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435" r:id="rId3"/>
    <p:sldId id="267" r:id="rId4"/>
    <p:sldId id="426" r:id="rId5"/>
    <p:sldId id="437" r:id="rId6"/>
    <p:sldId id="436" r:id="rId7"/>
    <p:sldId id="439" r:id="rId8"/>
    <p:sldId id="438" r:id="rId9"/>
    <p:sldId id="268" r:id="rId10"/>
  </p:sldIdLst>
  <p:sldSz cx="12192000" cy="6858000"/>
  <p:notesSz cx="6794500" cy="9982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B7E"/>
    <a:srgbClr val="E20443"/>
    <a:srgbClr val="000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22C56-2F52-435D-B956-CFFD202989CA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41545"/>
            <a:ext cx="5435600" cy="449199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81358"/>
            <a:ext cx="2944283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481358"/>
            <a:ext cx="2944283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E9DED-7196-4E69-A85A-23496FB3FA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72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11A2-B675-493C-B2E7-6E3B805E9959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754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0A5E-7C5B-433A-AC41-8D9D9CE911EC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0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B8C27-F638-43E2-B60A-64898C7E8993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91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E3D0-6092-4244-BFFF-2D649B29D559}" type="datetime1">
              <a:rPr lang="ru-RU" smtClean="0"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430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AD57E-3D23-48B0-8040-5072C2611113}" type="datetime1">
              <a:rPr lang="ru-RU" smtClean="0"/>
              <a:t>24.10.2022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51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E313-27E3-46AE-8EB2-8EDC3385D7C0}" type="datetime1">
              <a:rPr lang="ru-RU" smtClean="0"/>
              <a:t>24.10.2022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07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83AA-5DC6-44C0-9A61-0B33FB190581}" type="datetime1">
              <a:rPr lang="ru-RU" smtClean="0"/>
              <a:t>24.10.2022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59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AC998-E08B-439A-872F-243B536C8A78}" type="datetime1">
              <a:rPr lang="ru-RU" smtClean="0"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68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FA94-5BBC-49E9-91CB-F0DCCD693E80}" type="datetime1">
              <a:rPr lang="ru-RU" smtClean="0"/>
              <a:t>24.10.2022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78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6682F-D21D-4CCF-A1B8-B509ACCEA899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2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B587-DC46-4CFE-AD7B-F575BB5D115B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НИУ МГСУ. Кузина О.Н. kuzinaon@mgsu.ru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66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172B0-CAFA-454C-97C7-4DCB1ABBF567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НИУ МГСУ. Кузина О.Н. kuzinaon@mgsu.ru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AC15E-FCD1-4167-800F-1DB8497AB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83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57BFAC-9BDA-D648-80DA-4EEF99C62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15888" y="2274581"/>
            <a:ext cx="10628298" cy="37497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информационного моделирования в образовательных программах НИУ МГСУ и вузах Отраслевого Консорциума «Строительство и архитектура»</a:t>
            </a:r>
            <a:endParaRPr lang="ru-RU" altLang="ru-RU" sz="28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898" y="4285508"/>
            <a:ext cx="838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Докладчик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и.о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зав. каф.  ИСТАС НИУ МГСУ</a:t>
            </a: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Кузина Ольга Николаевна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9F8C0FD9-6F46-4CE8-A3AB-3418E1759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60" y="959503"/>
            <a:ext cx="1163568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«НАЦИОНАЛЬНЫЙ ИССЛЕДОВАТЕЛЬСКИЙ МОСКОВСКИЙ ГОСУДАРСТВЕННЫЙ СТРОИТЕЛЬНЫЙ УНИВЕРСИТЕТ»</a:t>
            </a:r>
          </a:p>
          <a:p>
            <a:pPr lvl="0">
              <a:spcBef>
                <a:spcPct val="0"/>
              </a:spcBef>
              <a:buNone/>
              <a:defRPr/>
            </a:pPr>
            <a:endParaRPr lang="ru-RU" sz="20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8BB0FA0-00D6-454F-BD95-DAEFEB785F02}"/>
              </a:ext>
            </a:extLst>
          </p:cNvPr>
          <p:cNvSpPr/>
          <p:nvPr/>
        </p:nvSpPr>
        <p:spPr>
          <a:xfrm>
            <a:off x="536898" y="5241653"/>
            <a:ext cx="838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Докладчик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зав. каф. 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ИГиКМ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НИУ МГСУ</a:t>
            </a: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Федоров Сергей Сергеевич</a:t>
            </a:r>
          </a:p>
        </p:txBody>
      </p:sp>
    </p:spTree>
    <p:extLst>
      <p:ext uri="{BB962C8B-B14F-4D97-AF65-F5344CB8AC3E}">
        <p14:creationId xmlns:p14="http://schemas.microsoft.com/office/powerpoint/2010/main" val="2579923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E213576-CDAE-B147-8CD4-FD516889B358}"/>
              </a:ext>
            </a:extLst>
          </p:cNvPr>
          <p:cNvSpPr/>
          <p:nvPr/>
        </p:nvSpPr>
        <p:spPr>
          <a:xfrm>
            <a:off x="5530404" y="959836"/>
            <a:ext cx="2755895" cy="356378"/>
          </a:xfrm>
          <a:prstGeom prst="rect">
            <a:avLst/>
          </a:prstGeom>
          <a:solidFill>
            <a:srgbClr val="165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1B71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9389" y="1529361"/>
            <a:ext cx="2755895" cy="400049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286047" y="1669231"/>
            <a:ext cx="2362200" cy="3115551"/>
          </a:xfrm>
          <a:custGeom>
            <a:avLst/>
            <a:gdLst/>
            <a:ahLst/>
            <a:cxnLst/>
            <a:rect l="l" t="t" r="r" b="b"/>
            <a:pathLst>
              <a:path w="2362200" h="3608070">
                <a:moveTo>
                  <a:pt x="1980653" y="0"/>
                </a:moveTo>
                <a:lnTo>
                  <a:pt x="381355" y="0"/>
                </a:lnTo>
                <a:lnTo>
                  <a:pt x="333519" y="2971"/>
                </a:lnTo>
                <a:lnTo>
                  <a:pt x="287455" y="11647"/>
                </a:lnTo>
                <a:lnTo>
                  <a:pt x="243523" y="25671"/>
                </a:lnTo>
                <a:lnTo>
                  <a:pt x="202078" y="44684"/>
                </a:lnTo>
                <a:lnTo>
                  <a:pt x="163478" y="68330"/>
                </a:lnTo>
                <a:lnTo>
                  <a:pt x="128082" y="96251"/>
                </a:lnTo>
                <a:lnTo>
                  <a:pt x="96245" y="128089"/>
                </a:lnTo>
                <a:lnTo>
                  <a:pt x="68326" y="163487"/>
                </a:lnTo>
                <a:lnTo>
                  <a:pt x="44681" y="202088"/>
                </a:lnTo>
                <a:lnTo>
                  <a:pt x="25669" y="243534"/>
                </a:lnTo>
                <a:lnTo>
                  <a:pt x="11646" y="287467"/>
                </a:lnTo>
                <a:lnTo>
                  <a:pt x="2971" y="333531"/>
                </a:lnTo>
                <a:lnTo>
                  <a:pt x="0" y="381368"/>
                </a:lnTo>
                <a:lnTo>
                  <a:pt x="0" y="3226168"/>
                </a:lnTo>
                <a:lnTo>
                  <a:pt x="2971" y="3274007"/>
                </a:lnTo>
                <a:lnTo>
                  <a:pt x="11646" y="3320072"/>
                </a:lnTo>
                <a:lnTo>
                  <a:pt x="25669" y="3364005"/>
                </a:lnTo>
                <a:lnTo>
                  <a:pt x="44681" y="3405451"/>
                </a:lnTo>
                <a:lnTo>
                  <a:pt x="68326" y="3444050"/>
                </a:lnTo>
                <a:lnTo>
                  <a:pt x="96245" y="3479446"/>
                </a:lnTo>
                <a:lnTo>
                  <a:pt x="128082" y="3511282"/>
                </a:lnTo>
                <a:lnTo>
                  <a:pt x="163478" y="3539201"/>
                </a:lnTo>
                <a:lnTo>
                  <a:pt x="202078" y="3562844"/>
                </a:lnTo>
                <a:lnTo>
                  <a:pt x="243523" y="3581855"/>
                </a:lnTo>
                <a:lnTo>
                  <a:pt x="287455" y="3595877"/>
                </a:lnTo>
                <a:lnTo>
                  <a:pt x="333519" y="3604552"/>
                </a:lnTo>
                <a:lnTo>
                  <a:pt x="381355" y="3607523"/>
                </a:lnTo>
                <a:lnTo>
                  <a:pt x="1980653" y="3607523"/>
                </a:lnTo>
                <a:lnTo>
                  <a:pt x="2028490" y="3604552"/>
                </a:lnTo>
                <a:lnTo>
                  <a:pt x="2074553" y="3595877"/>
                </a:lnTo>
                <a:lnTo>
                  <a:pt x="2118486" y="3581855"/>
                </a:lnTo>
                <a:lnTo>
                  <a:pt x="2159931" y="3562844"/>
                </a:lnTo>
                <a:lnTo>
                  <a:pt x="2198530" y="3539201"/>
                </a:lnTo>
                <a:lnTo>
                  <a:pt x="2233927" y="3511282"/>
                </a:lnTo>
                <a:lnTo>
                  <a:pt x="2265764" y="3479446"/>
                </a:lnTo>
                <a:lnTo>
                  <a:pt x="2293683" y="3444050"/>
                </a:lnTo>
                <a:lnTo>
                  <a:pt x="2317327" y="3405451"/>
                </a:lnTo>
                <a:lnTo>
                  <a:pt x="2336339" y="3364005"/>
                </a:lnTo>
                <a:lnTo>
                  <a:pt x="2350362" y="3320072"/>
                </a:lnTo>
                <a:lnTo>
                  <a:pt x="2359038" y="3274007"/>
                </a:lnTo>
                <a:lnTo>
                  <a:pt x="2362009" y="3226168"/>
                </a:lnTo>
                <a:lnTo>
                  <a:pt x="2362009" y="381368"/>
                </a:lnTo>
                <a:lnTo>
                  <a:pt x="2359038" y="333531"/>
                </a:lnTo>
                <a:lnTo>
                  <a:pt x="2350362" y="287467"/>
                </a:lnTo>
                <a:lnTo>
                  <a:pt x="2336339" y="243534"/>
                </a:lnTo>
                <a:lnTo>
                  <a:pt x="2317327" y="202088"/>
                </a:lnTo>
                <a:lnTo>
                  <a:pt x="2293683" y="163487"/>
                </a:lnTo>
                <a:lnTo>
                  <a:pt x="2265764" y="128089"/>
                </a:lnTo>
                <a:lnTo>
                  <a:pt x="2233927" y="96251"/>
                </a:lnTo>
                <a:lnTo>
                  <a:pt x="2198530" y="68330"/>
                </a:lnTo>
                <a:lnTo>
                  <a:pt x="2159931" y="44684"/>
                </a:lnTo>
                <a:lnTo>
                  <a:pt x="2118486" y="25671"/>
                </a:lnTo>
                <a:lnTo>
                  <a:pt x="2074553" y="11647"/>
                </a:lnTo>
                <a:lnTo>
                  <a:pt x="2028490" y="2971"/>
                </a:lnTo>
                <a:lnTo>
                  <a:pt x="1980653" y="0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949" y="1516835"/>
            <a:ext cx="4559294" cy="400049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6934752" y="1678816"/>
            <a:ext cx="4702574" cy="3105966"/>
          </a:xfrm>
          <a:custGeom>
            <a:avLst/>
            <a:gdLst/>
            <a:ahLst/>
            <a:cxnLst/>
            <a:rect l="l" t="t" r="r" b="b"/>
            <a:pathLst>
              <a:path w="4154804" h="3608070">
                <a:moveTo>
                  <a:pt x="3772827" y="0"/>
                </a:moveTo>
                <a:lnTo>
                  <a:pt x="381355" y="0"/>
                </a:lnTo>
                <a:lnTo>
                  <a:pt x="333519" y="2971"/>
                </a:lnTo>
                <a:lnTo>
                  <a:pt x="287455" y="11647"/>
                </a:lnTo>
                <a:lnTo>
                  <a:pt x="243523" y="25671"/>
                </a:lnTo>
                <a:lnTo>
                  <a:pt x="202078" y="44684"/>
                </a:lnTo>
                <a:lnTo>
                  <a:pt x="163478" y="68330"/>
                </a:lnTo>
                <a:lnTo>
                  <a:pt x="128082" y="96251"/>
                </a:lnTo>
                <a:lnTo>
                  <a:pt x="96245" y="128089"/>
                </a:lnTo>
                <a:lnTo>
                  <a:pt x="68326" y="163487"/>
                </a:lnTo>
                <a:lnTo>
                  <a:pt x="44681" y="202088"/>
                </a:lnTo>
                <a:lnTo>
                  <a:pt x="25669" y="243534"/>
                </a:lnTo>
                <a:lnTo>
                  <a:pt x="11646" y="287467"/>
                </a:lnTo>
                <a:lnTo>
                  <a:pt x="2971" y="333531"/>
                </a:lnTo>
                <a:lnTo>
                  <a:pt x="0" y="381368"/>
                </a:lnTo>
                <a:lnTo>
                  <a:pt x="0" y="3226168"/>
                </a:lnTo>
                <a:lnTo>
                  <a:pt x="2971" y="3274007"/>
                </a:lnTo>
                <a:lnTo>
                  <a:pt x="11646" y="3320072"/>
                </a:lnTo>
                <a:lnTo>
                  <a:pt x="25669" y="3364005"/>
                </a:lnTo>
                <a:lnTo>
                  <a:pt x="44681" y="3405451"/>
                </a:lnTo>
                <a:lnTo>
                  <a:pt x="68326" y="3444050"/>
                </a:lnTo>
                <a:lnTo>
                  <a:pt x="96245" y="3479446"/>
                </a:lnTo>
                <a:lnTo>
                  <a:pt x="128082" y="3511282"/>
                </a:lnTo>
                <a:lnTo>
                  <a:pt x="163478" y="3539201"/>
                </a:lnTo>
                <a:lnTo>
                  <a:pt x="202078" y="3562844"/>
                </a:lnTo>
                <a:lnTo>
                  <a:pt x="243523" y="3581855"/>
                </a:lnTo>
                <a:lnTo>
                  <a:pt x="287455" y="3595877"/>
                </a:lnTo>
                <a:lnTo>
                  <a:pt x="333519" y="3604552"/>
                </a:lnTo>
                <a:lnTo>
                  <a:pt x="381355" y="3607523"/>
                </a:lnTo>
                <a:lnTo>
                  <a:pt x="3772827" y="3607523"/>
                </a:lnTo>
                <a:lnTo>
                  <a:pt x="3820663" y="3604552"/>
                </a:lnTo>
                <a:lnTo>
                  <a:pt x="3866726" y="3595877"/>
                </a:lnTo>
                <a:lnTo>
                  <a:pt x="3910659" y="3581855"/>
                </a:lnTo>
                <a:lnTo>
                  <a:pt x="3952104" y="3562844"/>
                </a:lnTo>
                <a:lnTo>
                  <a:pt x="3990703" y="3539201"/>
                </a:lnTo>
                <a:lnTo>
                  <a:pt x="4026100" y="3511282"/>
                </a:lnTo>
                <a:lnTo>
                  <a:pt x="4057937" y="3479446"/>
                </a:lnTo>
                <a:lnTo>
                  <a:pt x="4085856" y="3444050"/>
                </a:lnTo>
                <a:lnTo>
                  <a:pt x="4109500" y="3405451"/>
                </a:lnTo>
                <a:lnTo>
                  <a:pt x="4128513" y="3364005"/>
                </a:lnTo>
                <a:lnTo>
                  <a:pt x="4142535" y="3320072"/>
                </a:lnTo>
                <a:lnTo>
                  <a:pt x="4151211" y="3274007"/>
                </a:lnTo>
                <a:lnTo>
                  <a:pt x="4154182" y="3226168"/>
                </a:lnTo>
                <a:lnTo>
                  <a:pt x="4154182" y="381368"/>
                </a:lnTo>
                <a:lnTo>
                  <a:pt x="4151211" y="333531"/>
                </a:lnTo>
                <a:lnTo>
                  <a:pt x="4142535" y="287467"/>
                </a:lnTo>
                <a:lnTo>
                  <a:pt x="4128513" y="243534"/>
                </a:lnTo>
                <a:lnTo>
                  <a:pt x="4109500" y="202088"/>
                </a:lnTo>
                <a:lnTo>
                  <a:pt x="4085856" y="163487"/>
                </a:lnTo>
                <a:lnTo>
                  <a:pt x="4057937" y="128089"/>
                </a:lnTo>
                <a:lnTo>
                  <a:pt x="4026100" y="96251"/>
                </a:lnTo>
                <a:lnTo>
                  <a:pt x="3990703" y="68330"/>
                </a:lnTo>
                <a:lnTo>
                  <a:pt x="3952104" y="44684"/>
                </a:lnTo>
                <a:lnTo>
                  <a:pt x="3910659" y="25671"/>
                </a:lnTo>
                <a:lnTo>
                  <a:pt x="3866726" y="11647"/>
                </a:lnTo>
                <a:lnTo>
                  <a:pt x="3820663" y="2971"/>
                </a:lnTo>
                <a:lnTo>
                  <a:pt x="3772827" y="0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70643" y="1566939"/>
            <a:ext cx="3784600" cy="3454412"/>
            <a:chOff x="470643" y="2193239"/>
            <a:chExt cx="3784600" cy="40005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643" y="2193239"/>
              <a:ext cx="3784600" cy="400049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6120" y="2355220"/>
              <a:ext cx="3399790" cy="3608070"/>
            </a:xfrm>
            <a:custGeom>
              <a:avLst/>
              <a:gdLst/>
              <a:ahLst/>
              <a:cxnLst/>
              <a:rect l="l" t="t" r="r" b="b"/>
              <a:pathLst>
                <a:path w="3399790" h="3608070">
                  <a:moveTo>
                    <a:pt x="3018358" y="0"/>
                  </a:moveTo>
                  <a:lnTo>
                    <a:pt x="381355" y="0"/>
                  </a:lnTo>
                  <a:lnTo>
                    <a:pt x="333516" y="2971"/>
                  </a:lnTo>
                  <a:lnTo>
                    <a:pt x="287451" y="11647"/>
                  </a:lnTo>
                  <a:lnTo>
                    <a:pt x="243518" y="25671"/>
                  </a:lnTo>
                  <a:lnTo>
                    <a:pt x="202072" y="44684"/>
                  </a:lnTo>
                  <a:lnTo>
                    <a:pt x="163473" y="68330"/>
                  </a:lnTo>
                  <a:lnTo>
                    <a:pt x="128077" y="96251"/>
                  </a:lnTo>
                  <a:lnTo>
                    <a:pt x="96241" y="128089"/>
                  </a:lnTo>
                  <a:lnTo>
                    <a:pt x="68322" y="163487"/>
                  </a:lnTo>
                  <a:lnTo>
                    <a:pt x="44679" y="202088"/>
                  </a:lnTo>
                  <a:lnTo>
                    <a:pt x="25668" y="243534"/>
                  </a:lnTo>
                  <a:lnTo>
                    <a:pt x="11646" y="287467"/>
                  </a:lnTo>
                  <a:lnTo>
                    <a:pt x="2971" y="333531"/>
                  </a:lnTo>
                  <a:lnTo>
                    <a:pt x="0" y="381368"/>
                  </a:lnTo>
                  <a:lnTo>
                    <a:pt x="0" y="3226168"/>
                  </a:lnTo>
                  <a:lnTo>
                    <a:pt x="2971" y="3274007"/>
                  </a:lnTo>
                  <a:lnTo>
                    <a:pt x="11646" y="3320072"/>
                  </a:lnTo>
                  <a:lnTo>
                    <a:pt x="25668" y="3364005"/>
                  </a:lnTo>
                  <a:lnTo>
                    <a:pt x="44679" y="3405451"/>
                  </a:lnTo>
                  <a:lnTo>
                    <a:pt x="68322" y="3444050"/>
                  </a:lnTo>
                  <a:lnTo>
                    <a:pt x="96241" y="3479446"/>
                  </a:lnTo>
                  <a:lnTo>
                    <a:pt x="128077" y="3511282"/>
                  </a:lnTo>
                  <a:lnTo>
                    <a:pt x="163473" y="3539201"/>
                  </a:lnTo>
                  <a:lnTo>
                    <a:pt x="202072" y="3562844"/>
                  </a:lnTo>
                  <a:lnTo>
                    <a:pt x="243518" y="3581855"/>
                  </a:lnTo>
                  <a:lnTo>
                    <a:pt x="287451" y="3595877"/>
                  </a:lnTo>
                  <a:lnTo>
                    <a:pt x="333516" y="3604552"/>
                  </a:lnTo>
                  <a:lnTo>
                    <a:pt x="381355" y="3607523"/>
                  </a:lnTo>
                  <a:lnTo>
                    <a:pt x="3018358" y="3607523"/>
                  </a:lnTo>
                  <a:lnTo>
                    <a:pt x="3066194" y="3604552"/>
                  </a:lnTo>
                  <a:lnTo>
                    <a:pt x="3112257" y="3595877"/>
                  </a:lnTo>
                  <a:lnTo>
                    <a:pt x="3156190" y="3581855"/>
                  </a:lnTo>
                  <a:lnTo>
                    <a:pt x="3197635" y="3562844"/>
                  </a:lnTo>
                  <a:lnTo>
                    <a:pt x="3236234" y="3539201"/>
                  </a:lnTo>
                  <a:lnTo>
                    <a:pt x="3271631" y="3511282"/>
                  </a:lnTo>
                  <a:lnTo>
                    <a:pt x="3303468" y="3479446"/>
                  </a:lnTo>
                  <a:lnTo>
                    <a:pt x="3331387" y="3444050"/>
                  </a:lnTo>
                  <a:lnTo>
                    <a:pt x="3355031" y="3405451"/>
                  </a:lnTo>
                  <a:lnTo>
                    <a:pt x="3374044" y="3364005"/>
                  </a:lnTo>
                  <a:lnTo>
                    <a:pt x="3388066" y="3320072"/>
                  </a:lnTo>
                  <a:lnTo>
                    <a:pt x="3396742" y="3274007"/>
                  </a:lnTo>
                  <a:lnTo>
                    <a:pt x="3399713" y="3226168"/>
                  </a:lnTo>
                  <a:lnTo>
                    <a:pt x="3399713" y="381368"/>
                  </a:lnTo>
                  <a:lnTo>
                    <a:pt x="3396742" y="333531"/>
                  </a:lnTo>
                  <a:lnTo>
                    <a:pt x="3388066" y="287467"/>
                  </a:lnTo>
                  <a:lnTo>
                    <a:pt x="3374044" y="243534"/>
                  </a:lnTo>
                  <a:lnTo>
                    <a:pt x="3355031" y="202088"/>
                  </a:lnTo>
                  <a:lnTo>
                    <a:pt x="3331387" y="163487"/>
                  </a:lnTo>
                  <a:lnTo>
                    <a:pt x="3303468" y="128089"/>
                  </a:lnTo>
                  <a:lnTo>
                    <a:pt x="3271631" y="96251"/>
                  </a:lnTo>
                  <a:lnTo>
                    <a:pt x="3236234" y="68330"/>
                  </a:lnTo>
                  <a:lnTo>
                    <a:pt x="3197635" y="44684"/>
                  </a:lnTo>
                  <a:lnTo>
                    <a:pt x="3156190" y="25671"/>
                  </a:lnTo>
                  <a:lnTo>
                    <a:pt x="3112257" y="11647"/>
                  </a:lnTo>
                  <a:lnTo>
                    <a:pt x="3066194" y="2971"/>
                  </a:lnTo>
                  <a:lnTo>
                    <a:pt x="3018358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71475" y="791045"/>
            <a:ext cx="5607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>
                <a:solidFill>
                  <a:srgbClr val="16529D"/>
                </a:solidFill>
                <a:latin typeface="Verdana"/>
                <a:cs typeface="Verdana"/>
              </a:rPr>
              <a:t>Ключевые</a:t>
            </a:r>
            <a:r>
              <a:rPr lang="ru-RU" sz="1800" b="1" spc="-55" dirty="0">
                <a:solidFill>
                  <a:srgbClr val="16529D"/>
                </a:solidFill>
                <a:latin typeface="Verdana"/>
                <a:cs typeface="Verdana"/>
              </a:rPr>
              <a:t> </a:t>
            </a:r>
            <a:r>
              <a:rPr lang="ru-RU" sz="1800" b="1" dirty="0">
                <a:solidFill>
                  <a:srgbClr val="16529D"/>
                </a:solidFill>
                <a:latin typeface="Verdana"/>
                <a:cs typeface="Verdana"/>
              </a:rPr>
              <a:t>характеристики</a:t>
            </a:r>
            <a:endParaRPr lang="ru-RU" sz="1800" dirty="0">
              <a:solidFill>
                <a:srgbClr val="16529D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lang="ru-RU" sz="1800" b="1" dirty="0">
                <a:solidFill>
                  <a:srgbClr val="16529D"/>
                </a:solidFill>
                <a:latin typeface="Verdana"/>
                <a:cs typeface="Verdana"/>
              </a:rPr>
              <a:t>И</a:t>
            </a:r>
            <a:r>
              <a:rPr lang="ru-RU" sz="1800" b="1" spc="-35" dirty="0">
                <a:solidFill>
                  <a:srgbClr val="16529D"/>
                </a:solidFill>
                <a:latin typeface="Verdana"/>
                <a:cs typeface="Verdana"/>
              </a:rPr>
              <a:t> </a:t>
            </a:r>
            <a:r>
              <a:rPr lang="ru-RU" sz="1800" b="1" dirty="0">
                <a:solidFill>
                  <a:srgbClr val="16529D"/>
                </a:solidFill>
                <a:latin typeface="Verdana"/>
                <a:cs typeface="Verdana"/>
              </a:rPr>
              <a:t>уникальные</a:t>
            </a:r>
            <a:r>
              <a:rPr lang="ru-RU" sz="1800" b="1" spc="-30" dirty="0">
                <a:solidFill>
                  <a:srgbClr val="16529D"/>
                </a:solidFill>
                <a:latin typeface="Verdana"/>
                <a:cs typeface="Verdana"/>
              </a:rPr>
              <a:t> </a:t>
            </a:r>
            <a:r>
              <a:rPr lang="ru-RU" sz="1800" b="1" dirty="0">
                <a:solidFill>
                  <a:srgbClr val="16529D"/>
                </a:solidFill>
                <a:latin typeface="Verdana"/>
                <a:cs typeface="Verdana"/>
              </a:rPr>
              <a:t>ресурсы</a:t>
            </a:r>
            <a:r>
              <a:rPr lang="ru-RU" sz="1800" b="1" spc="-30" dirty="0">
                <a:solidFill>
                  <a:srgbClr val="16529D"/>
                </a:solidFill>
                <a:latin typeface="Verdana"/>
                <a:cs typeface="Verdana"/>
              </a:rPr>
              <a:t> </a:t>
            </a:r>
            <a:r>
              <a:rPr lang="ru-RU" sz="1800" b="1" dirty="0">
                <a:solidFill>
                  <a:srgbClr val="16529D"/>
                </a:solidFill>
                <a:latin typeface="Verdana"/>
                <a:cs typeface="Verdana"/>
              </a:rPr>
              <a:t>университета</a:t>
            </a:r>
            <a:endParaRPr lang="ru-RU" sz="1800" dirty="0">
              <a:solidFill>
                <a:srgbClr val="16529D"/>
              </a:solidFill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81311" y="1027008"/>
            <a:ext cx="301217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chemeClr val="bg1"/>
                </a:solidFill>
                <a:latin typeface="Verdana"/>
                <a:cs typeface="Verdana"/>
              </a:rPr>
              <a:t>НИУ</a:t>
            </a:r>
            <a:r>
              <a:rPr sz="1600" b="1" spc="-3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chemeClr val="bg1"/>
                </a:solidFill>
                <a:latin typeface="Verdana"/>
                <a:cs typeface="Verdana"/>
              </a:rPr>
              <a:t>МГСУ</a:t>
            </a:r>
            <a:r>
              <a:rPr sz="1600" b="1" spc="-3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chemeClr val="bg1"/>
                </a:solidFill>
                <a:latin typeface="Verdana"/>
                <a:cs typeface="Verdana"/>
              </a:rPr>
              <a:t>в</a:t>
            </a:r>
            <a:r>
              <a:rPr sz="1600" b="1" spc="-3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chemeClr val="bg1"/>
                </a:solidFill>
                <a:latin typeface="Verdana"/>
                <a:cs typeface="Verdana"/>
              </a:rPr>
              <a:t>цифрах:</a:t>
            </a:r>
            <a:endParaRPr sz="16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4557" y="2831006"/>
            <a:ext cx="2763416" cy="51488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55"/>
              </a:spcBef>
            </a:pPr>
            <a:r>
              <a:rPr sz="1400" b="1" dirty="0">
                <a:solidFill>
                  <a:srgbClr val="EA0B2A"/>
                </a:solidFill>
                <a:latin typeface="Verdana"/>
                <a:cs typeface="Verdana"/>
              </a:rPr>
              <a:t>1000</a:t>
            </a:r>
            <a:endParaRPr sz="1400" dirty="0"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380"/>
              </a:spcBef>
            </a:pPr>
            <a:r>
              <a:rPr sz="1150" spc="-5" dirty="0">
                <a:latin typeface="Verdana"/>
                <a:cs typeface="Verdana"/>
              </a:rPr>
              <a:t>профессоров</a:t>
            </a:r>
            <a:r>
              <a:rPr sz="1150" spc="-40" dirty="0">
                <a:latin typeface="Verdana"/>
                <a:cs typeface="Verdana"/>
              </a:rPr>
              <a:t> </a:t>
            </a:r>
            <a:r>
              <a:rPr sz="1150" dirty="0">
                <a:latin typeface="Verdana"/>
                <a:cs typeface="Verdana"/>
              </a:rPr>
              <a:t>и</a:t>
            </a:r>
            <a:r>
              <a:rPr sz="1150" spc="-35" dirty="0">
                <a:latin typeface="Verdana"/>
                <a:cs typeface="Verdana"/>
              </a:rPr>
              <a:t> </a:t>
            </a:r>
            <a:r>
              <a:rPr sz="1150" spc="-5" dirty="0">
                <a:latin typeface="Verdana"/>
                <a:cs typeface="Verdana"/>
              </a:rPr>
              <a:t>преподавателей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9817" y="4259236"/>
            <a:ext cx="2519717" cy="51488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55"/>
              </a:spcBef>
            </a:pPr>
            <a:r>
              <a:rPr sz="1400" b="1" dirty="0">
                <a:solidFill>
                  <a:srgbClr val="EF0A2B"/>
                </a:solidFill>
                <a:latin typeface="Verdana"/>
                <a:cs typeface="Verdana"/>
              </a:rPr>
              <a:t>400</a:t>
            </a:r>
            <a:endParaRPr sz="1400" dirty="0">
              <a:solidFill>
                <a:srgbClr val="EF0A2B"/>
              </a:solidFill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380"/>
              </a:spcBef>
            </a:pPr>
            <a:r>
              <a:rPr sz="1150" dirty="0">
                <a:latin typeface="Verdana"/>
                <a:cs typeface="Verdana"/>
              </a:rPr>
              <a:t>аспирантов</a:t>
            </a:r>
            <a:r>
              <a:rPr sz="1150" spc="-45" dirty="0">
                <a:latin typeface="Verdana"/>
                <a:cs typeface="Verdana"/>
              </a:rPr>
              <a:t> </a:t>
            </a:r>
            <a:r>
              <a:rPr sz="1150" dirty="0">
                <a:latin typeface="Verdana"/>
                <a:cs typeface="Verdana"/>
              </a:rPr>
              <a:t>и</a:t>
            </a:r>
            <a:r>
              <a:rPr sz="1150" spc="-45" dirty="0">
                <a:latin typeface="Verdana"/>
                <a:cs typeface="Verdana"/>
              </a:rPr>
              <a:t> </a:t>
            </a:r>
            <a:r>
              <a:rPr sz="1150" dirty="0">
                <a:latin typeface="Verdana"/>
                <a:cs typeface="Verdana"/>
              </a:rPr>
              <a:t>докторантов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21823" y="3382726"/>
            <a:ext cx="3006953" cy="868828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55"/>
              </a:spcBef>
            </a:pPr>
            <a:r>
              <a:rPr sz="1400" b="1" dirty="0">
                <a:solidFill>
                  <a:srgbClr val="EF0A2B"/>
                </a:solidFill>
                <a:latin typeface="Verdana"/>
                <a:cs typeface="Verdana"/>
              </a:rPr>
              <a:t>600</a:t>
            </a:r>
            <a:endParaRPr sz="1400" dirty="0">
              <a:solidFill>
                <a:srgbClr val="EF0A2B"/>
              </a:solidFill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380"/>
              </a:spcBef>
            </a:pPr>
            <a:r>
              <a:rPr sz="1150" dirty="0">
                <a:latin typeface="Verdana"/>
                <a:cs typeface="Verdana"/>
              </a:rPr>
              <a:t>кандидатов</a:t>
            </a:r>
            <a:r>
              <a:rPr sz="1150" spc="-20" dirty="0">
                <a:latin typeface="Verdana"/>
                <a:cs typeface="Verdana"/>
              </a:rPr>
              <a:t> </a:t>
            </a:r>
            <a:r>
              <a:rPr sz="1150" dirty="0">
                <a:latin typeface="Verdana"/>
                <a:cs typeface="Verdana"/>
              </a:rPr>
              <a:t>и</a:t>
            </a:r>
            <a:r>
              <a:rPr sz="1150" spc="-15" dirty="0">
                <a:latin typeface="Verdana"/>
                <a:cs typeface="Verdana"/>
              </a:rPr>
              <a:t> </a:t>
            </a:r>
            <a:r>
              <a:rPr sz="1150" dirty="0">
                <a:latin typeface="Verdana"/>
                <a:cs typeface="Verdana"/>
              </a:rPr>
              <a:t>докторов</a:t>
            </a:r>
            <a:r>
              <a:rPr sz="1150" spc="-15" dirty="0">
                <a:latin typeface="Verdana"/>
                <a:cs typeface="Verdana"/>
              </a:rPr>
              <a:t> </a:t>
            </a:r>
            <a:r>
              <a:rPr sz="1150" spc="-5" dirty="0">
                <a:latin typeface="Verdana"/>
                <a:cs typeface="Verdana"/>
              </a:rPr>
              <a:t>наук,</a:t>
            </a:r>
            <a:r>
              <a:rPr sz="1150" spc="-20" dirty="0">
                <a:latin typeface="Verdana"/>
                <a:cs typeface="Verdana"/>
              </a:rPr>
              <a:t> </a:t>
            </a:r>
            <a:r>
              <a:rPr lang="ru-RU" sz="1150" spc="-20" dirty="0">
                <a:latin typeface="Verdana"/>
                <a:cs typeface="Verdana"/>
              </a:rPr>
              <a:t>академики и члены-корреспонденты</a:t>
            </a:r>
            <a:r>
              <a:rPr sz="1150" spc="-20" dirty="0">
                <a:latin typeface="Verdana"/>
                <a:cs typeface="Verdana"/>
              </a:rPr>
              <a:t> </a:t>
            </a:r>
            <a:r>
              <a:rPr sz="1150" dirty="0">
                <a:latin typeface="Verdana"/>
                <a:cs typeface="Verdana"/>
              </a:rPr>
              <a:t>РААСН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494592" y="1687351"/>
            <a:ext cx="1931035" cy="868828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3970" algn="ctr">
              <a:lnSpc>
                <a:spcPct val="100000"/>
              </a:lnSpc>
              <a:spcBef>
                <a:spcPts val="555"/>
              </a:spcBef>
            </a:pPr>
            <a:r>
              <a:rPr sz="1400" b="1" dirty="0">
                <a:solidFill>
                  <a:srgbClr val="EA0B2A"/>
                </a:solidFill>
                <a:latin typeface="Verdana"/>
                <a:cs typeface="Verdana"/>
              </a:rPr>
              <a:t>150</a:t>
            </a:r>
            <a:r>
              <a:rPr lang="ru-RU" sz="1400" b="1" dirty="0">
                <a:solidFill>
                  <a:srgbClr val="EA0B2A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EA0B2A"/>
                </a:solidFill>
                <a:latin typeface="Verdana"/>
                <a:cs typeface="Verdana"/>
              </a:rPr>
              <a:t>000</a:t>
            </a:r>
            <a:endParaRPr sz="1400" dirty="0">
              <a:latin typeface="Verdana"/>
              <a:cs typeface="Verdana"/>
            </a:endParaRPr>
          </a:p>
          <a:p>
            <a:pPr marL="12700" marR="5080" indent="-31750" algn="ctr">
              <a:lnSpc>
                <a:spcPct val="100000"/>
              </a:lnSpc>
              <a:spcBef>
                <a:spcPts val="380"/>
              </a:spcBef>
            </a:pPr>
            <a:r>
              <a:rPr lang="ru-RU" sz="1150" spc="-5" dirty="0">
                <a:latin typeface="Verdana"/>
                <a:cs typeface="Verdana"/>
              </a:rPr>
              <a:t>с</a:t>
            </a:r>
            <a:r>
              <a:rPr sz="1150" spc="-5" dirty="0" err="1">
                <a:latin typeface="Verdana"/>
                <a:cs typeface="Verdana"/>
              </a:rPr>
              <a:t>пециалистов</a:t>
            </a:r>
            <a:r>
              <a:rPr lang="ru-RU" sz="1150" spc="-5" dirty="0">
                <a:latin typeface="Verdana"/>
                <a:cs typeface="Verdana"/>
              </a:rPr>
              <a:t> </a:t>
            </a:r>
            <a:r>
              <a:rPr sz="1150" spc="-5" dirty="0" err="1">
                <a:latin typeface="Verdana"/>
                <a:cs typeface="Verdana"/>
              </a:rPr>
              <a:t>подготовлено</a:t>
            </a:r>
            <a:r>
              <a:rPr sz="1150" spc="-5" dirty="0">
                <a:latin typeface="Verdana"/>
                <a:cs typeface="Verdana"/>
              </a:rPr>
              <a:t> </a:t>
            </a:r>
            <a:r>
              <a:rPr sz="1150" spc="-5" dirty="0" err="1">
                <a:latin typeface="Verdana"/>
                <a:cs typeface="Verdana"/>
              </a:rPr>
              <a:t>за</a:t>
            </a:r>
            <a:r>
              <a:rPr sz="1150" spc="-30" dirty="0">
                <a:latin typeface="Verdana"/>
                <a:cs typeface="Verdana"/>
              </a:rPr>
              <a:t> </a:t>
            </a:r>
            <a:r>
              <a:rPr sz="1150" spc="-5" dirty="0">
                <a:latin typeface="Verdana"/>
                <a:cs typeface="Verdana"/>
              </a:rPr>
              <a:t>годы</a:t>
            </a:r>
            <a:r>
              <a:rPr sz="1150" spc="-25" dirty="0">
                <a:latin typeface="Verdana"/>
                <a:cs typeface="Verdana"/>
              </a:rPr>
              <a:t> </a:t>
            </a:r>
            <a:r>
              <a:rPr sz="1150" spc="-5" dirty="0">
                <a:latin typeface="Verdana"/>
                <a:cs typeface="Verdana"/>
              </a:rPr>
              <a:t>существования</a:t>
            </a:r>
            <a:r>
              <a:rPr sz="1150" spc="-25" dirty="0">
                <a:latin typeface="Verdana"/>
                <a:cs typeface="Verdana"/>
              </a:rPr>
              <a:t> </a:t>
            </a:r>
            <a:r>
              <a:rPr sz="1150" dirty="0">
                <a:latin typeface="Verdana"/>
                <a:cs typeface="Verdana"/>
              </a:rPr>
              <a:t>вуза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7256481" y="1849572"/>
            <a:ext cx="2175311" cy="50526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03225" marR="5080" indent="-391160">
              <a:lnSpc>
                <a:spcPts val="1200"/>
              </a:lnSpc>
              <a:spcBef>
                <a:spcPts val="340"/>
              </a:spcBef>
            </a:pPr>
            <a:r>
              <a:rPr sz="1200" b="1" dirty="0">
                <a:solidFill>
                  <a:srgbClr val="EA0B2A"/>
                </a:solidFill>
                <a:latin typeface="Verdana"/>
                <a:cs typeface="Verdana"/>
              </a:rPr>
              <a:t>123</a:t>
            </a:r>
            <a:r>
              <a:rPr sz="1200" b="1" spc="75" dirty="0">
                <a:solidFill>
                  <a:srgbClr val="EA0B2A"/>
                </a:solidFill>
                <a:latin typeface="Verdana"/>
                <a:cs typeface="Verdana"/>
              </a:rPr>
              <a:t> </a:t>
            </a:r>
            <a:r>
              <a:rPr lang="ru-RU" sz="1150" dirty="0">
                <a:latin typeface="Verdana"/>
                <a:cs typeface="Verdana"/>
              </a:rPr>
              <a:t>образовательные </a:t>
            </a:r>
            <a:r>
              <a:rPr sz="1150" spc="-5" dirty="0">
                <a:latin typeface="Verdana"/>
                <a:cs typeface="Verdana"/>
              </a:rPr>
              <a:t> </a:t>
            </a:r>
            <a:r>
              <a:rPr sz="1150" spc="-5" dirty="0" err="1">
                <a:latin typeface="Verdana"/>
                <a:cs typeface="Verdana"/>
              </a:rPr>
              <a:t>программ</a:t>
            </a:r>
            <a:r>
              <a:rPr lang="ru-RU" sz="1150" spc="-5" dirty="0">
                <a:latin typeface="Verdana"/>
                <a:cs typeface="Verdana"/>
              </a:rPr>
              <a:t>ы высшего образования (ВО)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2912" y="2486195"/>
            <a:ext cx="3702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EA0B2A"/>
                </a:solidFill>
                <a:latin typeface="Verdana"/>
                <a:cs typeface="Verdana"/>
              </a:rPr>
              <a:t>25</a:t>
            </a:r>
            <a:r>
              <a:rPr sz="1050" b="1" spc="-7" baseline="31746" dirty="0">
                <a:solidFill>
                  <a:srgbClr val="EA0B2A"/>
                </a:solidFill>
                <a:latin typeface="Verdana"/>
                <a:cs typeface="Verdana"/>
              </a:rPr>
              <a:t>+</a:t>
            </a:r>
            <a:endParaRPr sz="1050" baseline="31746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59511" y="2502968"/>
            <a:ext cx="1369249" cy="54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50" spc="-5" dirty="0">
                <a:latin typeface="Verdana"/>
                <a:cs typeface="Verdana"/>
              </a:rPr>
              <a:t>научно- </a:t>
            </a:r>
            <a:r>
              <a:rPr sz="1150" dirty="0">
                <a:latin typeface="Verdana"/>
                <a:cs typeface="Verdana"/>
              </a:rPr>
              <a:t> </a:t>
            </a:r>
            <a:r>
              <a:rPr sz="1150" spc="-5" dirty="0">
                <a:latin typeface="Verdana"/>
                <a:cs typeface="Verdana"/>
              </a:rPr>
              <a:t>педагогических  </a:t>
            </a:r>
            <a:r>
              <a:rPr sz="1150" dirty="0">
                <a:latin typeface="Verdana"/>
                <a:cs typeface="Verdana"/>
              </a:rPr>
              <a:t>школ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342027" y="3115193"/>
            <a:ext cx="2062234" cy="64633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60000" marR="5080" indent="-360000">
              <a:lnSpc>
                <a:spcPts val="1200"/>
              </a:lnSpc>
              <a:spcBef>
                <a:spcPts val="140"/>
              </a:spcBef>
              <a:tabLst>
                <a:tab pos="403225" algn="l"/>
              </a:tabLst>
            </a:pPr>
            <a:r>
              <a:rPr sz="1200" b="1" dirty="0">
                <a:solidFill>
                  <a:srgbClr val="EA0B2A"/>
                </a:solidFill>
                <a:latin typeface="Verdana"/>
                <a:cs typeface="Verdana"/>
              </a:rPr>
              <a:t>7</a:t>
            </a:r>
            <a:r>
              <a:rPr lang="ru-RU" sz="1200" b="1" dirty="0">
                <a:solidFill>
                  <a:srgbClr val="EA0B2A"/>
                </a:solidFill>
                <a:latin typeface="Verdana"/>
                <a:cs typeface="Verdana"/>
              </a:rPr>
              <a:t>    </a:t>
            </a:r>
            <a:r>
              <a:rPr lang="ru-RU" sz="1150" spc="-5" dirty="0">
                <a:latin typeface="Verdana"/>
                <a:cs typeface="Verdana"/>
              </a:rPr>
              <a:t>с</a:t>
            </a:r>
            <a:r>
              <a:rPr sz="1150" spc="-5" dirty="0">
                <a:latin typeface="Verdana"/>
                <a:cs typeface="Verdana"/>
              </a:rPr>
              <a:t>пециальностей</a:t>
            </a:r>
            <a:r>
              <a:rPr lang="ru-RU" sz="1150" spc="-5" dirty="0">
                <a:latin typeface="Verdana"/>
                <a:cs typeface="Verdana"/>
              </a:rPr>
              <a:t>        среднего профессионального образования (</a:t>
            </a:r>
            <a:r>
              <a:rPr sz="1150" spc="-5" dirty="0">
                <a:latin typeface="Verdana"/>
                <a:cs typeface="Verdana"/>
              </a:rPr>
              <a:t>СПО</a:t>
            </a:r>
            <a:r>
              <a:rPr lang="ru-RU" sz="1150" spc="-5" dirty="0">
                <a:latin typeface="Verdana"/>
                <a:cs typeface="Verdana"/>
              </a:rPr>
              <a:t>)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18231" y="3940356"/>
            <a:ext cx="1895757" cy="171842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403225" marR="5080" indent="-391160">
              <a:lnSpc>
                <a:spcPts val="1200"/>
              </a:lnSpc>
              <a:spcBef>
                <a:spcPts val="140"/>
              </a:spcBef>
              <a:tabLst>
                <a:tab pos="403225" algn="l"/>
              </a:tabLst>
            </a:pPr>
            <a:r>
              <a:rPr sz="1200" b="1" dirty="0">
                <a:solidFill>
                  <a:srgbClr val="EA0B2A"/>
                </a:solidFill>
                <a:latin typeface="Verdana"/>
                <a:cs typeface="Verdana"/>
              </a:rPr>
              <a:t>2	</a:t>
            </a:r>
            <a:r>
              <a:rPr lang="ru-RU" sz="1150" spc="-5" dirty="0" err="1">
                <a:latin typeface="Verdana"/>
                <a:cs typeface="Verdana"/>
              </a:rPr>
              <a:t>сп</a:t>
            </a:r>
            <a:r>
              <a:rPr sz="1150" spc="-5" dirty="0" err="1">
                <a:latin typeface="Verdana"/>
                <a:cs typeface="Verdana"/>
              </a:rPr>
              <a:t>ециальност</a:t>
            </a:r>
            <a:r>
              <a:rPr lang="ru-RU" sz="1150" spc="-5" dirty="0">
                <a:latin typeface="Verdana"/>
                <a:cs typeface="Verdana"/>
              </a:rPr>
              <a:t>и ВО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42177" y="1849560"/>
            <a:ext cx="1995149" cy="508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03225" marR="5080" indent="-391160">
              <a:lnSpc>
                <a:spcPts val="1200"/>
              </a:lnSpc>
              <a:spcBef>
                <a:spcPts val="340"/>
              </a:spcBef>
            </a:pPr>
            <a:r>
              <a:rPr sz="1200" b="1" dirty="0">
                <a:solidFill>
                  <a:srgbClr val="EA0B2A"/>
                </a:solidFill>
                <a:latin typeface="Verdana"/>
                <a:cs typeface="Verdana"/>
              </a:rPr>
              <a:t>130</a:t>
            </a:r>
            <a:r>
              <a:rPr sz="1200" b="1" spc="75" dirty="0">
                <a:solidFill>
                  <a:srgbClr val="EA0B2A"/>
                </a:solidFill>
                <a:latin typeface="Verdana"/>
                <a:cs typeface="Verdana"/>
              </a:rPr>
              <a:t> </a:t>
            </a:r>
            <a:r>
              <a:rPr sz="1150" dirty="0" err="1">
                <a:latin typeface="Verdana"/>
                <a:cs typeface="Verdana"/>
              </a:rPr>
              <a:t>дополнительных</a:t>
            </a:r>
            <a:r>
              <a:rPr sz="1150" dirty="0">
                <a:latin typeface="Verdana"/>
                <a:cs typeface="Verdana"/>
              </a:rPr>
              <a:t> </a:t>
            </a:r>
            <a:r>
              <a:rPr sz="1150" spc="-5" dirty="0" err="1">
                <a:latin typeface="Verdana"/>
                <a:cs typeface="Verdana"/>
              </a:rPr>
              <a:t>профессиональных</a:t>
            </a:r>
            <a:r>
              <a:rPr sz="1150" spc="-5" dirty="0">
                <a:latin typeface="Verdana"/>
                <a:cs typeface="Verdana"/>
              </a:rPr>
              <a:t> программ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642178" y="2486183"/>
            <a:ext cx="133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A0B2A"/>
                </a:solidFill>
                <a:latin typeface="Verdana"/>
                <a:cs typeface="Verdana"/>
              </a:rPr>
              <a:t>8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033085" y="2463984"/>
            <a:ext cx="1419961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Verdana"/>
                <a:cs typeface="Verdana"/>
              </a:rPr>
              <a:t>диссертационных  </a:t>
            </a:r>
            <a:r>
              <a:rPr sz="1150" spc="-5" dirty="0">
                <a:latin typeface="Verdana"/>
                <a:cs typeface="Verdana"/>
              </a:rPr>
              <a:t>советов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42178" y="3042594"/>
            <a:ext cx="1895757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  <a:tabLst>
                <a:tab pos="403225" algn="l"/>
              </a:tabLst>
            </a:pPr>
            <a:r>
              <a:rPr sz="1200" b="1" dirty="0">
                <a:solidFill>
                  <a:srgbClr val="EA0B2A"/>
                </a:solidFill>
                <a:latin typeface="Verdana"/>
                <a:cs typeface="Verdana"/>
              </a:rPr>
              <a:t>15	</a:t>
            </a:r>
            <a:r>
              <a:rPr sz="1150" spc="-5" dirty="0">
                <a:latin typeface="Verdana"/>
                <a:cs typeface="Verdana"/>
              </a:rPr>
              <a:t>направлений</a:t>
            </a:r>
            <a:endParaRPr sz="1150" dirty="0">
              <a:latin typeface="Verdana"/>
              <a:cs typeface="Verdana"/>
            </a:endParaRPr>
          </a:p>
          <a:p>
            <a:pPr marL="403225" marR="103505">
              <a:lnSpc>
                <a:spcPts val="1200"/>
              </a:lnSpc>
              <a:spcBef>
                <a:spcPts val="20"/>
              </a:spcBef>
            </a:pPr>
            <a:r>
              <a:rPr sz="1150" spc="-5" dirty="0">
                <a:latin typeface="Verdana"/>
                <a:cs typeface="Verdana"/>
              </a:rPr>
              <a:t>подготовки </a:t>
            </a:r>
            <a:r>
              <a:rPr sz="1150" spc="-340" dirty="0">
                <a:latin typeface="Verdana"/>
                <a:cs typeface="Verdana"/>
              </a:rPr>
              <a:t> </a:t>
            </a:r>
            <a:r>
              <a:rPr sz="1150" spc="-5" dirty="0">
                <a:latin typeface="Verdana"/>
                <a:cs typeface="Verdana"/>
              </a:rPr>
              <a:t>бакалавров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674992" y="3714722"/>
            <a:ext cx="1810869" cy="47961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403225" marR="5080" indent="-391160">
              <a:lnSpc>
                <a:spcPts val="1200"/>
              </a:lnSpc>
              <a:spcBef>
                <a:spcPts val="140"/>
              </a:spcBef>
              <a:tabLst>
                <a:tab pos="403225" algn="l"/>
              </a:tabLst>
            </a:pPr>
            <a:r>
              <a:rPr sz="1200" b="1" dirty="0">
                <a:solidFill>
                  <a:srgbClr val="EA0B2A"/>
                </a:solidFill>
                <a:latin typeface="Verdana"/>
                <a:cs typeface="Verdana"/>
              </a:rPr>
              <a:t>8	</a:t>
            </a:r>
            <a:r>
              <a:rPr sz="1150" spc="-5" dirty="0">
                <a:latin typeface="Verdana"/>
                <a:cs typeface="Verdana"/>
              </a:rPr>
              <a:t>направлений  подготовки </a:t>
            </a:r>
            <a:r>
              <a:rPr sz="1150" dirty="0">
                <a:latin typeface="Verdana"/>
                <a:cs typeface="Verdana"/>
              </a:rPr>
              <a:t> </a:t>
            </a:r>
            <a:r>
              <a:rPr sz="1150" spc="-5" dirty="0">
                <a:latin typeface="Verdana"/>
                <a:cs typeface="Verdana"/>
              </a:rPr>
              <a:t>магистров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15949" y="4418930"/>
            <a:ext cx="4137098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  <a:tabLst>
                <a:tab pos="403225" algn="l"/>
              </a:tabLst>
            </a:pPr>
            <a:r>
              <a:rPr sz="1200" b="1" dirty="0">
                <a:solidFill>
                  <a:srgbClr val="EA0B2A"/>
                </a:solidFill>
                <a:latin typeface="Verdana"/>
                <a:cs typeface="Verdana"/>
              </a:rPr>
              <a:t>10	</a:t>
            </a:r>
            <a:r>
              <a:rPr sz="1150" spc="-5" dirty="0" err="1">
                <a:latin typeface="Verdana"/>
                <a:cs typeface="Verdana"/>
              </a:rPr>
              <a:t>направлений</a:t>
            </a:r>
            <a:r>
              <a:rPr lang="ru-RU" sz="1150" dirty="0">
                <a:latin typeface="Verdana"/>
                <a:cs typeface="Verdana"/>
              </a:rPr>
              <a:t> </a:t>
            </a:r>
            <a:r>
              <a:rPr sz="1150" spc="-5" dirty="0" err="1">
                <a:latin typeface="Verdana"/>
                <a:cs typeface="Verdana"/>
              </a:rPr>
              <a:t>подготовки</a:t>
            </a:r>
            <a:r>
              <a:rPr sz="1150" spc="-5" dirty="0">
                <a:latin typeface="Verdana"/>
                <a:cs typeface="Verdana"/>
              </a:rPr>
              <a:t> </a:t>
            </a:r>
            <a:r>
              <a:rPr lang="ru-RU" sz="1150" dirty="0">
                <a:latin typeface="Verdana"/>
                <a:cs typeface="Verdana"/>
              </a:rPr>
              <a:t>в </a:t>
            </a:r>
            <a:r>
              <a:rPr sz="1150" dirty="0" err="1">
                <a:latin typeface="Verdana"/>
                <a:cs typeface="Verdana"/>
              </a:rPr>
              <a:t>аспирантуре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40280" y="3046707"/>
            <a:ext cx="1162608" cy="481542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algn="ctr">
              <a:lnSpc>
                <a:spcPts val="1400"/>
              </a:lnSpc>
              <a:spcBef>
                <a:spcPts val="555"/>
              </a:spcBef>
            </a:pPr>
            <a:r>
              <a:rPr sz="1400" b="1" dirty="0">
                <a:solidFill>
                  <a:srgbClr val="EA0B2A"/>
                </a:solidFill>
                <a:latin typeface="Verdana"/>
                <a:cs typeface="Verdana"/>
              </a:rPr>
              <a:t>2</a:t>
            </a:r>
            <a:endParaRPr sz="1400" dirty="0">
              <a:latin typeface="Verdana"/>
              <a:cs typeface="Verdana"/>
            </a:endParaRPr>
          </a:p>
          <a:p>
            <a:pPr algn="ctr">
              <a:lnSpc>
                <a:spcPts val="1400"/>
              </a:lnSpc>
              <a:spcBef>
                <a:spcPts val="380"/>
              </a:spcBef>
            </a:pPr>
            <a:r>
              <a:rPr lang="ru-RU" sz="1150" dirty="0">
                <a:latin typeface="Verdana"/>
                <a:cs typeface="Verdana"/>
              </a:rPr>
              <a:t>ф</a:t>
            </a:r>
            <a:r>
              <a:rPr sz="1150" dirty="0" err="1">
                <a:latin typeface="Verdana"/>
                <a:cs typeface="Verdana"/>
              </a:rPr>
              <a:t>илиала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95172" y="2530101"/>
            <a:ext cx="1282336" cy="481542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algn="ctr">
              <a:lnSpc>
                <a:spcPts val="1400"/>
              </a:lnSpc>
              <a:spcBef>
                <a:spcPts val="555"/>
              </a:spcBef>
            </a:pPr>
            <a:r>
              <a:rPr sz="1400" b="1" dirty="0">
                <a:solidFill>
                  <a:srgbClr val="EA0B2A"/>
                </a:solidFill>
                <a:latin typeface="Verdana"/>
                <a:cs typeface="Verdana"/>
              </a:rPr>
              <a:t>7</a:t>
            </a:r>
            <a:endParaRPr sz="1400" dirty="0">
              <a:latin typeface="Verdana"/>
              <a:cs typeface="Verdana"/>
            </a:endParaRPr>
          </a:p>
          <a:p>
            <a:pPr algn="ctr">
              <a:lnSpc>
                <a:spcPts val="1400"/>
              </a:lnSpc>
              <a:spcBef>
                <a:spcPts val="380"/>
              </a:spcBef>
            </a:pPr>
            <a:r>
              <a:rPr lang="ru-RU" sz="1150" spc="-5" dirty="0">
                <a:latin typeface="Verdana"/>
                <a:cs typeface="Verdana"/>
              </a:rPr>
              <a:t>и</a:t>
            </a:r>
            <a:r>
              <a:rPr sz="1150" spc="-5" dirty="0" err="1">
                <a:latin typeface="Verdana"/>
                <a:cs typeface="Verdana"/>
              </a:rPr>
              <a:t>нститутов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51232" y="3674543"/>
            <a:ext cx="1163646" cy="481542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algn="ctr">
              <a:lnSpc>
                <a:spcPts val="1400"/>
              </a:lnSpc>
              <a:spcBef>
                <a:spcPts val="555"/>
              </a:spcBef>
            </a:pPr>
            <a:r>
              <a:rPr lang="ru-RU" sz="1400" b="1" dirty="0">
                <a:solidFill>
                  <a:srgbClr val="EA0B2A"/>
                </a:solidFill>
                <a:latin typeface="Verdana"/>
                <a:cs typeface="Verdana"/>
              </a:rPr>
              <a:t>44</a:t>
            </a:r>
            <a:endParaRPr sz="1400" dirty="0">
              <a:latin typeface="Verdana"/>
              <a:cs typeface="Verdana"/>
            </a:endParaRPr>
          </a:p>
          <a:p>
            <a:pPr algn="ctr">
              <a:lnSpc>
                <a:spcPts val="1400"/>
              </a:lnSpc>
              <a:spcBef>
                <a:spcPts val="380"/>
              </a:spcBef>
            </a:pPr>
            <a:r>
              <a:rPr lang="ru-RU" sz="1150" dirty="0">
                <a:latin typeface="Verdana"/>
                <a:cs typeface="Verdana"/>
              </a:rPr>
              <a:t>к</a:t>
            </a:r>
            <a:r>
              <a:rPr sz="1150" dirty="0" err="1">
                <a:latin typeface="Verdana"/>
                <a:cs typeface="Verdana"/>
              </a:rPr>
              <a:t>афедр</a:t>
            </a:r>
            <a:r>
              <a:rPr lang="ru-RU" sz="1150" dirty="0">
                <a:latin typeface="Verdana"/>
                <a:cs typeface="Verdana"/>
              </a:rPr>
              <a:t>ы</a:t>
            </a:r>
            <a:endParaRPr sz="1150" dirty="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460515" y="4194340"/>
            <a:ext cx="1976308" cy="481542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635" algn="ctr">
              <a:lnSpc>
                <a:spcPts val="1400"/>
              </a:lnSpc>
              <a:spcBef>
                <a:spcPts val="555"/>
              </a:spcBef>
            </a:pPr>
            <a:r>
              <a:rPr sz="1400" b="1" dirty="0">
                <a:solidFill>
                  <a:srgbClr val="EA0B2A"/>
                </a:solidFill>
                <a:latin typeface="Verdana"/>
                <a:cs typeface="Verdana"/>
              </a:rPr>
              <a:t>25</a:t>
            </a:r>
            <a:endParaRPr sz="1400" dirty="0">
              <a:latin typeface="Verdana"/>
              <a:cs typeface="Verdana"/>
            </a:endParaRPr>
          </a:p>
          <a:p>
            <a:pPr algn="ctr">
              <a:lnSpc>
                <a:spcPts val="1400"/>
              </a:lnSpc>
              <a:spcBef>
                <a:spcPts val="380"/>
              </a:spcBef>
            </a:pPr>
            <a:r>
              <a:rPr lang="ru-RU" sz="1150" spc="-5" dirty="0">
                <a:latin typeface="Verdana"/>
                <a:cs typeface="Verdana"/>
              </a:rPr>
              <a:t>н</a:t>
            </a:r>
            <a:r>
              <a:rPr sz="1150" spc="-5" dirty="0" err="1">
                <a:latin typeface="Verdana"/>
                <a:cs typeface="Verdana"/>
              </a:rPr>
              <a:t>аучных</a:t>
            </a:r>
            <a:r>
              <a:rPr sz="1150" spc="-60" dirty="0">
                <a:latin typeface="Verdana"/>
                <a:cs typeface="Verdana"/>
              </a:rPr>
              <a:t> </a:t>
            </a:r>
            <a:r>
              <a:rPr sz="1150" spc="-5" dirty="0">
                <a:latin typeface="Verdana"/>
                <a:cs typeface="Verdana"/>
              </a:rPr>
              <a:t>подразделений</a:t>
            </a:r>
            <a:endParaRPr sz="1150" dirty="0">
              <a:latin typeface="Verdana"/>
              <a:cs typeface="Verdan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18946" y="1729668"/>
            <a:ext cx="2860588" cy="1303998"/>
            <a:chOff x="924754" y="2356929"/>
            <a:chExt cx="2860588" cy="1303998"/>
          </a:xfrm>
        </p:grpSpPr>
        <p:sp>
          <p:nvSpPr>
            <p:cNvPr id="39" name="object 39"/>
            <p:cNvSpPr/>
            <p:nvPr/>
          </p:nvSpPr>
          <p:spPr>
            <a:xfrm>
              <a:off x="924754" y="3281197"/>
              <a:ext cx="930587" cy="379730"/>
            </a:xfrm>
            <a:custGeom>
              <a:avLst/>
              <a:gdLst/>
              <a:ahLst/>
              <a:cxnLst/>
              <a:rect l="l" t="t" r="r" b="b"/>
              <a:pathLst>
                <a:path w="1020444" h="379729">
                  <a:moveTo>
                    <a:pt x="1019975" y="113131"/>
                  </a:moveTo>
                  <a:lnTo>
                    <a:pt x="900112" y="0"/>
                  </a:lnTo>
                  <a:lnTo>
                    <a:pt x="880783" y="17970"/>
                  </a:lnTo>
                  <a:lnTo>
                    <a:pt x="856373" y="40068"/>
                  </a:lnTo>
                  <a:lnTo>
                    <a:pt x="822566" y="67208"/>
                  </a:lnTo>
                  <a:lnTo>
                    <a:pt x="775017" y="100266"/>
                  </a:lnTo>
                  <a:lnTo>
                    <a:pt x="711149" y="139065"/>
                  </a:lnTo>
                  <a:lnTo>
                    <a:pt x="669607" y="157378"/>
                  </a:lnTo>
                  <a:lnTo>
                    <a:pt x="625868" y="173634"/>
                  </a:lnTo>
                  <a:lnTo>
                    <a:pt x="581215" y="187274"/>
                  </a:lnTo>
                  <a:lnTo>
                    <a:pt x="535774" y="198247"/>
                  </a:lnTo>
                  <a:lnTo>
                    <a:pt x="489673" y="206514"/>
                  </a:lnTo>
                  <a:lnTo>
                    <a:pt x="443026" y="212013"/>
                  </a:lnTo>
                  <a:lnTo>
                    <a:pt x="395973" y="214693"/>
                  </a:lnTo>
                  <a:lnTo>
                    <a:pt x="348627" y="214515"/>
                  </a:lnTo>
                  <a:lnTo>
                    <a:pt x="301104" y="211429"/>
                  </a:lnTo>
                  <a:lnTo>
                    <a:pt x="253555" y="205371"/>
                  </a:lnTo>
                  <a:lnTo>
                    <a:pt x="206070" y="196316"/>
                  </a:lnTo>
                  <a:lnTo>
                    <a:pt x="158800" y="184188"/>
                  </a:lnTo>
                  <a:lnTo>
                    <a:pt x="111861" y="168960"/>
                  </a:lnTo>
                  <a:lnTo>
                    <a:pt x="65379" y="150571"/>
                  </a:lnTo>
                  <a:lnTo>
                    <a:pt x="0" y="301777"/>
                  </a:lnTo>
                  <a:lnTo>
                    <a:pt x="48996" y="321386"/>
                  </a:lnTo>
                  <a:lnTo>
                    <a:pt x="98425" y="338099"/>
                  </a:lnTo>
                  <a:lnTo>
                    <a:pt x="148183" y="351929"/>
                  </a:lnTo>
                  <a:lnTo>
                    <a:pt x="198170" y="362940"/>
                  </a:lnTo>
                  <a:lnTo>
                    <a:pt x="248297" y="371157"/>
                  </a:lnTo>
                  <a:lnTo>
                    <a:pt x="298462" y="376631"/>
                  </a:lnTo>
                  <a:lnTo>
                    <a:pt x="348564" y="379374"/>
                  </a:lnTo>
                  <a:lnTo>
                    <a:pt x="398500" y="379463"/>
                  </a:lnTo>
                  <a:lnTo>
                    <a:pt x="448170" y="376910"/>
                  </a:lnTo>
                  <a:lnTo>
                    <a:pt x="497471" y="371779"/>
                  </a:lnTo>
                  <a:lnTo>
                    <a:pt x="546315" y="364083"/>
                  </a:lnTo>
                  <a:lnTo>
                    <a:pt x="594601" y="353872"/>
                  </a:lnTo>
                  <a:lnTo>
                    <a:pt x="642213" y="341198"/>
                  </a:lnTo>
                  <a:lnTo>
                    <a:pt x="689076" y="326085"/>
                  </a:lnTo>
                  <a:lnTo>
                    <a:pt x="735076" y="308584"/>
                  </a:lnTo>
                  <a:lnTo>
                    <a:pt x="776452" y="290334"/>
                  </a:lnTo>
                  <a:lnTo>
                    <a:pt x="776617" y="290690"/>
                  </a:lnTo>
                  <a:lnTo>
                    <a:pt x="830148" y="264185"/>
                  </a:lnTo>
                  <a:lnTo>
                    <a:pt x="868210" y="241960"/>
                  </a:lnTo>
                  <a:lnTo>
                    <a:pt x="912964" y="210820"/>
                  </a:lnTo>
                  <a:lnTo>
                    <a:pt x="963752" y="168605"/>
                  </a:lnTo>
                  <a:lnTo>
                    <a:pt x="1019975" y="113131"/>
                  </a:lnTo>
                  <a:close/>
                </a:path>
              </a:pathLst>
            </a:custGeom>
            <a:solidFill>
              <a:srgbClr val="425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82365" y="2356929"/>
              <a:ext cx="447040" cy="1103630"/>
            </a:xfrm>
            <a:custGeom>
              <a:avLst/>
              <a:gdLst/>
              <a:ahLst/>
              <a:cxnLst/>
              <a:rect l="l" t="t" r="r" b="b"/>
              <a:pathLst>
                <a:path w="447039" h="1103629">
                  <a:moveTo>
                    <a:pt x="370991" y="0"/>
                  </a:moveTo>
                  <a:lnTo>
                    <a:pt x="188598" y="0"/>
                  </a:lnTo>
                  <a:lnTo>
                    <a:pt x="189625" y="1785"/>
                  </a:lnTo>
                  <a:lnTo>
                    <a:pt x="210499" y="43774"/>
                  </a:lnTo>
                  <a:lnTo>
                    <a:pt x="228727" y="86743"/>
                  </a:lnTo>
                  <a:lnTo>
                    <a:pt x="244299" y="130565"/>
                  </a:lnTo>
                  <a:lnTo>
                    <a:pt x="257206" y="175108"/>
                  </a:lnTo>
                  <a:lnTo>
                    <a:pt x="267437" y="220245"/>
                  </a:lnTo>
                  <a:lnTo>
                    <a:pt x="274984" y="265846"/>
                  </a:lnTo>
                  <a:lnTo>
                    <a:pt x="279835" y="311780"/>
                  </a:lnTo>
                  <a:lnTo>
                    <a:pt x="281982" y="357920"/>
                  </a:lnTo>
                  <a:lnTo>
                    <a:pt x="281414" y="404136"/>
                  </a:lnTo>
                  <a:lnTo>
                    <a:pt x="278122" y="450298"/>
                  </a:lnTo>
                  <a:lnTo>
                    <a:pt x="272096" y="496278"/>
                  </a:lnTo>
                  <a:lnTo>
                    <a:pt x="263326" y="541945"/>
                  </a:lnTo>
                  <a:lnTo>
                    <a:pt x="251802" y="587170"/>
                  </a:lnTo>
                  <a:lnTo>
                    <a:pt x="237514" y="631825"/>
                  </a:lnTo>
                  <a:lnTo>
                    <a:pt x="220453" y="675779"/>
                  </a:lnTo>
                  <a:lnTo>
                    <a:pt x="200609" y="718904"/>
                  </a:lnTo>
                  <a:lnTo>
                    <a:pt x="177972" y="761070"/>
                  </a:lnTo>
                  <a:lnTo>
                    <a:pt x="152532" y="802147"/>
                  </a:lnTo>
                  <a:lnTo>
                    <a:pt x="124280" y="842008"/>
                  </a:lnTo>
                  <a:lnTo>
                    <a:pt x="93205" y="880521"/>
                  </a:lnTo>
                  <a:lnTo>
                    <a:pt x="48140" y="928679"/>
                  </a:lnTo>
                  <a:lnTo>
                    <a:pt x="0" y="972190"/>
                  </a:lnTo>
                  <a:lnTo>
                    <a:pt x="25147" y="1004831"/>
                  </a:lnTo>
                  <a:lnTo>
                    <a:pt x="50149" y="1037582"/>
                  </a:lnTo>
                  <a:lnTo>
                    <a:pt x="75012" y="1070438"/>
                  </a:lnTo>
                  <a:lnTo>
                    <a:pt x="99745" y="1103393"/>
                  </a:lnTo>
                  <a:lnTo>
                    <a:pt x="130831" y="1076822"/>
                  </a:lnTo>
                  <a:lnTo>
                    <a:pt x="160970" y="1048734"/>
                  </a:lnTo>
                  <a:lnTo>
                    <a:pt x="190098" y="1019106"/>
                  </a:lnTo>
                  <a:lnTo>
                    <a:pt x="218147" y="987912"/>
                  </a:lnTo>
                  <a:lnTo>
                    <a:pt x="249250" y="949803"/>
                  </a:lnTo>
                  <a:lnTo>
                    <a:pt x="278054" y="910578"/>
                  </a:lnTo>
                  <a:lnTo>
                    <a:pt x="304565" y="870325"/>
                  </a:lnTo>
                  <a:lnTo>
                    <a:pt x="328790" y="829129"/>
                  </a:lnTo>
                  <a:lnTo>
                    <a:pt x="350736" y="787077"/>
                  </a:lnTo>
                  <a:lnTo>
                    <a:pt x="370409" y="744255"/>
                  </a:lnTo>
                  <a:lnTo>
                    <a:pt x="387815" y="700750"/>
                  </a:lnTo>
                  <a:lnTo>
                    <a:pt x="402962" y="656647"/>
                  </a:lnTo>
                  <a:lnTo>
                    <a:pt x="415856" y="612033"/>
                  </a:lnTo>
                  <a:lnTo>
                    <a:pt x="426503" y="566995"/>
                  </a:lnTo>
                  <a:lnTo>
                    <a:pt x="434911" y="521618"/>
                  </a:lnTo>
                  <a:lnTo>
                    <a:pt x="441085" y="475989"/>
                  </a:lnTo>
                  <a:lnTo>
                    <a:pt x="445032" y="430194"/>
                  </a:lnTo>
                  <a:lnTo>
                    <a:pt x="446759" y="384319"/>
                  </a:lnTo>
                  <a:lnTo>
                    <a:pt x="446272" y="338452"/>
                  </a:lnTo>
                  <a:lnTo>
                    <a:pt x="443577" y="292677"/>
                  </a:lnTo>
                  <a:lnTo>
                    <a:pt x="438683" y="247082"/>
                  </a:lnTo>
                  <a:lnTo>
                    <a:pt x="431594" y="201753"/>
                  </a:lnTo>
                  <a:lnTo>
                    <a:pt x="422317" y="156776"/>
                  </a:lnTo>
                  <a:lnTo>
                    <a:pt x="410860" y="112237"/>
                  </a:lnTo>
                  <a:lnTo>
                    <a:pt x="397229" y="68222"/>
                  </a:lnTo>
                  <a:lnTo>
                    <a:pt x="381429" y="24819"/>
                  </a:lnTo>
                  <a:lnTo>
                    <a:pt x="370991" y="0"/>
                  </a:lnTo>
                  <a:close/>
                </a:path>
              </a:pathLst>
            </a:custGeom>
            <a:solidFill>
              <a:srgbClr val="EA0B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0543" y="2396439"/>
              <a:ext cx="2844799" cy="120649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127757" y="2581352"/>
              <a:ext cx="2396490" cy="763270"/>
            </a:xfrm>
            <a:custGeom>
              <a:avLst/>
              <a:gdLst/>
              <a:ahLst/>
              <a:cxnLst/>
              <a:rect l="l" t="t" r="r" b="b"/>
              <a:pathLst>
                <a:path w="2396490" h="763270">
                  <a:moveTo>
                    <a:pt x="2015083" y="0"/>
                  </a:moveTo>
                  <a:lnTo>
                    <a:pt x="381355" y="0"/>
                  </a:lnTo>
                  <a:lnTo>
                    <a:pt x="333519" y="2971"/>
                  </a:lnTo>
                  <a:lnTo>
                    <a:pt x="287455" y="11647"/>
                  </a:lnTo>
                  <a:lnTo>
                    <a:pt x="243523" y="25671"/>
                  </a:lnTo>
                  <a:lnTo>
                    <a:pt x="202078" y="44684"/>
                  </a:lnTo>
                  <a:lnTo>
                    <a:pt x="163478" y="68330"/>
                  </a:lnTo>
                  <a:lnTo>
                    <a:pt x="128082" y="96251"/>
                  </a:lnTo>
                  <a:lnTo>
                    <a:pt x="96245" y="128089"/>
                  </a:lnTo>
                  <a:lnTo>
                    <a:pt x="68326" y="163487"/>
                  </a:lnTo>
                  <a:lnTo>
                    <a:pt x="44681" y="202088"/>
                  </a:lnTo>
                  <a:lnTo>
                    <a:pt x="25669" y="243534"/>
                  </a:lnTo>
                  <a:lnTo>
                    <a:pt x="11646" y="287467"/>
                  </a:lnTo>
                  <a:lnTo>
                    <a:pt x="2971" y="333531"/>
                  </a:lnTo>
                  <a:lnTo>
                    <a:pt x="0" y="381368"/>
                  </a:lnTo>
                  <a:lnTo>
                    <a:pt x="2971" y="429207"/>
                  </a:lnTo>
                  <a:lnTo>
                    <a:pt x="11646" y="475272"/>
                  </a:lnTo>
                  <a:lnTo>
                    <a:pt x="25669" y="519205"/>
                  </a:lnTo>
                  <a:lnTo>
                    <a:pt x="44681" y="560651"/>
                  </a:lnTo>
                  <a:lnTo>
                    <a:pt x="68326" y="599250"/>
                  </a:lnTo>
                  <a:lnTo>
                    <a:pt x="96245" y="634646"/>
                  </a:lnTo>
                  <a:lnTo>
                    <a:pt x="128082" y="666482"/>
                  </a:lnTo>
                  <a:lnTo>
                    <a:pt x="163478" y="694401"/>
                  </a:lnTo>
                  <a:lnTo>
                    <a:pt x="202078" y="718044"/>
                  </a:lnTo>
                  <a:lnTo>
                    <a:pt x="243523" y="737055"/>
                  </a:lnTo>
                  <a:lnTo>
                    <a:pt x="287455" y="751077"/>
                  </a:lnTo>
                  <a:lnTo>
                    <a:pt x="333519" y="759752"/>
                  </a:lnTo>
                  <a:lnTo>
                    <a:pt x="381355" y="762723"/>
                  </a:lnTo>
                  <a:lnTo>
                    <a:pt x="2015083" y="762723"/>
                  </a:lnTo>
                  <a:lnTo>
                    <a:pt x="2062920" y="759752"/>
                  </a:lnTo>
                  <a:lnTo>
                    <a:pt x="2108983" y="751077"/>
                  </a:lnTo>
                  <a:lnTo>
                    <a:pt x="2152915" y="737055"/>
                  </a:lnTo>
                  <a:lnTo>
                    <a:pt x="2194360" y="718044"/>
                  </a:lnTo>
                  <a:lnTo>
                    <a:pt x="2232960" y="694401"/>
                  </a:lnTo>
                  <a:lnTo>
                    <a:pt x="2268357" y="666482"/>
                  </a:lnTo>
                  <a:lnTo>
                    <a:pt x="2300193" y="634646"/>
                  </a:lnTo>
                  <a:lnTo>
                    <a:pt x="2328112" y="599250"/>
                  </a:lnTo>
                  <a:lnTo>
                    <a:pt x="2351757" y="560651"/>
                  </a:lnTo>
                  <a:lnTo>
                    <a:pt x="2370769" y="519205"/>
                  </a:lnTo>
                  <a:lnTo>
                    <a:pt x="2384792" y="475272"/>
                  </a:lnTo>
                  <a:lnTo>
                    <a:pt x="2393467" y="429207"/>
                  </a:lnTo>
                  <a:lnTo>
                    <a:pt x="2396439" y="381368"/>
                  </a:lnTo>
                  <a:lnTo>
                    <a:pt x="2393467" y="333531"/>
                  </a:lnTo>
                  <a:lnTo>
                    <a:pt x="2384792" y="287467"/>
                  </a:lnTo>
                  <a:lnTo>
                    <a:pt x="2370769" y="243534"/>
                  </a:lnTo>
                  <a:lnTo>
                    <a:pt x="2351757" y="202088"/>
                  </a:lnTo>
                  <a:lnTo>
                    <a:pt x="2328112" y="163487"/>
                  </a:lnTo>
                  <a:lnTo>
                    <a:pt x="2300193" y="128089"/>
                  </a:lnTo>
                  <a:lnTo>
                    <a:pt x="2268357" y="96251"/>
                  </a:lnTo>
                  <a:lnTo>
                    <a:pt x="2232960" y="68330"/>
                  </a:lnTo>
                  <a:lnTo>
                    <a:pt x="2194360" y="44684"/>
                  </a:lnTo>
                  <a:lnTo>
                    <a:pt x="2152915" y="25671"/>
                  </a:lnTo>
                  <a:lnTo>
                    <a:pt x="2108983" y="11647"/>
                  </a:lnTo>
                  <a:lnTo>
                    <a:pt x="2062920" y="2971"/>
                  </a:lnTo>
                  <a:lnTo>
                    <a:pt x="2015083" y="0"/>
                  </a:lnTo>
                  <a:close/>
                </a:path>
              </a:pathLst>
            </a:custGeom>
            <a:solidFill>
              <a:srgbClr val="FBFBFB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892646" y="2131795"/>
            <a:ext cx="867410" cy="4197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700" b="1" dirty="0">
                <a:solidFill>
                  <a:srgbClr val="EF0A2B"/>
                </a:solidFill>
                <a:latin typeface="Verdana"/>
                <a:cs typeface="Verdana"/>
              </a:rPr>
              <a:t>11</a:t>
            </a:r>
            <a:r>
              <a:rPr sz="1700" b="1" spc="-100" dirty="0">
                <a:solidFill>
                  <a:srgbClr val="EF0A2B"/>
                </a:solidFill>
                <a:latin typeface="Verdana"/>
                <a:cs typeface="Verdana"/>
              </a:rPr>
              <a:t> </a:t>
            </a:r>
            <a:r>
              <a:rPr sz="1700" b="1" dirty="0">
                <a:solidFill>
                  <a:srgbClr val="EF0A2B"/>
                </a:solidFill>
                <a:latin typeface="Verdana"/>
                <a:cs typeface="Verdana"/>
              </a:rPr>
              <a:t>500</a:t>
            </a:r>
            <a:endParaRPr sz="1700" dirty="0">
              <a:solidFill>
                <a:srgbClr val="EF0A2B"/>
              </a:solidFill>
              <a:latin typeface="Verdana"/>
              <a:cs typeface="Verdana"/>
            </a:endParaRPr>
          </a:p>
          <a:p>
            <a:pPr marL="64769">
              <a:lnSpc>
                <a:spcPts val="1190"/>
              </a:lnSpc>
            </a:pPr>
            <a:r>
              <a:rPr sz="1100" spc="-5" dirty="0">
                <a:solidFill>
                  <a:srgbClr val="EF0A2B"/>
                </a:solidFill>
                <a:latin typeface="Verdana"/>
                <a:cs typeface="Verdana"/>
              </a:rPr>
              <a:t>студентов</a:t>
            </a:r>
            <a:endParaRPr sz="1100" dirty="0">
              <a:solidFill>
                <a:srgbClr val="EF0A2B"/>
              </a:solidFill>
              <a:latin typeface="Verdana"/>
              <a:cs typeface="Verdana"/>
            </a:endParaRPr>
          </a:p>
        </p:txBody>
      </p:sp>
      <p:sp>
        <p:nvSpPr>
          <p:cNvPr id="44" name="Заголовок 6">
            <a:extLst>
              <a:ext uri="{FF2B5EF4-FFF2-40B4-BE49-F238E27FC236}">
                <a16:creationId xmlns:a16="http://schemas.microsoft.com/office/drawing/2014/main" id="{1812874E-36E0-7849-9545-216B01801C12}"/>
              </a:ext>
            </a:extLst>
          </p:cNvPr>
          <p:cNvSpPr txBox="1">
            <a:spLocks/>
          </p:cNvSpPr>
          <p:nvPr/>
        </p:nvSpPr>
        <p:spPr>
          <a:xfrm>
            <a:off x="268502" y="222641"/>
            <a:ext cx="6372676" cy="7920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16529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НИУ МГСУ СЕГОДНЯ</a:t>
            </a:r>
          </a:p>
        </p:txBody>
      </p:sp>
      <p:pic>
        <p:nvPicPr>
          <p:cNvPr id="45" name="Рисунок 6">
            <a:extLst>
              <a:ext uri="{FF2B5EF4-FFF2-40B4-BE49-F238E27FC236}">
                <a16:creationId xmlns:a16="http://schemas.microsoft.com/office/drawing/2014/main" id="{22275AA3-A73A-D147-B819-1B24620090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964" y="5086785"/>
            <a:ext cx="2714518" cy="15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280F81E-4228-7744-84E1-18403C2CB2E4}"/>
              </a:ext>
            </a:extLst>
          </p:cNvPr>
          <p:cNvPicPr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61"/>
          <a:stretch/>
        </p:blipFill>
        <p:spPr>
          <a:xfrm>
            <a:off x="3331799" y="5099311"/>
            <a:ext cx="2691425" cy="1572700"/>
          </a:xfrm>
          <a:prstGeom prst="rect">
            <a:avLst/>
          </a:prstGeom>
        </p:spPr>
      </p:pic>
      <p:pic>
        <p:nvPicPr>
          <p:cNvPr id="47" name="Рисунок 5">
            <a:extLst>
              <a:ext uri="{FF2B5EF4-FFF2-40B4-BE49-F238E27FC236}">
                <a16:creationId xmlns:a16="http://schemas.microsoft.com/office/drawing/2014/main" id="{A3E7ADE0-1CA1-9347-A024-6A4BDE8DA25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2"/>
          <a:stretch/>
        </p:blipFill>
        <p:spPr bwMode="auto">
          <a:xfrm>
            <a:off x="8677443" y="5084702"/>
            <a:ext cx="2962138" cy="161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Рисунок 7">
            <a:extLst>
              <a:ext uri="{FF2B5EF4-FFF2-40B4-BE49-F238E27FC236}">
                <a16:creationId xmlns:a16="http://schemas.microsoft.com/office/drawing/2014/main" id="{72212903-49BF-8145-A514-625C7401CDF1}"/>
              </a:ext>
            </a:extLst>
          </p:cNvPr>
          <p:cNvPicPr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0" b="11781"/>
          <a:stretch/>
        </p:blipFill>
        <p:spPr bwMode="auto">
          <a:xfrm>
            <a:off x="618947" y="5099311"/>
            <a:ext cx="2714665" cy="153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4437E968-F75C-7A4B-B04B-76B73FDC57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170" y="-15472"/>
            <a:ext cx="12192000" cy="1016000"/>
          </a:xfrm>
          <a:prstGeom prst="rect">
            <a:avLst/>
          </a:prstGeom>
        </p:spPr>
      </p:pic>
      <p:sp>
        <p:nvSpPr>
          <p:cNvPr id="52" name="Номер слайда 2">
            <a:extLst>
              <a:ext uri="{FF2B5EF4-FFF2-40B4-BE49-F238E27FC236}">
                <a16:creationId xmlns:a16="http://schemas.microsoft.com/office/drawing/2014/main" id="{B6BACD55-4DFB-4406-92E2-51D76D9DF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467" y="6394700"/>
            <a:ext cx="2743200" cy="365125"/>
          </a:xfrm>
        </p:spPr>
        <p:txBody>
          <a:bodyPr/>
          <a:lstStyle/>
          <a:p>
            <a:fld id="{FF9AC15E-FCD1-4167-800F-1DB8497ABFCE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53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91404D-32BB-7142-A66B-D99D53826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BF65808-02DB-8F4D-B7F8-221B1F06A5CA}"/>
              </a:ext>
            </a:extLst>
          </p:cNvPr>
          <p:cNvSpPr txBox="1">
            <a:spLocks/>
          </p:cNvSpPr>
          <p:nvPr/>
        </p:nvSpPr>
        <p:spPr>
          <a:xfrm>
            <a:off x="683412" y="948918"/>
            <a:ext cx="10600588" cy="23316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u="sng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НИУ МГСУ сегодня </a:t>
            </a:r>
          </a:p>
          <a:p>
            <a:pPr algn="ctr">
              <a:defRPr/>
            </a:pPr>
            <a:r>
              <a:rPr lang="ru-RU" sz="2800" b="1" u="sng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возглавляет ассоциацию строительных вузов (АСВ) РФ,</a:t>
            </a:r>
          </a:p>
          <a:p>
            <a:pPr algn="ctr">
              <a:defRPr/>
            </a:pPr>
            <a:endParaRPr lang="ru-RU" sz="2800" b="1" u="sng" cap="all" dirty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cs typeface="Arial" pitchFamily="34" charset="0"/>
            </a:endParaRPr>
          </a:p>
          <a:p>
            <a:pPr algn="ctr">
              <a:defRPr/>
            </a:pPr>
            <a:r>
              <a:rPr lang="ru-RU" sz="2800" b="1" u="sng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Является базовой организацией консорциума «Строительство и архитектура».</a:t>
            </a:r>
          </a:p>
          <a:p>
            <a:pPr algn="ctr">
              <a:defRPr/>
            </a:pPr>
            <a:endParaRPr lang="ru-RU" sz="2800" b="1" u="sng" cap="all" dirty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cs typeface="Arial" pitchFamily="34" charset="0"/>
            </a:endParaRPr>
          </a:p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НИУ МГСУ ведет подготовку </a:t>
            </a:r>
          </a:p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по уровням образования</a:t>
            </a:r>
            <a:r>
              <a:rPr lang="ru-RU" sz="2800" b="1" u="sng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: ВО, СПО, ДПО, в том числе в сетевой форме с отраслевыми партнерами.</a:t>
            </a:r>
          </a:p>
          <a:p>
            <a:pPr algn="ctr">
              <a:defRPr/>
            </a:pPr>
            <a:endParaRPr lang="ru-RU" sz="2800" b="1" cap="all" dirty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cs typeface="Arial" pitchFamily="34" charset="0"/>
            </a:endParaRPr>
          </a:p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НИУ МГСУ создал на своей базе отраслевой</a:t>
            </a:r>
          </a:p>
          <a:p>
            <a:pPr algn="ctr">
              <a:defRPr/>
            </a:pPr>
            <a:r>
              <a:rPr lang="ru-RU" sz="2800" b="1" u="sng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координационно-методический центр инженерно-строительного образования при поддержке </a:t>
            </a:r>
          </a:p>
          <a:p>
            <a:pPr algn="ctr">
              <a:defRPr/>
            </a:pPr>
            <a:r>
              <a:rPr lang="ru-RU" sz="2800" b="1" u="sng" cap="all" dirty="0" err="1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минстрой</a:t>
            </a:r>
            <a:r>
              <a:rPr lang="ru-RU" sz="2800" b="1" u="sng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 </a:t>
            </a:r>
            <a:r>
              <a:rPr lang="ru-RU" sz="2800" b="1" u="sng" cap="all" dirty="0" err="1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рф</a:t>
            </a:r>
            <a:endParaRPr lang="ru-RU" sz="2800" b="1" cap="all" dirty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cs typeface="Arial" pitchFamily="34" charset="0"/>
            </a:endParaRPr>
          </a:p>
          <a:p>
            <a:pPr algn="ctr">
              <a:defRPr/>
            </a:pPr>
            <a:endParaRPr lang="ru-RU" sz="2800" b="1" cap="all" dirty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cs typeface="Arial" pitchFamily="34" charset="0"/>
            </a:endParaRPr>
          </a:p>
          <a:p>
            <a:pPr algn="ctr">
              <a:defRPr/>
            </a:pPr>
            <a:endParaRPr lang="ru-RU" sz="2800" b="1" cap="all" dirty="0">
              <a:ln w="900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61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37E968-F75C-7A4B-B04B-76B73FDC5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16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CB0DA2D-1B32-0C47-8E90-3FCEFBA5DEF3}"/>
              </a:ext>
            </a:extLst>
          </p:cNvPr>
          <p:cNvSpPr txBox="1">
            <a:spLocks/>
          </p:cNvSpPr>
          <p:nvPr/>
        </p:nvSpPr>
        <p:spPr>
          <a:xfrm>
            <a:off x="2351582" y="107405"/>
            <a:ext cx="9161147" cy="80118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Импортозамещение – драйвер развития образовательных программ </a:t>
            </a:r>
          </a:p>
        </p:txBody>
      </p:sp>
      <p:sp>
        <p:nvSpPr>
          <p:cNvPr id="13" name="Объект 8">
            <a:extLst>
              <a:ext uri="{FF2B5EF4-FFF2-40B4-BE49-F238E27FC236}">
                <a16:creationId xmlns:a16="http://schemas.microsoft.com/office/drawing/2014/main" id="{C358797B-A382-924E-9A64-64DB77FA4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46951"/>
            <a:ext cx="10190747" cy="471392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 2022 году НИУ МГСУ заключил соглашение о сотрудничестве с ООО «</a:t>
            </a:r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Нанософт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разработка» для:</a:t>
            </a:r>
          </a:p>
          <a:p>
            <a:pPr lvl="0" hangingPunct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развития непрерывного профессионального образования в области систем и технологий автоматизированного проектирования и информационного моделирования;</a:t>
            </a:r>
          </a:p>
          <a:p>
            <a:pPr lvl="0" hangingPunct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повышения профессиональной квалификации преподавательского состава по вопросам использования в преподавании современных систем и технологий автоматизированного проектирования и информационного моделирования;</a:t>
            </a:r>
          </a:p>
          <a:p>
            <a:pPr lvl="0" hangingPunct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повышения качества преподавания учебных дисциплин на основе применения современных автоматизированного проектирования и информационного моделирования; </a:t>
            </a:r>
          </a:p>
          <a:p>
            <a:pPr lvl="0" hangingPunct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повышения качества профессиональной подготовки выпускников, их востребованности и конкурентоспособности на рынке труда;</a:t>
            </a:r>
          </a:p>
          <a:p>
            <a:pPr lvl="0" hangingPunct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тестирования новых продуктов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nanoCAD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разработки демонстрационных проектов силами студентов и преподавателей;</a:t>
            </a:r>
          </a:p>
          <a:p>
            <a:pPr lvl="0"/>
            <a:r>
              <a:rPr lang="ru-RU" dirty="0"/>
              <a:t>создания и развития деятельности на базе НИУ МГСУ «Авторизованного учебного центра Академии </a:t>
            </a:r>
            <a:r>
              <a:rPr lang="ru-RU" dirty="0" err="1"/>
              <a:t>Нанософт</a:t>
            </a:r>
            <a:r>
              <a:rPr lang="ru-RU" dirty="0"/>
              <a:t>».</a:t>
            </a:r>
          </a:p>
          <a:p>
            <a:pPr marL="0" lvl="0" indent="0">
              <a:buNone/>
            </a:pPr>
            <a:r>
              <a:rPr lang="ru-RU" dirty="0"/>
              <a:t>Аналогичная работа ведется с ООО «АСКОН-ЦР»</a:t>
            </a:r>
            <a:r>
              <a:rPr lang="en-US" dirty="0"/>
              <a:t> (</a:t>
            </a:r>
            <a:r>
              <a:rPr lang="en-US" dirty="0" err="1"/>
              <a:t>Renga</a:t>
            </a:r>
            <a:r>
              <a:rPr lang="en-US" dirty="0"/>
              <a:t> Software).</a:t>
            </a:r>
            <a:endParaRPr lang="ru-RU" dirty="0"/>
          </a:p>
          <a:p>
            <a:pPr marL="0" indent="0" algn="just">
              <a:buNone/>
            </a:pP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Диаграмма ответов в Формах. Вопрос: 1. Ваша должность. Количество ответов: 105&amp;nbsp;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2FED26B2-EA11-4C0A-994E-65B210BC9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467" y="6394700"/>
            <a:ext cx="2743200" cy="365125"/>
          </a:xfrm>
        </p:spPr>
        <p:txBody>
          <a:bodyPr/>
          <a:lstStyle/>
          <a:p>
            <a:fld id="{FF9AC15E-FCD1-4167-800F-1DB8497ABFCE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36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37E968-F75C-7A4B-B04B-76B73FDC5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16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CB0DA2D-1B32-0C47-8E90-3FCEFBA5DEF3}"/>
              </a:ext>
            </a:extLst>
          </p:cNvPr>
          <p:cNvSpPr txBox="1">
            <a:spLocks/>
          </p:cNvSpPr>
          <p:nvPr/>
        </p:nvSpPr>
        <p:spPr>
          <a:xfrm>
            <a:off x="2351582" y="107405"/>
            <a:ext cx="9161147" cy="80118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Импортозамещение в «цифровых» образовательных программах НИУ МГСУ  </a:t>
            </a:r>
          </a:p>
        </p:txBody>
      </p:sp>
      <p:sp>
        <p:nvSpPr>
          <p:cNvPr id="4" name="AutoShape 2" descr="Диаграмма ответов в Формах. Вопрос: 1. Ваша должность. Количество ответов: 105&amp;nbsp;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18B4201F-DAFB-42E0-BEC8-F3A8F981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467" y="6394700"/>
            <a:ext cx="2743200" cy="365125"/>
          </a:xfrm>
        </p:spPr>
        <p:txBody>
          <a:bodyPr/>
          <a:lstStyle/>
          <a:p>
            <a:fld id="{FF9AC15E-FCD1-4167-800F-1DB8497ABFCE}" type="slidenum">
              <a:rPr lang="ru-RU" smtClean="0"/>
              <a:t>5</a:t>
            </a:fld>
            <a:endParaRPr lang="ru-RU" dirty="0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5408D42C-A77F-41E2-B84D-4EC0E3456028}"/>
              </a:ext>
            </a:extLst>
          </p:cNvPr>
          <p:cNvSpPr/>
          <p:nvPr/>
        </p:nvSpPr>
        <p:spPr>
          <a:xfrm>
            <a:off x="5172092" y="2707114"/>
            <a:ext cx="2097741" cy="300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utoShape 4" descr="Transparent Autodesk Revit Logo, HD Png Download , Transparent Png Image -  PNGi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Transparent Autodesk Revit Logo, HD Png Download , Transparent Png Image -  PNGite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AUTODESK Revi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Архитектура, проектирование и строительство | AM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55" y="3665765"/>
            <a:ext cx="3823450" cy="215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utocad – что это за программа? - 53 Новост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056" y="1224644"/>
            <a:ext cx="5805714" cy="326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4" descr="О компании Renga Softwar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0" name="Picture 16" descr="Renga - BIM системы для проектирован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720" y="4062923"/>
            <a:ext cx="4071396" cy="135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Учебные лицензии nanoCA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149" y="1813873"/>
            <a:ext cx="4069839" cy="203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: вправо 2">
            <a:extLst>
              <a:ext uri="{FF2B5EF4-FFF2-40B4-BE49-F238E27FC236}">
                <a16:creationId xmlns:a16="http://schemas.microsoft.com/office/drawing/2014/main" id="{5408D42C-A77F-41E2-B84D-4EC0E3456028}"/>
              </a:ext>
            </a:extLst>
          </p:cNvPr>
          <p:cNvSpPr/>
          <p:nvPr/>
        </p:nvSpPr>
        <p:spPr>
          <a:xfrm>
            <a:off x="5172092" y="4591102"/>
            <a:ext cx="2097741" cy="300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7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37E968-F75C-7A4B-B04B-76B73FDC5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16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CB0DA2D-1B32-0C47-8E90-3FCEFBA5DEF3}"/>
              </a:ext>
            </a:extLst>
          </p:cNvPr>
          <p:cNvSpPr txBox="1">
            <a:spLocks/>
          </p:cNvSpPr>
          <p:nvPr/>
        </p:nvSpPr>
        <p:spPr>
          <a:xfrm>
            <a:off x="2351582" y="107405"/>
            <a:ext cx="9161147" cy="80118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Последовательность освоения «Цифровых» компетенций в рамках трека «Информационное моделирование»</a:t>
            </a:r>
          </a:p>
        </p:txBody>
      </p:sp>
      <p:sp>
        <p:nvSpPr>
          <p:cNvPr id="13" name="Объект 8">
            <a:extLst>
              <a:ext uri="{FF2B5EF4-FFF2-40B4-BE49-F238E27FC236}">
                <a16:creationId xmlns:a16="http://schemas.microsoft.com/office/drawing/2014/main" id="{C358797B-A382-924E-9A64-64DB77FA4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7149" y="1721368"/>
            <a:ext cx="6077342" cy="4369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Инженерная и компьютерная графика</a:t>
            </a:r>
          </a:p>
        </p:txBody>
      </p:sp>
      <p:sp>
        <p:nvSpPr>
          <p:cNvPr id="4" name="AutoShape 2" descr="Диаграмма ответов в Формах. Вопрос: 1. Ваша должность. Количество ответов: 105&amp;nbsp;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18B4201F-DAFB-42E0-BEC8-F3A8F981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467" y="6394700"/>
            <a:ext cx="2743200" cy="365125"/>
          </a:xfrm>
        </p:spPr>
        <p:txBody>
          <a:bodyPr/>
          <a:lstStyle/>
          <a:p>
            <a:fld id="{FF9AC15E-FCD1-4167-800F-1DB8497ABFCE}" type="slidenum">
              <a:rPr lang="ru-RU" smtClean="0"/>
              <a:t>6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899342" y="3371231"/>
            <a:ext cx="6009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Основы технологий информационного моделирования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80798" y="5641358"/>
            <a:ext cx="41319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Цифровые технологии в строительстве</a:t>
            </a:r>
          </a:p>
        </p:txBody>
      </p:sp>
      <p:sp>
        <p:nvSpPr>
          <p:cNvPr id="12" name="Стрелка: вправо 2">
            <a:extLst>
              <a:ext uri="{FF2B5EF4-FFF2-40B4-BE49-F238E27FC236}">
                <a16:creationId xmlns:a16="http://schemas.microsoft.com/office/drawing/2014/main" id="{5408D42C-A77F-41E2-B84D-4EC0E3456028}"/>
              </a:ext>
            </a:extLst>
          </p:cNvPr>
          <p:cNvSpPr/>
          <p:nvPr/>
        </p:nvSpPr>
        <p:spPr>
          <a:xfrm rot="2967845">
            <a:off x="5224116" y="2673082"/>
            <a:ext cx="973387" cy="754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р НГ бак"/>
          <p:cNvPicPr/>
          <p:nvPr/>
        </p:nvPicPr>
        <p:blipFill rotWithShape="1">
          <a:blip r:embed="rId3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67" t="12859" r="7906" b="16707"/>
          <a:stretch/>
        </p:blipFill>
        <p:spPr bwMode="auto">
          <a:xfrm>
            <a:off x="144887" y="922657"/>
            <a:ext cx="2106386" cy="20927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Стрелка: вправо 2">
            <a:extLst>
              <a:ext uri="{FF2B5EF4-FFF2-40B4-BE49-F238E27FC236}">
                <a16:creationId xmlns:a16="http://schemas.microsoft.com/office/drawing/2014/main" id="{5408D42C-A77F-41E2-B84D-4EC0E3456028}"/>
              </a:ext>
            </a:extLst>
          </p:cNvPr>
          <p:cNvSpPr/>
          <p:nvPr/>
        </p:nvSpPr>
        <p:spPr>
          <a:xfrm rot="2967845">
            <a:off x="6904792" y="4785021"/>
            <a:ext cx="973387" cy="754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63" y="2576341"/>
            <a:ext cx="2528434" cy="205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53" y="1197137"/>
            <a:ext cx="2183479" cy="1908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933" y="4869939"/>
            <a:ext cx="2858844" cy="195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2EC18DA-3820-468E-81C6-87ADAD60FE4C}"/>
              </a:ext>
            </a:extLst>
          </p:cNvPr>
          <p:cNvSpPr/>
          <p:nvPr/>
        </p:nvSpPr>
        <p:spPr>
          <a:xfrm>
            <a:off x="155575" y="902370"/>
            <a:ext cx="10903489" cy="3731853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A8F6D4-7A0D-4D4A-BC83-B452567921D0}"/>
              </a:ext>
            </a:extLst>
          </p:cNvPr>
          <p:cNvSpPr/>
          <p:nvPr/>
        </p:nvSpPr>
        <p:spPr>
          <a:xfrm>
            <a:off x="4827253" y="930231"/>
            <a:ext cx="3116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 первых курсов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9EF6242-F823-4AFD-89B0-EE1AFCD7C999}"/>
              </a:ext>
            </a:extLst>
          </p:cNvPr>
          <p:cNvSpPr/>
          <p:nvPr/>
        </p:nvSpPr>
        <p:spPr>
          <a:xfrm>
            <a:off x="1908648" y="5429188"/>
            <a:ext cx="2246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 старших курсов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FF35127-42E9-4CCE-828E-AAB58DDBE279}"/>
              </a:ext>
            </a:extLst>
          </p:cNvPr>
          <p:cNvSpPr/>
          <p:nvPr/>
        </p:nvSpPr>
        <p:spPr>
          <a:xfrm>
            <a:off x="1759789" y="4834917"/>
            <a:ext cx="9739224" cy="1954454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449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37E968-F75C-7A4B-B04B-76B73FDC5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16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CB0DA2D-1B32-0C47-8E90-3FCEFBA5DEF3}"/>
              </a:ext>
            </a:extLst>
          </p:cNvPr>
          <p:cNvSpPr txBox="1">
            <a:spLocks/>
          </p:cNvSpPr>
          <p:nvPr/>
        </p:nvSpPr>
        <p:spPr>
          <a:xfrm>
            <a:off x="2308449" y="754931"/>
            <a:ext cx="9161147" cy="80118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Перечень планируемых результатов обучения по дисциплине «Основы информационного моделирования», соотнесенных с планируемыми результатами освоения образовательной программы</a:t>
            </a:r>
          </a:p>
        </p:txBody>
      </p:sp>
      <p:sp>
        <p:nvSpPr>
          <p:cNvPr id="4" name="AutoShape 2" descr="Диаграмма ответов в Формах. Вопрос: 1. Ваша должность. Количество ответов: 105&amp;nbsp;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18B4201F-DAFB-42E0-BEC8-F3A8F981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467" y="6394700"/>
            <a:ext cx="2743200" cy="365125"/>
          </a:xfrm>
        </p:spPr>
        <p:txBody>
          <a:bodyPr/>
          <a:lstStyle/>
          <a:p>
            <a:fld id="{FF9AC15E-FCD1-4167-800F-1DB8497ABFCE}" type="slidenum">
              <a:rPr lang="ru-RU" smtClean="0"/>
              <a:t>7</a:t>
            </a:fld>
            <a:endParaRPr lang="ru-RU" dirty="0"/>
          </a:p>
        </p:txBody>
      </p:sp>
      <p:graphicFrame>
        <p:nvGraphicFramePr>
          <p:cNvPr id="3" name="Таблица 6">
            <a:extLst>
              <a:ext uri="{FF2B5EF4-FFF2-40B4-BE49-F238E27FC236}">
                <a16:creationId xmlns:a16="http://schemas.microsoft.com/office/drawing/2014/main" id="{F8085B52-5F88-44CB-8794-658C2855B6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68578"/>
              </p:ext>
            </p:extLst>
          </p:nvPr>
        </p:nvGraphicFramePr>
        <p:xfrm>
          <a:off x="726571" y="1744134"/>
          <a:ext cx="10948962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4562">
                  <a:extLst>
                    <a:ext uri="{9D8B030D-6E8A-4147-A177-3AD203B41FA5}">
                      <a16:colId xmlns:a16="http://schemas.microsoft.com/office/drawing/2014/main" val="3942352566"/>
                    </a:ext>
                  </a:extLst>
                </a:gridCol>
                <a:gridCol w="7264400">
                  <a:extLst>
                    <a:ext uri="{9D8B030D-6E8A-4147-A177-3AD203B41FA5}">
                      <a16:colId xmlns:a16="http://schemas.microsoft.com/office/drawing/2014/main" val="1168013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и наименование индикатора достижения компетенции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оценивания</a:t>
                      </a:r>
                    </a:p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(результата обучения по дисциплине)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56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УК-1.4 Выявление системных связей и отношений между изучаемыми явлениями, процессами и/или объектами при решении задач в цифровой экономике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Знает </a:t>
                      </a: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определения и понятия информационного моделирования в строительстве, принципы использования информационной модели на всех этапах жизненного цикла объекта капитального строительства</a:t>
                      </a:r>
                    </a:p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 навыки (начального уровня)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построения информационной модели и автоматизированного получения на ее основе технической документации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019068"/>
                  </a:ext>
                </a:extLst>
              </a:tr>
              <a:tr h="177799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УК-2.5 Выявление ограничений в стандартных моделях и изменение сложившихся способов решения задач для построения новых оптимальных алгоритмов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Знает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основные зависимости между связанными элементами информационной модели объекта капитального строительства</a:t>
                      </a:r>
                    </a:p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 навыки (начального уровня)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разработки алгоритма создания информационной модели объекта капитального строительства на основе выявленных зависимостей элементов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ОПК-1.12 Решение инженерных задач с помощью комплекса родственных технологий и процессов: машинное обучение, виртуальные агенты и экспертные системы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Знает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способы и процессы формирования профильной информационной модели объекта капитального строительства</a:t>
                      </a:r>
                    </a:p>
                    <a:p>
                      <a:pPr algn="l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</a:t>
                      </a:r>
                      <a:r>
                        <a:rPr lang="ru-RU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навыки</a:t>
                      </a:r>
                      <a:r>
                        <a:rPr lang="ru-RU" sz="1600" b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(начального</a:t>
                      </a:r>
                      <a:r>
                        <a:rPr lang="ru-RU" sz="1600" b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уровня)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использования программных	средств, реализующих технологии информационного моделирования зданий и сооружений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9742089"/>
                  </a:ext>
                </a:extLst>
              </a:tr>
            </a:tbl>
          </a:graphicData>
        </a:graphic>
      </p:graphicFrame>
      <p:sp>
        <p:nvSpPr>
          <p:cNvPr id="7" name="Объект 6">
            <a:extLst>
              <a:ext uri="{FF2B5EF4-FFF2-40B4-BE49-F238E27FC236}">
                <a16:creationId xmlns:a16="http://schemas.microsoft.com/office/drawing/2014/main" id="{C338BE00-FFB1-4069-8A54-109849FE9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72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37E968-F75C-7A4B-B04B-76B73FDC5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160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CB0DA2D-1B32-0C47-8E90-3FCEFBA5DEF3}"/>
              </a:ext>
            </a:extLst>
          </p:cNvPr>
          <p:cNvSpPr txBox="1">
            <a:spLocks/>
          </p:cNvSpPr>
          <p:nvPr/>
        </p:nvSpPr>
        <p:spPr>
          <a:xfrm>
            <a:off x="2334329" y="122983"/>
            <a:ext cx="9161147" cy="684307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all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cs typeface="Arial" pitchFamily="34" charset="0"/>
              </a:rPr>
              <a:t>Студенческое проектно-конструкторское бюро НИУ МГСУ  </a:t>
            </a:r>
          </a:p>
        </p:txBody>
      </p:sp>
      <p:sp>
        <p:nvSpPr>
          <p:cNvPr id="4" name="AutoShape 2" descr="Диаграмма ответов в Формах. Вопрос: 1. Ваша должность. Количество ответов: 105&amp;nbsp;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18B4201F-DAFB-42E0-BEC8-F3A8F981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467" y="6394700"/>
            <a:ext cx="2743200" cy="365125"/>
          </a:xfrm>
        </p:spPr>
        <p:txBody>
          <a:bodyPr/>
          <a:lstStyle/>
          <a:p>
            <a:fld id="{FF9AC15E-FCD1-4167-800F-1DB8497ABFCE}" type="slidenum">
              <a:rPr lang="ru-RU" smtClean="0"/>
              <a:t>8</a:t>
            </a:fld>
            <a:endParaRPr lang="ru-RU" dirty="0"/>
          </a:p>
        </p:txBody>
      </p:sp>
      <p:sp>
        <p:nvSpPr>
          <p:cNvPr id="2" name="AutoShape 4" descr="Transparent Autodesk Revit Logo, HD Png Download , Transparent Png Image -  PNGi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Transparent Autodesk Revit Logo, HD Png Download , Transparent Png Image -  PNGite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AUTODESK Revi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4" descr="О компании Renga Softwar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84A8C8-9176-4F91-9010-6586A4758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20" y="2424022"/>
            <a:ext cx="4147774" cy="415323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1CF087A-432E-4475-B389-DC961ED65EB1}"/>
              </a:ext>
            </a:extLst>
          </p:cNvPr>
          <p:cNvSpPr/>
          <p:nvPr/>
        </p:nvSpPr>
        <p:spPr>
          <a:xfrm>
            <a:off x="2858689" y="1233711"/>
            <a:ext cx="54964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 «Общежитие МИРЭА на 300 мест»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59AEB74-0422-496E-A759-76F34FB21AFC}"/>
              </a:ext>
            </a:extLst>
          </p:cNvPr>
          <p:cNvSpPr/>
          <p:nvPr/>
        </p:nvSpPr>
        <p:spPr>
          <a:xfrm>
            <a:off x="3301263" y="6424043"/>
            <a:ext cx="612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0096A32-818F-446C-990E-97B9D5227E51}"/>
              </a:ext>
            </a:extLst>
          </p:cNvPr>
          <p:cNvSpPr/>
          <p:nvPr/>
        </p:nvSpPr>
        <p:spPr>
          <a:xfrm>
            <a:off x="10423967" y="5675984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0931304-C81F-46AC-92B3-78F3477FB997}"/>
              </a:ext>
            </a:extLst>
          </p:cNvPr>
          <p:cNvSpPr/>
          <p:nvPr/>
        </p:nvSpPr>
        <p:spPr>
          <a:xfrm>
            <a:off x="6727081" y="6087168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F6336AA-C036-4072-9700-75EEB753F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923" y="2045805"/>
            <a:ext cx="3227456" cy="4024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2E2BD41-012D-4A50-85F1-9BF988B93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2774" y="1632567"/>
            <a:ext cx="3196213" cy="4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97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595608-447C-0643-A011-813561ABE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7" y="0"/>
            <a:ext cx="12192000" cy="68580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E8B02B9-E25D-4436-9CE1-AFDE5DCC0457}"/>
              </a:ext>
            </a:extLst>
          </p:cNvPr>
          <p:cNvSpPr txBox="1">
            <a:spLocks/>
          </p:cNvSpPr>
          <p:nvPr/>
        </p:nvSpPr>
        <p:spPr>
          <a:xfrm>
            <a:off x="-170311" y="1699927"/>
            <a:ext cx="12192000" cy="11865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altLang="ru-RU" sz="5400" b="1" cap="all" dirty="0">
                <a:solidFill>
                  <a:srgbClr val="0C4B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pPr algn="ctr">
              <a:lnSpc>
                <a:spcPct val="100000"/>
              </a:lnSpc>
            </a:pPr>
            <a:r>
              <a:rPr lang="ru-RU" altLang="ru-RU" sz="5400" b="1" cap="all" dirty="0">
                <a:solidFill>
                  <a:srgbClr val="0C4B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</a:t>
            </a:r>
            <a:r>
              <a:rPr lang="en-US" altLang="ru-RU" sz="5400" b="1" cap="all" dirty="0">
                <a:solidFill>
                  <a:srgbClr val="0C4B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altLang="ru-RU" sz="5400" b="1" cap="all" dirty="0">
              <a:solidFill>
                <a:srgbClr val="0C4B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ru-RU" altLang="ru-RU" sz="5400" b="1" cap="all" dirty="0">
              <a:solidFill>
                <a:srgbClr val="0C4B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br>
              <a:rPr lang="ru-RU" sz="4000" dirty="0"/>
            </a:br>
            <a:endParaRPr lang="ru-RU" altLang="ru-RU" sz="4000" b="1" cap="all" dirty="0">
              <a:solidFill>
                <a:srgbClr val="0C4B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AC15E-FCD1-4167-800F-1DB8497ABFCE}" type="slidenum">
              <a:rPr lang="ru-RU" smtClean="0"/>
              <a:t>9</a:t>
            </a:fld>
            <a:endParaRPr lang="ru-RU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85CAA49-FACD-49FC-99A3-E6DCEFA75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86771" y="5637955"/>
            <a:ext cx="247651" cy="29718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970393" y="578654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lang="ru-RU" dirty="0"/>
              <a:t>129337, Российская Федерация, Москва, </a:t>
            </a:r>
            <a:br>
              <a:rPr lang="ru-RU" dirty="0"/>
            </a:br>
            <a:r>
              <a:rPr lang="ru-RU" dirty="0"/>
              <a:t>Ярославское ш., д. 26</a:t>
            </a:r>
          </a:p>
        </p:txBody>
      </p:sp>
    </p:spTree>
    <p:extLst>
      <p:ext uri="{BB962C8B-B14F-4D97-AF65-F5344CB8AC3E}">
        <p14:creationId xmlns:p14="http://schemas.microsoft.com/office/powerpoint/2010/main" val="3573120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2809</TotalTime>
  <Words>624</Words>
  <Application>Microsoft Office PowerPoint</Application>
  <PresentationFormat>Широкоэкранный</PresentationFormat>
  <Paragraphs>101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Design</dc:creator>
  <cp:lastModifiedBy>Федоров Сергей Сергеевич</cp:lastModifiedBy>
  <cp:revision>366</cp:revision>
  <cp:lastPrinted>2022-05-23T11:20:36Z</cp:lastPrinted>
  <dcterms:created xsi:type="dcterms:W3CDTF">2019-05-31T06:38:44Z</dcterms:created>
  <dcterms:modified xsi:type="dcterms:W3CDTF">2022-10-24T13:49:16Z</dcterms:modified>
</cp:coreProperties>
</file>