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83" r:id="rId5"/>
    <p:sldId id="280" r:id="rId6"/>
    <p:sldId id="281" r:id="rId7"/>
    <p:sldId id="256" r:id="rId8"/>
    <p:sldId id="277" r:id="rId9"/>
    <p:sldId id="285" r:id="rId10"/>
    <p:sldId id="287" r:id="rId11"/>
    <p:sldId id="278" r:id="rId12"/>
    <p:sldId id="289" r:id="rId13"/>
    <p:sldId id="279" r:id="rId14"/>
    <p:sldId id="288" r:id="rId15"/>
    <p:sldId id="284" r:id="rId16"/>
    <p:sldId id="286" r:id="rId17"/>
    <p:sldId id="272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274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4477"/>
    <a:srgbClr val="EDA421"/>
    <a:srgbClr val="00B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385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195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720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3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15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13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011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56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378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45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032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519AD-89CD-4E2E-AC29-9F81BD34268E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944F9-F0C3-45CD-B110-F0787557F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10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84331" y="31741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52008" y="143781"/>
            <a:ext cx="6860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38101" y="5074001"/>
            <a:ext cx="2174763" cy="1643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360" dirty="0" smtClean="0">
                <a:solidFill>
                  <a:schemeClr val="bg1">
                    <a:lumMod val="95000"/>
                  </a:schemeClr>
                </a:solidFill>
              </a:rPr>
              <a:t>25 октября</a:t>
            </a:r>
            <a:endParaRPr lang="ru-RU" sz="3360" dirty="0">
              <a:solidFill>
                <a:schemeClr val="bg1">
                  <a:lumMod val="95000"/>
                </a:schemeClr>
              </a:solidFill>
            </a:endParaRPr>
          </a:p>
          <a:p>
            <a:pPr algn="r"/>
            <a:r>
              <a:rPr lang="ru-RU" sz="3360" dirty="0">
                <a:solidFill>
                  <a:schemeClr val="bg1">
                    <a:lumMod val="95000"/>
                  </a:schemeClr>
                </a:solidFill>
              </a:rPr>
              <a:t>2022 ГОДА</a:t>
            </a:r>
          </a:p>
          <a:p>
            <a:pPr algn="r"/>
            <a:r>
              <a:rPr lang="ru-RU" sz="3360" dirty="0" smtClean="0">
                <a:solidFill>
                  <a:schemeClr val="bg1">
                    <a:lumMod val="95000"/>
                  </a:schemeClr>
                </a:solidFill>
              </a:rPr>
              <a:t>МОСКВА</a:t>
            </a:r>
            <a:endParaRPr lang="ru-RU" sz="336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4242" y="3286627"/>
            <a:ext cx="6040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</a:rPr>
              <a:t>«Цифровая платформа НОПРИЗ</a:t>
            </a:r>
            <a:r>
              <a:rPr lang="x-none" sz="3200" dirty="0" smtClean="0">
                <a:solidFill>
                  <a:schemeClr val="bg1">
                    <a:lumMod val="95000"/>
                  </a:schemeClr>
                </a:solidFill>
              </a:rPr>
              <a:t>»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6750" y="238920"/>
            <a:ext cx="70555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</a:rPr>
              <a:t>VII конференция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</a:rPr>
              <a:t>по </a:t>
            </a:r>
            <a:r>
              <a:rPr lang="ru-RU" sz="2400" dirty="0" err="1">
                <a:solidFill>
                  <a:schemeClr val="bg1">
                    <a:lumMod val="95000"/>
                  </a:schemeClr>
                </a:solidFill>
              </a:rPr>
              <a:t>цифровизации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</a:rPr>
              <a:t> проектирования </a:t>
            </a:r>
            <a:endParaRPr lang="ru-RU" sz="24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r"/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</a:rPr>
              <a:t>и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</a:rPr>
              <a:t>эксплуатации </a:t>
            </a:r>
            <a:r>
              <a:rPr lang="ru-RU" sz="2400" dirty="0" err="1">
                <a:solidFill>
                  <a:schemeClr val="bg1">
                    <a:lumMod val="95000"/>
                  </a:schemeClr>
                </a:solidFill>
              </a:rPr>
              <a:t>энергогенерирующих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</a:rPr>
              <a:t> объектов </a:t>
            </a:r>
            <a:endParaRPr lang="ru-RU" sz="24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r"/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</a:rPr>
              <a:t>«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</a:rPr>
              <a:t>BIM&amp;BЕM 2022 | ПРОМЫШЛЕННОСТЬ» </a:t>
            </a:r>
          </a:p>
        </p:txBody>
      </p:sp>
    </p:spTree>
    <p:extLst>
      <p:ext uri="{BB962C8B-B14F-4D97-AF65-F5344CB8AC3E}">
        <p14:creationId xmlns:p14="http://schemas.microsoft.com/office/powerpoint/2010/main" val="297202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4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8473" y="169293"/>
            <a:ext cx="9811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ПЛАТФОРМА НОПРИЗ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3665" y="1350414"/>
            <a:ext cx="93841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43E6D"/>
                </a:solidFill>
              </a:rPr>
              <a:t>Сформирована бесплатная открытая платформа с широкими возможностями масштабирования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43E6D"/>
                </a:solidFill>
              </a:rPr>
              <a:t>Платформа интегрирована в официальный сайт НОПРИЗ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43E6D"/>
                </a:solidFill>
              </a:rPr>
              <a:t>Разделы оснащены интуитивно понятными поисковиками и пользовательским интерфейсом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43E6D"/>
                </a:solidFill>
              </a:rPr>
              <a:t>Архитектура платформы позволяет подгружать информацию во все содержательные блоки, устанавливая горизонтальные и вертикальные информационные связи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43E6D"/>
                </a:solidFill>
              </a:rPr>
              <a:t>Платформа готова к выгрузке узлов и отдельных и элементов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5288340"/>
            <a:ext cx="10640291" cy="15696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ru-RU" sz="3200" b="1" cap="none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АУДИТОРИЯ ОХВАТА:</a:t>
            </a:r>
          </a:p>
          <a:p>
            <a:r>
              <a:rPr lang="ru-RU" sz="3200" b="1" cap="none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66 ТЫС. </a:t>
            </a:r>
            <a:r>
              <a:rPr lang="ru-RU" sz="3200" b="1" cap="none" spc="50" dirty="0">
                <a:ln w="9525" cmpd="sng">
                  <a:solidFill>
                    <a:srgbClr val="043E6D"/>
                  </a:solidFill>
                  <a:prstDash val="solid"/>
                </a:ln>
                <a:solidFill>
                  <a:srgbClr val="043E6D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ПРОЕКТНЫХ И ИЗЫСКАТЕЛЬСКИХ ОРГАНИЗАЦИЙ</a:t>
            </a:r>
          </a:p>
          <a:p>
            <a:r>
              <a:rPr lang="ru-RU" sz="3200" b="1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219 СРО </a:t>
            </a:r>
            <a:r>
              <a:rPr lang="ru-RU" sz="3200" b="1" spc="50" dirty="0">
                <a:ln w="9525" cmpd="sng">
                  <a:solidFill>
                    <a:srgbClr val="043E6D"/>
                  </a:solidFill>
                  <a:prstDash val="solid"/>
                </a:ln>
                <a:solidFill>
                  <a:srgbClr val="043E6D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ВО ВСЕХ ФЕДЕРАЛЬНЫХ ОКРУГАХ</a:t>
            </a:r>
            <a:endParaRPr lang="ru-RU" sz="3200" b="1" cap="none" spc="50" dirty="0">
              <a:ln w="9525" cmpd="sng">
                <a:solidFill>
                  <a:srgbClr val="043E6D"/>
                </a:solidFill>
                <a:prstDash val="solid"/>
              </a:ln>
              <a:solidFill>
                <a:srgbClr val="043E6D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97738" y="61109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08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80582" y="215474"/>
            <a:ext cx="9811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РАЗДЕЛЫ ПЛАТФОРМЫ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60075" y="2401455"/>
            <a:ext cx="93841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43E6D"/>
                </a:solidFill>
              </a:rPr>
              <a:t>Электронный справочник </a:t>
            </a:r>
            <a:r>
              <a:rPr lang="ru-RU" sz="2800" dirty="0">
                <a:solidFill>
                  <a:srgbClr val="043E6D"/>
                </a:solidFill>
              </a:rPr>
              <a:t>программных продуктов, предназначенных для </a:t>
            </a:r>
            <a:r>
              <a:rPr lang="ru-RU" sz="2800" dirty="0" err="1">
                <a:solidFill>
                  <a:srgbClr val="043E6D"/>
                </a:solidFill>
              </a:rPr>
              <a:t>цифровизации</a:t>
            </a:r>
            <a:r>
              <a:rPr lang="ru-RU" sz="2800" dirty="0">
                <a:solidFill>
                  <a:srgbClr val="043E6D"/>
                </a:solidFill>
              </a:rPr>
              <a:t> проектно-изыскательской деятельности</a:t>
            </a:r>
          </a:p>
          <a:p>
            <a:endParaRPr lang="ru-RU" sz="2800" dirty="0">
              <a:solidFill>
                <a:srgbClr val="043E6D"/>
              </a:solidFill>
            </a:endParaRPr>
          </a:p>
          <a:p>
            <a:r>
              <a:rPr lang="ru-RU" sz="2800" b="1">
                <a:solidFill>
                  <a:srgbClr val="043E6D"/>
                </a:solidFill>
              </a:rPr>
              <a:t>Цифровые библиотеки </a:t>
            </a:r>
            <a:r>
              <a:rPr lang="ru-RU" sz="2800">
                <a:solidFill>
                  <a:srgbClr val="043E6D"/>
                </a:solidFill>
              </a:rPr>
              <a:t>типовых инженерных узлов</a:t>
            </a:r>
            <a:endParaRPr lang="ru-RU" sz="2800" dirty="0">
              <a:solidFill>
                <a:srgbClr val="043E6D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97738" y="61109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41316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67709" y="427909"/>
            <a:ext cx="9217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ОПИСАНИЕ ПРОГРАММНОГО ПРОДУКТА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128" y="2660074"/>
            <a:ext cx="49761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ru-RU" sz="3200" dirty="0">
                <a:solidFill>
                  <a:srgbClr val="043E6D"/>
                </a:solidFill>
              </a:rPr>
              <a:t>назначение</a:t>
            </a:r>
          </a:p>
          <a:p>
            <a:pPr marL="514350" indent="-514350">
              <a:buAutoNum type="arabicParenR"/>
            </a:pPr>
            <a:r>
              <a:rPr lang="ru-RU" sz="3200" dirty="0">
                <a:solidFill>
                  <a:srgbClr val="043E6D"/>
                </a:solidFill>
              </a:rPr>
              <a:t>функционал</a:t>
            </a:r>
          </a:p>
          <a:p>
            <a:pPr marL="514350" indent="-514350">
              <a:buAutoNum type="arabicParenR"/>
            </a:pPr>
            <a:r>
              <a:rPr lang="ru-RU" sz="3200" dirty="0">
                <a:solidFill>
                  <a:srgbClr val="043E6D"/>
                </a:solidFill>
              </a:rPr>
              <a:t>страна происхождения</a:t>
            </a:r>
          </a:p>
          <a:p>
            <a:pPr marL="514350" indent="-514350">
              <a:buAutoNum type="arabicParenR"/>
            </a:pPr>
            <a:r>
              <a:rPr lang="ru-RU" sz="3200" dirty="0">
                <a:solidFill>
                  <a:srgbClr val="043E6D"/>
                </a:solidFill>
              </a:rPr>
              <a:t>опыт применения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4" b="19371"/>
          <a:stretch/>
        </p:blipFill>
        <p:spPr>
          <a:xfrm>
            <a:off x="6819178" y="1552486"/>
            <a:ext cx="3848822" cy="45615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97738" y="61109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145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93760" y="141582"/>
            <a:ext cx="66932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СОСТАВ СПРАВОЧНИКА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57398" y="2577028"/>
            <a:ext cx="8962767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C00000"/>
                </a:solidFill>
              </a:rPr>
              <a:t>101 разработчик </a:t>
            </a:r>
            <a:r>
              <a:rPr lang="ru-RU" sz="2800" dirty="0">
                <a:solidFill>
                  <a:srgbClr val="043E6D"/>
                </a:solidFill>
              </a:rPr>
              <a:t>программных продуктов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C00000"/>
                </a:solidFill>
              </a:rPr>
              <a:t>593 программных продукта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Взаимная интеграция программных продуктов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Консалтинговые центры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Объекты с информационными моделями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Проектно-изыскательские компании с опытом создания информационных моделей объектов (BIM)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97738" y="61109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943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67709" y="427909"/>
            <a:ext cx="9217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НАЗНАЧЕНИЯ ПО. ПРИМЕРЫ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27200" y="1671485"/>
            <a:ext cx="1033549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градостроительство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технологические решения объектов использования атомной энергии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технологические решения объектов гидроэнергетики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технологические решения тепловых электростанций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проектирование гидротехнических сооружений и их комплексов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проектирование автомобильных дорог и аэродромов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проектирование объектов бурения и добычи нефти, газа и газового конденсата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43E6D"/>
                </a:solidFill>
              </a:rPr>
              <a:t>проектирование магистральных </a:t>
            </a:r>
            <a:r>
              <a:rPr lang="ru-RU" sz="2800" dirty="0" err="1">
                <a:solidFill>
                  <a:srgbClr val="043E6D"/>
                </a:solidFill>
              </a:rPr>
              <a:t>газонефтепроводов</a:t>
            </a:r>
            <a:endParaRPr lang="ru-RU" sz="2800" dirty="0">
              <a:solidFill>
                <a:srgbClr val="043E6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97738" y="61109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795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1213878" y="572490"/>
            <a:ext cx="915950" cy="5081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678839" y="233084"/>
            <a:ext cx="4778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ФУНКЦИОНАЛ ПО. ПРИМЕРЫ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06052" y="1506433"/>
            <a:ext cx="906927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Clr>
                <a:srgbClr val="094477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расчет с применением метода конечных элементов</a:t>
            </a:r>
          </a:p>
          <a:p>
            <a:pPr marL="457200" lvl="0" indent="-457200">
              <a:buClr>
                <a:srgbClr val="094477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расчет аналитическим методом</a:t>
            </a:r>
          </a:p>
          <a:p>
            <a:pPr marL="457200" lvl="0" indent="-457200">
              <a:buClr>
                <a:srgbClr val="094477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формирование расчетной записки по отечественным стандартам</a:t>
            </a:r>
          </a:p>
          <a:p>
            <a:pPr marL="457200" lvl="0" indent="-457200">
              <a:buClr>
                <a:srgbClr val="094477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расчет надземных конструкций</a:t>
            </a:r>
          </a:p>
          <a:p>
            <a:pPr marL="457200" lvl="0" indent="-457200">
              <a:buClr>
                <a:srgbClr val="094477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геотехнические расчеты</a:t>
            </a:r>
          </a:p>
          <a:p>
            <a:pPr marL="457200" lvl="0" indent="-457200">
              <a:buClr>
                <a:srgbClr val="094477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детальный расчет узлов</a:t>
            </a:r>
          </a:p>
          <a:p>
            <a:pPr marL="457200" lvl="0" indent="-457200">
              <a:buClr>
                <a:srgbClr val="094477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возможность динамического расчета</a:t>
            </a:r>
          </a:p>
          <a:p>
            <a:pPr marL="457200" lvl="0" indent="-457200">
              <a:buClr>
                <a:srgbClr val="094477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возможность расчета на прогрессирующее обрушение</a:t>
            </a:r>
          </a:p>
          <a:p>
            <a:pPr marL="457200" lvl="0" indent="-457200">
              <a:buClr>
                <a:srgbClr val="094477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возможность прямой интеграции с программами для информационного моделирования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97738" y="61109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82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80582" y="215474"/>
            <a:ext cx="9811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ПРОБЛЕМЫ ИМПОРТОЗАМЕЩЕНИЯ ПО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655807"/>
              </p:ext>
            </p:extLst>
          </p:nvPr>
        </p:nvGraphicFramePr>
        <p:xfrm>
          <a:off x="102478" y="4027871"/>
          <a:ext cx="11998035" cy="2103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99345">
                  <a:extLst>
                    <a:ext uri="{9D8B030D-6E8A-4147-A177-3AD203B41FA5}">
                      <a16:colId xmlns:a16="http://schemas.microsoft.com/office/drawing/2014/main" val="3027414834"/>
                    </a:ext>
                  </a:extLst>
                </a:gridCol>
                <a:gridCol w="3999345">
                  <a:extLst>
                    <a:ext uri="{9D8B030D-6E8A-4147-A177-3AD203B41FA5}">
                      <a16:colId xmlns:a16="http://schemas.microsoft.com/office/drawing/2014/main" val="540118698"/>
                    </a:ext>
                  </a:extLst>
                </a:gridCol>
                <a:gridCol w="3999345">
                  <a:extLst>
                    <a:ext uri="{9D8B030D-6E8A-4147-A177-3AD203B41FA5}">
                      <a16:colId xmlns:a16="http://schemas.microsoft.com/office/drawing/2014/main" val="65652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Геотехническое обоснование и расчёт фундаментов и оснований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Расчет грунтовых оснований и конструкций фундаментов с применением метода конечных элементов в трехмерной постановке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Здания со сложными конструкциями фундаментов, здания на неустойчивых основаниях, здания в плотной городской застройке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74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Организация строительства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  <a:r>
                        <a:rPr lang="en-US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D-</a:t>
                      </a:r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моделирование строительных процессов и их визуализация в видео/анимационном формате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Затруднит возможности построения рабочей схемы последовательности выполнения строительных работ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407503"/>
                  </a:ext>
                </a:extLst>
              </a:tr>
            </a:tbl>
          </a:graphicData>
        </a:graphic>
      </p:graphicFrame>
      <p:sp>
        <p:nvSpPr>
          <p:cNvPr id="6" name="Фигура, имеющая форму буквы L 5"/>
          <p:cNvSpPr/>
          <p:nvPr/>
        </p:nvSpPr>
        <p:spPr>
          <a:xfrm rot="13428131">
            <a:off x="3469616" y="1748110"/>
            <a:ext cx="757854" cy="752545"/>
          </a:xfrm>
          <a:custGeom>
            <a:avLst/>
            <a:gdLst>
              <a:gd name="connsiteX0" fmla="*/ 0 w 572654"/>
              <a:gd name="connsiteY0" fmla="*/ 0 h 609600"/>
              <a:gd name="connsiteX1" fmla="*/ 286327 w 572654"/>
              <a:gd name="connsiteY1" fmla="*/ 0 h 609600"/>
              <a:gd name="connsiteX2" fmla="*/ 286327 w 572654"/>
              <a:gd name="connsiteY2" fmla="*/ 323273 h 609600"/>
              <a:gd name="connsiteX3" fmla="*/ 572654 w 572654"/>
              <a:gd name="connsiteY3" fmla="*/ 323273 h 609600"/>
              <a:gd name="connsiteX4" fmla="*/ 572654 w 572654"/>
              <a:gd name="connsiteY4" fmla="*/ 609600 h 609600"/>
              <a:gd name="connsiteX5" fmla="*/ 0 w 572654"/>
              <a:gd name="connsiteY5" fmla="*/ 609600 h 609600"/>
              <a:gd name="connsiteX6" fmla="*/ 0 w 572654"/>
              <a:gd name="connsiteY6" fmla="*/ 0 h 609600"/>
              <a:gd name="connsiteX0" fmla="*/ 0 w 572654"/>
              <a:gd name="connsiteY0" fmla="*/ 203200 h 812800"/>
              <a:gd name="connsiteX1" fmla="*/ 286327 w 572654"/>
              <a:gd name="connsiteY1" fmla="*/ 0 h 812800"/>
              <a:gd name="connsiteX2" fmla="*/ 286327 w 572654"/>
              <a:gd name="connsiteY2" fmla="*/ 526473 h 812800"/>
              <a:gd name="connsiteX3" fmla="*/ 572654 w 572654"/>
              <a:gd name="connsiteY3" fmla="*/ 526473 h 812800"/>
              <a:gd name="connsiteX4" fmla="*/ 572654 w 572654"/>
              <a:gd name="connsiteY4" fmla="*/ 812800 h 812800"/>
              <a:gd name="connsiteX5" fmla="*/ 0 w 572654"/>
              <a:gd name="connsiteY5" fmla="*/ 812800 h 812800"/>
              <a:gd name="connsiteX6" fmla="*/ 0 w 572654"/>
              <a:gd name="connsiteY6" fmla="*/ 203200 h 812800"/>
              <a:gd name="connsiteX0" fmla="*/ 0 w 868218"/>
              <a:gd name="connsiteY0" fmla="*/ 203200 h 831273"/>
              <a:gd name="connsiteX1" fmla="*/ 286327 w 868218"/>
              <a:gd name="connsiteY1" fmla="*/ 0 h 831273"/>
              <a:gd name="connsiteX2" fmla="*/ 286327 w 868218"/>
              <a:gd name="connsiteY2" fmla="*/ 526473 h 831273"/>
              <a:gd name="connsiteX3" fmla="*/ 572654 w 868218"/>
              <a:gd name="connsiteY3" fmla="*/ 526473 h 831273"/>
              <a:gd name="connsiteX4" fmla="*/ 868218 w 868218"/>
              <a:gd name="connsiteY4" fmla="*/ 831273 h 831273"/>
              <a:gd name="connsiteX5" fmla="*/ 0 w 868218"/>
              <a:gd name="connsiteY5" fmla="*/ 812800 h 831273"/>
              <a:gd name="connsiteX6" fmla="*/ 0 w 868218"/>
              <a:gd name="connsiteY6" fmla="*/ 203200 h 831273"/>
              <a:gd name="connsiteX0" fmla="*/ 0 w 868218"/>
              <a:gd name="connsiteY0" fmla="*/ 267855 h 895928"/>
              <a:gd name="connsiteX1" fmla="*/ 286327 w 868218"/>
              <a:gd name="connsiteY1" fmla="*/ 0 h 895928"/>
              <a:gd name="connsiteX2" fmla="*/ 286327 w 868218"/>
              <a:gd name="connsiteY2" fmla="*/ 591128 h 895928"/>
              <a:gd name="connsiteX3" fmla="*/ 572654 w 868218"/>
              <a:gd name="connsiteY3" fmla="*/ 591128 h 895928"/>
              <a:gd name="connsiteX4" fmla="*/ 868218 w 868218"/>
              <a:gd name="connsiteY4" fmla="*/ 895928 h 895928"/>
              <a:gd name="connsiteX5" fmla="*/ 0 w 868218"/>
              <a:gd name="connsiteY5" fmla="*/ 877455 h 895928"/>
              <a:gd name="connsiteX6" fmla="*/ 0 w 868218"/>
              <a:gd name="connsiteY6" fmla="*/ 267855 h 895928"/>
              <a:gd name="connsiteX0" fmla="*/ 0 w 868218"/>
              <a:gd name="connsiteY0" fmla="*/ 116933 h 745006"/>
              <a:gd name="connsiteX1" fmla="*/ 299402 w 868218"/>
              <a:gd name="connsiteY1" fmla="*/ 0 h 745006"/>
              <a:gd name="connsiteX2" fmla="*/ 286327 w 868218"/>
              <a:gd name="connsiteY2" fmla="*/ 440206 h 745006"/>
              <a:gd name="connsiteX3" fmla="*/ 572654 w 868218"/>
              <a:gd name="connsiteY3" fmla="*/ 440206 h 745006"/>
              <a:gd name="connsiteX4" fmla="*/ 868218 w 868218"/>
              <a:gd name="connsiteY4" fmla="*/ 745006 h 745006"/>
              <a:gd name="connsiteX5" fmla="*/ 0 w 868218"/>
              <a:gd name="connsiteY5" fmla="*/ 726533 h 745006"/>
              <a:gd name="connsiteX6" fmla="*/ 0 w 868218"/>
              <a:gd name="connsiteY6" fmla="*/ 116933 h 745006"/>
              <a:gd name="connsiteX0" fmla="*/ 11867 w 868218"/>
              <a:gd name="connsiteY0" fmla="*/ 0 h 902123"/>
              <a:gd name="connsiteX1" fmla="*/ 299402 w 868218"/>
              <a:gd name="connsiteY1" fmla="*/ 157117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  <a:gd name="connsiteX0" fmla="*/ 11867 w 868218"/>
              <a:gd name="connsiteY0" fmla="*/ 0 h 902123"/>
              <a:gd name="connsiteX1" fmla="*/ 313044 w 868218"/>
              <a:gd name="connsiteY1" fmla="*/ 294989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218" h="902123">
                <a:moveTo>
                  <a:pt x="11867" y="0"/>
                </a:moveTo>
                <a:lnTo>
                  <a:pt x="313044" y="294989"/>
                </a:lnTo>
                <a:lnTo>
                  <a:pt x="286327" y="597323"/>
                </a:lnTo>
                <a:lnTo>
                  <a:pt x="572654" y="597323"/>
                </a:lnTo>
                <a:lnTo>
                  <a:pt x="868218" y="902123"/>
                </a:lnTo>
                <a:lnTo>
                  <a:pt x="0" y="883650"/>
                </a:lnTo>
                <a:lnTo>
                  <a:pt x="11867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Отечественное программное обеспечени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13" t="16985" r="7121" b="48106"/>
          <a:stretch/>
        </p:blipFill>
        <p:spPr bwMode="auto">
          <a:xfrm>
            <a:off x="4717409" y="1287395"/>
            <a:ext cx="2306354" cy="169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belnipi.by/wp-content/uploads/2021/12/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08" y="1246765"/>
            <a:ext cx="2507450" cy="170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676714" y="2927298"/>
            <a:ext cx="2199553" cy="7990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НАЗНАЧЕНИЕ ПО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75219" y="2854029"/>
            <a:ext cx="2317410" cy="94330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ОТСУТСТВУЮЩИЙ ФУНКЦИОНАЛ РОССИЙСКОГО ПО</a:t>
            </a:r>
          </a:p>
        </p:txBody>
      </p:sp>
      <p:sp>
        <p:nvSpPr>
          <p:cNvPr id="15" name="Фигура, имеющая форму буквы L 5"/>
          <p:cNvSpPr/>
          <p:nvPr/>
        </p:nvSpPr>
        <p:spPr>
          <a:xfrm rot="13527170">
            <a:off x="7615295" y="1760279"/>
            <a:ext cx="757854" cy="752545"/>
          </a:xfrm>
          <a:custGeom>
            <a:avLst/>
            <a:gdLst>
              <a:gd name="connsiteX0" fmla="*/ 0 w 572654"/>
              <a:gd name="connsiteY0" fmla="*/ 0 h 609600"/>
              <a:gd name="connsiteX1" fmla="*/ 286327 w 572654"/>
              <a:gd name="connsiteY1" fmla="*/ 0 h 609600"/>
              <a:gd name="connsiteX2" fmla="*/ 286327 w 572654"/>
              <a:gd name="connsiteY2" fmla="*/ 323273 h 609600"/>
              <a:gd name="connsiteX3" fmla="*/ 572654 w 572654"/>
              <a:gd name="connsiteY3" fmla="*/ 323273 h 609600"/>
              <a:gd name="connsiteX4" fmla="*/ 572654 w 572654"/>
              <a:gd name="connsiteY4" fmla="*/ 609600 h 609600"/>
              <a:gd name="connsiteX5" fmla="*/ 0 w 572654"/>
              <a:gd name="connsiteY5" fmla="*/ 609600 h 609600"/>
              <a:gd name="connsiteX6" fmla="*/ 0 w 572654"/>
              <a:gd name="connsiteY6" fmla="*/ 0 h 609600"/>
              <a:gd name="connsiteX0" fmla="*/ 0 w 572654"/>
              <a:gd name="connsiteY0" fmla="*/ 203200 h 812800"/>
              <a:gd name="connsiteX1" fmla="*/ 286327 w 572654"/>
              <a:gd name="connsiteY1" fmla="*/ 0 h 812800"/>
              <a:gd name="connsiteX2" fmla="*/ 286327 w 572654"/>
              <a:gd name="connsiteY2" fmla="*/ 526473 h 812800"/>
              <a:gd name="connsiteX3" fmla="*/ 572654 w 572654"/>
              <a:gd name="connsiteY3" fmla="*/ 526473 h 812800"/>
              <a:gd name="connsiteX4" fmla="*/ 572654 w 572654"/>
              <a:gd name="connsiteY4" fmla="*/ 812800 h 812800"/>
              <a:gd name="connsiteX5" fmla="*/ 0 w 572654"/>
              <a:gd name="connsiteY5" fmla="*/ 812800 h 812800"/>
              <a:gd name="connsiteX6" fmla="*/ 0 w 572654"/>
              <a:gd name="connsiteY6" fmla="*/ 203200 h 812800"/>
              <a:gd name="connsiteX0" fmla="*/ 0 w 868218"/>
              <a:gd name="connsiteY0" fmla="*/ 203200 h 831273"/>
              <a:gd name="connsiteX1" fmla="*/ 286327 w 868218"/>
              <a:gd name="connsiteY1" fmla="*/ 0 h 831273"/>
              <a:gd name="connsiteX2" fmla="*/ 286327 w 868218"/>
              <a:gd name="connsiteY2" fmla="*/ 526473 h 831273"/>
              <a:gd name="connsiteX3" fmla="*/ 572654 w 868218"/>
              <a:gd name="connsiteY3" fmla="*/ 526473 h 831273"/>
              <a:gd name="connsiteX4" fmla="*/ 868218 w 868218"/>
              <a:gd name="connsiteY4" fmla="*/ 831273 h 831273"/>
              <a:gd name="connsiteX5" fmla="*/ 0 w 868218"/>
              <a:gd name="connsiteY5" fmla="*/ 812800 h 831273"/>
              <a:gd name="connsiteX6" fmla="*/ 0 w 868218"/>
              <a:gd name="connsiteY6" fmla="*/ 203200 h 831273"/>
              <a:gd name="connsiteX0" fmla="*/ 0 w 868218"/>
              <a:gd name="connsiteY0" fmla="*/ 267855 h 895928"/>
              <a:gd name="connsiteX1" fmla="*/ 286327 w 868218"/>
              <a:gd name="connsiteY1" fmla="*/ 0 h 895928"/>
              <a:gd name="connsiteX2" fmla="*/ 286327 w 868218"/>
              <a:gd name="connsiteY2" fmla="*/ 591128 h 895928"/>
              <a:gd name="connsiteX3" fmla="*/ 572654 w 868218"/>
              <a:gd name="connsiteY3" fmla="*/ 591128 h 895928"/>
              <a:gd name="connsiteX4" fmla="*/ 868218 w 868218"/>
              <a:gd name="connsiteY4" fmla="*/ 895928 h 895928"/>
              <a:gd name="connsiteX5" fmla="*/ 0 w 868218"/>
              <a:gd name="connsiteY5" fmla="*/ 877455 h 895928"/>
              <a:gd name="connsiteX6" fmla="*/ 0 w 868218"/>
              <a:gd name="connsiteY6" fmla="*/ 267855 h 895928"/>
              <a:gd name="connsiteX0" fmla="*/ 0 w 868218"/>
              <a:gd name="connsiteY0" fmla="*/ 116933 h 745006"/>
              <a:gd name="connsiteX1" fmla="*/ 299402 w 868218"/>
              <a:gd name="connsiteY1" fmla="*/ 0 h 745006"/>
              <a:gd name="connsiteX2" fmla="*/ 286327 w 868218"/>
              <a:gd name="connsiteY2" fmla="*/ 440206 h 745006"/>
              <a:gd name="connsiteX3" fmla="*/ 572654 w 868218"/>
              <a:gd name="connsiteY3" fmla="*/ 440206 h 745006"/>
              <a:gd name="connsiteX4" fmla="*/ 868218 w 868218"/>
              <a:gd name="connsiteY4" fmla="*/ 745006 h 745006"/>
              <a:gd name="connsiteX5" fmla="*/ 0 w 868218"/>
              <a:gd name="connsiteY5" fmla="*/ 726533 h 745006"/>
              <a:gd name="connsiteX6" fmla="*/ 0 w 868218"/>
              <a:gd name="connsiteY6" fmla="*/ 116933 h 745006"/>
              <a:gd name="connsiteX0" fmla="*/ 11867 w 868218"/>
              <a:gd name="connsiteY0" fmla="*/ 0 h 902123"/>
              <a:gd name="connsiteX1" fmla="*/ 299402 w 868218"/>
              <a:gd name="connsiteY1" fmla="*/ 157117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  <a:gd name="connsiteX0" fmla="*/ 11867 w 868218"/>
              <a:gd name="connsiteY0" fmla="*/ 0 h 902123"/>
              <a:gd name="connsiteX1" fmla="*/ 313044 w 868218"/>
              <a:gd name="connsiteY1" fmla="*/ 294989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218" h="902123">
                <a:moveTo>
                  <a:pt x="11867" y="0"/>
                </a:moveTo>
                <a:lnTo>
                  <a:pt x="313044" y="294989"/>
                </a:lnTo>
                <a:lnTo>
                  <a:pt x="286327" y="597323"/>
                </a:lnTo>
                <a:lnTo>
                  <a:pt x="572654" y="597323"/>
                </a:lnTo>
                <a:lnTo>
                  <a:pt x="868218" y="902123"/>
                </a:lnTo>
                <a:lnTo>
                  <a:pt x="0" y="883650"/>
                </a:lnTo>
                <a:lnTo>
                  <a:pt x="11867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s://startwish.ru/wp-content/uploads/2021/02/5_formy-myshleniya-1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680" y="1279305"/>
            <a:ext cx="2163398" cy="171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9541164" y="2927299"/>
            <a:ext cx="2385149" cy="7990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ТРУДНОСТИ ПРОЕКТИРОВАНИЯ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97738" y="61109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802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pic>
        <p:nvPicPr>
          <p:cNvPr id="1026" name="Picture 2" descr="https://mos-grad.ru/wp-content/uploads/2022/05/proektirovanie-domov-chelyabins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522" y="75645"/>
            <a:ext cx="3298122" cy="247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77165" y="170782"/>
            <a:ext cx="98114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ПРОБЛЕМЫ ИМПОРТОЗАМЕЩЕНИЯ 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ПРОГРАММНОГО ОБЕСПЕЧЕНИЯ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704896"/>
              </p:ext>
            </p:extLst>
          </p:nvPr>
        </p:nvGraphicFramePr>
        <p:xfrm>
          <a:off x="102478" y="2836578"/>
          <a:ext cx="11998035" cy="292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9607">
                  <a:extLst>
                    <a:ext uri="{9D8B030D-6E8A-4147-A177-3AD203B41FA5}">
                      <a16:colId xmlns:a16="http://schemas.microsoft.com/office/drawing/2014/main" val="3027414834"/>
                    </a:ext>
                  </a:extLst>
                </a:gridCol>
                <a:gridCol w="4799214">
                  <a:extLst>
                    <a:ext uri="{9D8B030D-6E8A-4147-A177-3AD203B41FA5}">
                      <a16:colId xmlns:a16="http://schemas.microsoft.com/office/drawing/2014/main" val="540118698"/>
                    </a:ext>
                  </a:extLst>
                </a:gridCol>
                <a:gridCol w="4799214">
                  <a:extLst>
                    <a:ext uri="{9D8B030D-6E8A-4147-A177-3AD203B41FA5}">
                      <a16:colId xmlns:a16="http://schemas.microsoft.com/office/drawing/2014/main" val="793443044"/>
                    </a:ext>
                  </a:extLst>
                </a:gridCol>
              </a:tblGrid>
              <a:tr h="111252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Проектирование гидротехнических сооружений и их комплексов </a:t>
                      </a:r>
                      <a:endParaRPr lang="ru-RU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Отсутствует программное обеспечение, позволяющее решать специализированные расчетные задачи при проектировании морских и речных сооружений</a:t>
                      </a:r>
                      <a:endParaRPr lang="ru-RU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Увеличение сроков проектирования гидротехнических сооружений, потребность в выполнении модельных экспериментов (вместо выполнения анализа расчетным методом)</a:t>
                      </a:r>
                      <a:endParaRPr lang="ru-RU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500464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Проектирование систем водоснабжения, водоотведения и канализации </a:t>
                      </a:r>
                      <a:endParaRPr lang="ru-RU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Конечно-элементные гидравлические расчеты, расчеты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энергоэффективности</a:t>
                      </a:r>
                      <a:endParaRPr lang="ru-RU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Сложности при проектировании зданий и сооружений по «зеленым» стандартам; отсутствие возможности оперативно выполнять конечно-элементные расчеты</a:t>
                      </a:r>
                      <a:endParaRPr lang="ru-RU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498819"/>
                  </a:ext>
                </a:extLst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790023" y="1843119"/>
            <a:ext cx="2199553" cy="7990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НАЗНАЧЕНИЕ ПО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68881" y="1771002"/>
            <a:ext cx="2317410" cy="94330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ОТСУТСТВУЮЩИЙ ФУНКЦИОНАЛ РОССИЙСКОГО ПО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51637" y="1843119"/>
            <a:ext cx="2385149" cy="7990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ТРУДНОСТИ ПРОЕКТИРОВАНИЯ</a:t>
            </a:r>
          </a:p>
        </p:txBody>
      </p:sp>
      <p:sp>
        <p:nvSpPr>
          <p:cNvPr id="13" name="Фигура, имеющая форму буквы L 5"/>
          <p:cNvSpPr/>
          <p:nvPr/>
        </p:nvSpPr>
        <p:spPr>
          <a:xfrm rot="13428131">
            <a:off x="3469616" y="1794292"/>
            <a:ext cx="757854" cy="752545"/>
          </a:xfrm>
          <a:custGeom>
            <a:avLst/>
            <a:gdLst>
              <a:gd name="connsiteX0" fmla="*/ 0 w 572654"/>
              <a:gd name="connsiteY0" fmla="*/ 0 h 609600"/>
              <a:gd name="connsiteX1" fmla="*/ 286327 w 572654"/>
              <a:gd name="connsiteY1" fmla="*/ 0 h 609600"/>
              <a:gd name="connsiteX2" fmla="*/ 286327 w 572654"/>
              <a:gd name="connsiteY2" fmla="*/ 323273 h 609600"/>
              <a:gd name="connsiteX3" fmla="*/ 572654 w 572654"/>
              <a:gd name="connsiteY3" fmla="*/ 323273 h 609600"/>
              <a:gd name="connsiteX4" fmla="*/ 572654 w 572654"/>
              <a:gd name="connsiteY4" fmla="*/ 609600 h 609600"/>
              <a:gd name="connsiteX5" fmla="*/ 0 w 572654"/>
              <a:gd name="connsiteY5" fmla="*/ 609600 h 609600"/>
              <a:gd name="connsiteX6" fmla="*/ 0 w 572654"/>
              <a:gd name="connsiteY6" fmla="*/ 0 h 609600"/>
              <a:gd name="connsiteX0" fmla="*/ 0 w 572654"/>
              <a:gd name="connsiteY0" fmla="*/ 203200 h 812800"/>
              <a:gd name="connsiteX1" fmla="*/ 286327 w 572654"/>
              <a:gd name="connsiteY1" fmla="*/ 0 h 812800"/>
              <a:gd name="connsiteX2" fmla="*/ 286327 w 572654"/>
              <a:gd name="connsiteY2" fmla="*/ 526473 h 812800"/>
              <a:gd name="connsiteX3" fmla="*/ 572654 w 572654"/>
              <a:gd name="connsiteY3" fmla="*/ 526473 h 812800"/>
              <a:gd name="connsiteX4" fmla="*/ 572654 w 572654"/>
              <a:gd name="connsiteY4" fmla="*/ 812800 h 812800"/>
              <a:gd name="connsiteX5" fmla="*/ 0 w 572654"/>
              <a:gd name="connsiteY5" fmla="*/ 812800 h 812800"/>
              <a:gd name="connsiteX6" fmla="*/ 0 w 572654"/>
              <a:gd name="connsiteY6" fmla="*/ 203200 h 812800"/>
              <a:gd name="connsiteX0" fmla="*/ 0 w 868218"/>
              <a:gd name="connsiteY0" fmla="*/ 203200 h 831273"/>
              <a:gd name="connsiteX1" fmla="*/ 286327 w 868218"/>
              <a:gd name="connsiteY1" fmla="*/ 0 h 831273"/>
              <a:gd name="connsiteX2" fmla="*/ 286327 w 868218"/>
              <a:gd name="connsiteY2" fmla="*/ 526473 h 831273"/>
              <a:gd name="connsiteX3" fmla="*/ 572654 w 868218"/>
              <a:gd name="connsiteY3" fmla="*/ 526473 h 831273"/>
              <a:gd name="connsiteX4" fmla="*/ 868218 w 868218"/>
              <a:gd name="connsiteY4" fmla="*/ 831273 h 831273"/>
              <a:gd name="connsiteX5" fmla="*/ 0 w 868218"/>
              <a:gd name="connsiteY5" fmla="*/ 812800 h 831273"/>
              <a:gd name="connsiteX6" fmla="*/ 0 w 868218"/>
              <a:gd name="connsiteY6" fmla="*/ 203200 h 831273"/>
              <a:gd name="connsiteX0" fmla="*/ 0 w 868218"/>
              <a:gd name="connsiteY0" fmla="*/ 267855 h 895928"/>
              <a:gd name="connsiteX1" fmla="*/ 286327 w 868218"/>
              <a:gd name="connsiteY1" fmla="*/ 0 h 895928"/>
              <a:gd name="connsiteX2" fmla="*/ 286327 w 868218"/>
              <a:gd name="connsiteY2" fmla="*/ 591128 h 895928"/>
              <a:gd name="connsiteX3" fmla="*/ 572654 w 868218"/>
              <a:gd name="connsiteY3" fmla="*/ 591128 h 895928"/>
              <a:gd name="connsiteX4" fmla="*/ 868218 w 868218"/>
              <a:gd name="connsiteY4" fmla="*/ 895928 h 895928"/>
              <a:gd name="connsiteX5" fmla="*/ 0 w 868218"/>
              <a:gd name="connsiteY5" fmla="*/ 877455 h 895928"/>
              <a:gd name="connsiteX6" fmla="*/ 0 w 868218"/>
              <a:gd name="connsiteY6" fmla="*/ 267855 h 895928"/>
              <a:gd name="connsiteX0" fmla="*/ 0 w 868218"/>
              <a:gd name="connsiteY0" fmla="*/ 116933 h 745006"/>
              <a:gd name="connsiteX1" fmla="*/ 299402 w 868218"/>
              <a:gd name="connsiteY1" fmla="*/ 0 h 745006"/>
              <a:gd name="connsiteX2" fmla="*/ 286327 w 868218"/>
              <a:gd name="connsiteY2" fmla="*/ 440206 h 745006"/>
              <a:gd name="connsiteX3" fmla="*/ 572654 w 868218"/>
              <a:gd name="connsiteY3" fmla="*/ 440206 h 745006"/>
              <a:gd name="connsiteX4" fmla="*/ 868218 w 868218"/>
              <a:gd name="connsiteY4" fmla="*/ 745006 h 745006"/>
              <a:gd name="connsiteX5" fmla="*/ 0 w 868218"/>
              <a:gd name="connsiteY5" fmla="*/ 726533 h 745006"/>
              <a:gd name="connsiteX6" fmla="*/ 0 w 868218"/>
              <a:gd name="connsiteY6" fmla="*/ 116933 h 745006"/>
              <a:gd name="connsiteX0" fmla="*/ 11867 w 868218"/>
              <a:gd name="connsiteY0" fmla="*/ 0 h 902123"/>
              <a:gd name="connsiteX1" fmla="*/ 299402 w 868218"/>
              <a:gd name="connsiteY1" fmla="*/ 157117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  <a:gd name="connsiteX0" fmla="*/ 11867 w 868218"/>
              <a:gd name="connsiteY0" fmla="*/ 0 h 902123"/>
              <a:gd name="connsiteX1" fmla="*/ 313044 w 868218"/>
              <a:gd name="connsiteY1" fmla="*/ 294989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218" h="902123">
                <a:moveTo>
                  <a:pt x="11867" y="0"/>
                </a:moveTo>
                <a:lnTo>
                  <a:pt x="313044" y="294989"/>
                </a:lnTo>
                <a:lnTo>
                  <a:pt x="286327" y="597323"/>
                </a:lnTo>
                <a:lnTo>
                  <a:pt x="572654" y="597323"/>
                </a:lnTo>
                <a:lnTo>
                  <a:pt x="868218" y="902123"/>
                </a:lnTo>
                <a:lnTo>
                  <a:pt x="0" y="883650"/>
                </a:lnTo>
                <a:lnTo>
                  <a:pt x="11867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Фигура, имеющая форму буквы L 5"/>
          <p:cNvSpPr/>
          <p:nvPr/>
        </p:nvSpPr>
        <p:spPr>
          <a:xfrm rot="13527170">
            <a:off x="7615295" y="1806461"/>
            <a:ext cx="757854" cy="752545"/>
          </a:xfrm>
          <a:custGeom>
            <a:avLst/>
            <a:gdLst>
              <a:gd name="connsiteX0" fmla="*/ 0 w 572654"/>
              <a:gd name="connsiteY0" fmla="*/ 0 h 609600"/>
              <a:gd name="connsiteX1" fmla="*/ 286327 w 572654"/>
              <a:gd name="connsiteY1" fmla="*/ 0 h 609600"/>
              <a:gd name="connsiteX2" fmla="*/ 286327 w 572654"/>
              <a:gd name="connsiteY2" fmla="*/ 323273 h 609600"/>
              <a:gd name="connsiteX3" fmla="*/ 572654 w 572654"/>
              <a:gd name="connsiteY3" fmla="*/ 323273 h 609600"/>
              <a:gd name="connsiteX4" fmla="*/ 572654 w 572654"/>
              <a:gd name="connsiteY4" fmla="*/ 609600 h 609600"/>
              <a:gd name="connsiteX5" fmla="*/ 0 w 572654"/>
              <a:gd name="connsiteY5" fmla="*/ 609600 h 609600"/>
              <a:gd name="connsiteX6" fmla="*/ 0 w 572654"/>
              <a:gd name="connsiteY6" fmla="*/ 0 h 609600"/>
              <a:gd name="connsiteX0" fmla="*/ 0 w 572654"/>
              <a:gd name="connsiteY0" fmla="*/ 203200 h 812800"/>
              <a:gd name="connsiteX1" fmla="*/ 286327 w 572654"/>
              <a:gd name="connsiteY1" fmla="*/ 0 h 812800"/>
              <a:gd name="connsiteX2" fmla="*/ 286327 w 572654"/>
              <a:gd name="connsiteY2" fmla="*/ 526473 h 812800"/>
              <a:gd name="connsiteX3" fmla="*/ 572654 w 572654"/>
              <a:gd name="connsiteY3" fmla="*/ 526473 h 812800"/>
              <a:gd name="connsiteX4" fmla="*/ 572654 w 572654"/>
              <a:gd name="connsiteY4" fmla="*/ 812800 h 812800"/>
              <a:gd name="connsiteX5" fmla="*/ 0 w 572654"/>
              <a:gd name="connsiteY5" fmla="*/ 812800 h 812800"/>
              <a:gd name="connsiteX6" fmla="*/ 0 w 572654"/>
              <a:gd name="connsiteY6" fmla="*/ 203200 h 812800"/>
              <a:gd name="connsiteX0" fmla="*/ 0 w 868218"/>
              <a:gd name="connsiteY0" fmla="*/ 203200 h 831273"/>
              <a:gd name="connsiteX1" fmla="*/ 286327 w 868218"/>
              <a:gd name="connsiteY1" fmla="*/ 0 h 831273"/>
              <a:gd name="connsiteX2" fmla="*/ 286327 w 868218"/>
              <a:gd name="connsiteY2" fmla="*/ 526473 h 831273"/>
              <a:gd name="connsiteX3" fmla="*/ 572654 w 868218"/>
              <a:gd name="connsiteY3" fmla="*/ 526473 h 831273"/>
              <a:gd name="connsiteX4" fmla="*/ 868218 w 868218"/>
              <a:gd name="connsiteY4" fmla="*/ 831273 h 831273"/>
              <a:gd name="connsiteX5" fmla="*/ 0 w 868218"/>
              <a:gd name="connsiteY5" fmla="*/ 812800 h 831273"/>
              <a:gd name="connsiteX6" fmla="*/ 0 w 868218"/>
              <a:gd name="connsiteY6" fmla="*/ 203200 h 831273"/>
              <a:gd name="connsiteX0" fmla="*/ 0 w 868218"/>
              <a:gd name="connsiteY0" fmla="*/ 267855 h 895928"/>
              <a:gd name="connsiteX1" fmla="*/ 286327 w 868218"/>
              <a:gd name="connsiteY1" fmla="*/ 0 h 895928"/>
              <a:gd name="connsiteX2" fmla="*/ 286327 w 868218"/>
              <a:gd name="connsiteY2" fmla="*/ 591128 h 895928"/>
              <a:gd name="connsiteX3" fmla="*/ 572654 w 868218"/>
              <a:gd name="connsiteY3" fmla="*/ 591128 h 895928"/>
              <a:gd name="connsiteX4" fmla="*/ 868218 w 868218"/>
              <a:gd name="connsiteY4" fmla="*/ 895928 h 895928"/>
              <a:gd name="connsiteX5" fmla="*/ 0 w 868218"/>
              <a:gd name="connsiteY5" fmla="*/ 877455 h 895928"/>
              <a:gd name="connsiteX6" fmla="*/ 0 w 868218"/>
              <a:gd name="connsiteY6" fmla="*/ 267855 h 895928"/>
              <a:gd name="connsiteX0" fmla="*/ 0 w 868218"/>
              <a:gd name="connsiteY0" fmla="*/ 116933 h 745006"/>
              <a:gd name="connsiteX1" fmla="*/ 299402 w 868218"/>
              <a:gd name="connsiteY1" fmla="*/ 0 h 745006"/>
              <a:gd name="connsiteX2" fmla="*/ 286327 w 868218"/>
              <a:gd name="connsiteY2" fmla="*/ 440206 h 745006"/>
              <a:gd name="connsiteX3" fmla="*/ 572654 w 868218"/>
              <a:gd name="connsiteY3" fmla="*/ 440206 h 745006"/>
              <a:gd name="connsiteX4" fmla="*/ 868218 w 868218"/>
              <a:gd name="connsiteY4" fmla="*/ 745006 h 745006"/>
              <a:gd name="connsiteX5" fmla="*/ 0 w 868218"/>
              <a:gd name="connsiteY5" fmla="*/ 726533 h 745006"/>
              <a:gd name="connsiteX6" fmla="*/ 0 w 868218"/>
              <a:gd name="connsiteY6" fmla="*/ 116933 h 745006"/>
              <a:gd name="connsiteX0" fmla="*/ 11867 w 868218"/>
              <a:gd name="connsiteY0" fmla="*/ 0 h 902123"/>
              <a:gd name="connsiteX1" fmla="*/ 299402 w 868218"/>
              <a:gd name="connsiteY1" fmla="*/ 157117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  <a:gd name="connsiteX0" fmla="*/ 11867 w 868218"/>
              <a:gd name="connsiteY0" fmla="*/ 0 h 902123"/>
              <a:gd name="connsiteX1" fmla="*/ 313044 w 868218"/>
              <a:gd name="connsiteY1" fmla="*/ 294989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218" h="902123">
                <a:moveTo>
                  <a:pt x="11867" y="0"/>
                </a:moveTo>
                <a:lnTo>
                  <a:pt x="313044" y="294989"/>
                </a:lnTo>
                <a:lnTo>
                  <a:pt x="286327" y="597323"/>
                </a:lnTo>
                <a:lnTo>
                  <a:pt x="572654" y="597323"/>
                </a:lnTo>
                <a:lnTo>
                  <a:pt x="868218" y="902123"/>
                </a:lnTo>
                <a:lnTo>
                  <a:pt x="0" y="883650"/>
                </a:lnTo>
                <a:lnTo>
                  <a:pt x="11867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1497738" y="61109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177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-3451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64108" y="141582"/>
            <a:ext cx="8344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ВОСТРЕБОВАННОСТЬ ПО: ИНЖЕНЕРНЫЕ СИСТЕМЫ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72145" y="809835"/>
            <a:ext cx="99279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Динамика популярности поисковых запросов наиболее распространенных программных комплексов для информационного моделирования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инженерных систем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(источник –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Google Trends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Российский рынок покинули: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Revit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tx2">
                    <a:lumMod val="50000"/>
                  </a:schemeClr>
                </a:solidFill>
              </a:rPr>
              <a:t>Magicad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1444768" y="2524528"/>
            <a:ext cx="9093923" cy="42215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763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976471"/>
              </p:ext>
            </p:extLst>
          </p:nvPr>
        </p:nvGraphicFramePr>
        <p:xfrm>
          <a:off x="102478" y="3573672"/>
          <a:ext cx="11998035" cy="329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7206">
                  <a:extLst>
                    <a:ext uri="{9D8B030D-6E8A-4147-A177-3AD203B41FA5}">
                      <a16:colId xmlns:a16="http://schemas.microsoft.com/office/drawing/2014/main" val="3027414834"/>
                    </a:ext>
                  </a:extLst>
                </a:gridCol>
                <a:gridCol w="4411484">
                  <a:extLst>
                    <a:ext uri="{9D8B030D-6E8A-4147-A177-3AD203B41FA5}">
                      <a16:colId xmlns:a16="http://schemas.microsoft.com/office/drawing/2014/main" val="540118698"/>
                    </a:ext>
                  </a:extLst>
                </a:gridCol>
                <a:gridCol w="3999345">
                  <a:extLst>
                    <a:ext uri="{9D8B030D-6E8A-4147-A177-3AD203B41FA5}">
                      <a16:colId xmlns:a16="http://schemas.microsoft.com/office/drawing/2014/main" val="65652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Проектирование железобетонных, деревянных, металлических конструкций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Формирование заданий для оборудования ЧПУ для изготовления сборного железобетона, деревянных конструкций и металлических деталей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Российские производства столкнутся с трудностями при автоматизации производственного процесса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81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Проектирование деревянных конструкций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Расчеты плитных, арочных и рамных деревянных конструкций автоматизированным способом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Затрудняет сферу развития деревянного домостроения и применение новых современных материалов на основе древесины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364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Проектирование </a:t>
                      </a:r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металлических конструкций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Детальный расчет типовых и нетиповых узлов и соединений при помощи метода конечных элементов</a:t>
                      </a:r>
                      <a:endParaRPr lang="ru-RU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Затрудняется проектирование нетиповых </a:t>
                      </a:r>
                      <a:r>
                        <a:rPr lang="ru-RU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узловых решений 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 уникальных зданиях и сооружениях</a:t>
                      </a:r>
                      <a:endParaRPr lang="ru-RU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078162"/>
                  </a:ext>
                </a:extLst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790023" y="2669350"/>
            <a:ext cx="2199553" cy="7990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НАЗНАЧЕНИЕ ПО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68881" y="2597233"/>
            <a:ext cx="2317410" cy="94330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ОТСУТСТВУЮЩИЙ ФУНКЦИОНАЛ РОССИЙСКОГО ПО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51637" y="2669350"/>
            <a:ext cx="2385149" cy="7990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ТРУДНОСТИ ПРОЕКТИРОВАНИЯ</a:t>
            </a:r>
          </a:p>
        </p:txBody>
      </p:sp>
      <p:sp>
        <p:nvSpPr>
          <p:cNvPr id="13" name="Фигура, имеющая форму буквы L 5"/>
          <p:cNvSpPr/>
          <p:nvPr/>
        </p:nvSpPr>
        <p:spPr>
          <a:xfrm rot="13428131">
            <a:off x="3469616" y="2620523"/>
            <a:ext cx="757854" cy="752545"/>
          </a:xfrm>
          <a:custGeom>
            <a:avLst/>
            <a:gdLst>
              <a:gd name="connsiteX0" fmla="*/ 0 w 572654"/>
              <a:gd name="connsiteY0" fmla="*/ 0 h 609600"/>
              <a:gd name="connsiteX1" fmla="*/ 286327 w 572654"/>
              <a:gd name="connsiteY1" fmla="*/ 0 h 609600"/>
              <a:gd name="connsiteX2" fmla="*/ 286327 w 572654"/>
              <a:gd name="connsiteY2" fmla="*/ 323273 h 609600"/>
              <a:gd name="connsiteX3" fmla="*/ 572654 w 572654"/>
              <a:gd name="connsiteY3" fmla="*/ 323273 h 609600"/>
              <a:gd name="connsiteX4" fmla="*/ 572654 w 572654"/>
              <a:gd name="connsiteY4" fmla="*/ 609600 h 609600"/>
              <a:gd name="connsiteX5" fmla="*/ 0 w 572654"/>
              <a:gd name="connsiteY5" fmla="*/ 609600 h 609600"/>
              <a:gd name="connsiteX6" fmla="*/ 0 w 572654"/>
              <a:gd name="connsiteY6" fmla="*/ 0 h 609600"/>
              <a:gd name="connsiteX0" fmla="*/ 0 w 572654"/>
              <a:gd name="connsiteY0" fmla="*/ 203200 h 812800"/>
              <a:gd name="connsiteX1" fmla="*/ 286327 w 572654"/>
              <a:gd name="connsiteY1" fmla="*/ 0 h 812800"/>
              <a:gd name="connsiteX2" fmla="*/ 286327 w 572654"/>
              <a:gd name="connsiteY2" fmla="*/ 526473 h 812800"/>
              <a:gd name="connsiteX3" fmla="*/ 572654 w 572654"/>
              <a:gd name="connsiteY3" fmla="*/ 526473 h 812800"/>
              <a:gd name="connsiteX4" fmla="*/ 572654 w 572654"/>
              <a:gd name="connsiteY4" fmla="*/ 812800 h 812800"/>
              <a:gd name="connsiteX5" fmla="*/ 0 w 572654"/>
              <a:gd name="connsiteY5" fmla="*/ 812800 h 812800"/>
              <a:gd name="connsiteX6" fmla="*/ 0 w 572654"/>
              <a:gd name="connsiteY6" fmla="*/ 203200 h 812800"/>
              <a:gd name="connsiteX0" fmla="*/ 0 w 868218"/>
              <a:gd name="connsiteY0" fmla="*/ 203200 h 831273"/>
              <a:gd name="connsiteX1" fmla="*/ 286327 w 868218"/>
              <a:gd name="connsiteY1" fmla="*/ 0 h 831273"/>
              <a:gd name="connsiteX2" fmla="*/ 286327 w 868218"/>
              <a:gd name="connsiteY2" fmla="*/ 526473 h 831273"/>
              <a:gd name="connsiteX3" fmla="*/ 572654 w 868218"/>
              <a:gd name="connsiteY3" fmla="*/ 526473 h 831273"/>
              <a:gd name="connsiteX4" fmla="*/ 868218 w 868218"/>
              <a:gd name="connsiteY4" fmla="*/ 831273 h 831273"/>
              <a:gd name="connsiteX5" fmla="*/ 0 w 868218"/>
              <a:gd name="connsiteY5" fmla="*/ 812800 h 831273"/>
              <a:gd name="connsiteX6" fmla="*/ 0 w 868218"/>
              <a:gd name="connsiteY6" fmla="*/ 203200 h 831273"/>
              <a:gd name="connsiteX0" fmla="*/ 0 w 868218"/>
              <a:gd name="connsiteY0" fmla="*/ 267855 h 895928"/>
              <a:gd name="connsiteX1" fmla="*/ 286327 w 868218"/>
              <a:gd name="connsiteY1" fmla="*/ 0 h 895928"/>
              <a:gd name="connsiteX2" fmla="*/ 286327 w 868218"/>
              <a:gd name="connsiteY2" fmla="*/ 591128 h 895928"/>
              <a:gd name="connsiteX3" fmla="*/ 572654 w 868218"/>
              <a:gd name="connsiteY3" fmla="*/ 591128 h 895928"/>
              <a:gd name="connsiteX4" fmla="*/ 868218 w 868218"/>
              <a:gd name="connsiteY4" fmla="*/ 895928 h 895928"/>
              <a:gd name="connsiteX5" fmla="*/ 0 w 868218"/>
              <a:gd name="connsiteY5" fmla="*/ 877455 h 895928"/>
              <a:gd name="connsiteX6" fmla="*/ 0 w 868218"/>
              <a:gd name="connsiteY6" fmla="*/ 267855 h 895928"/>
              <a:gd name="connsiteX0" fmla="*/ 0 w 868218"/>
              <a:gd name="connsiteY0" fmla="*/ 116933 h 745006"/>
              <a:gd name="connsiteX1" fmla="*/ 299402 w 868218"/>
              <a:gd name="connsiteY1" fmla="*/ 0 h 745006"/>
              <a:gd name="connsiteX2" fmla="*/ 286327 w 868218"/>
              <a:gd name="connsiteY2" fmla="*/ 440206 h 745006"/>
              <a:gd name="connsiteX3" fmla="*/ 572654 w 868218"/>
              <a:gd name="connsiteY3" fmla="*/ 440206 h 745006"/>
              <a:gd name="connsiteX4" fmla="*/ 868218 w 868218"/>
              <a:gd name="connsiteY4" fmla="*/ 745006 h 745006"/>
              <a:gd name="connsiteX5" fmla="*/ 0 w 868218"/>
              <a:gd name="connsiteY5" fmla="*/ 726533 h 745006"/>
              <a:gd name="connsiteX6" fmla="*/ 0 w 868218"/>
              <a:gd name="connsiteY6" fmla="*/ 116933 h 745006"/>
              <a:gd name="connsiteX0" fmla="*/ 11867 w 868218"/>
              <a:gd name="connsiteY0" fmla="*/ 0 h 902123"/>
              <a:gd name="connsiteX1" fmla="*/ 299402 w 868218"/>
              <a:gd name="connsiteY1" fmla="*/ 157117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  <a:gd name="connsiteX0" fmla="*/ 11867 w 868218"/>
              <a:gd name="connsiteY0" fmla="*/ 0 h 902123"/>
              <a:gd name="connsiteX1" fmla="*/ 313044 w 868218"/>
              <a:gd name="connsiteY1" fmla="*/ 294989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218" h="902123">
                <a:moveTo>
                  <a:pt x="11867" y="0"/>
                </a:moveTo>
                <a:lnTo>
                  <a:pt x="313044" y="294989"/>
                </a:lnTo>
                <a:lnTo>
                  <a:pt x="286327" y="597323"/>
                </a:lnTo>
                <a:lnTo>
                  <a:pt x="572654" y="597323"/>
                </a:lnTo>
                <a:lnTo>
                  <a:pt x="868218" y="902123"/>
                </a:lnTo>
                <a:lnTo>
                  <a:pt x="0" y="883650"/>
                </a:lnTo>
                <a:lnTo>
                  <a:pt x="11867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Фигура, имеющая форму буквы L 5"/>
          <p:cNvSpPr/>
          <p:nvPr/>
        </p:nvSpPr>
        <p:spPr>
          <a:xfrm rot="13527170">
            <a:off x="7615295" y="2632692"/>
            <a:ext cx="757854" cy="752545"/>
          </a:xfrm>
          <a:custGeom>
            <a:avLst/>
            <a:gdLst>
              <a:gd name="connsiteX0" fmla="*/ 0 w 572654"/>
              <a:gd name="connsiteY0" fmla="*/ 0 h 609600"/>
              <a:gd name="connsiteX1" fmla="*/ 286327 w 572654"/>
              <a:gd name="connsiteY1" fmla="*/ 0 h 609600"/>
              <a:gd name="connsiteX2" fmla="*/ 286327 w 572654"/>
              <a:gd name="connsiteY2" fmla="*/ 323273 h 609600"/>
              <a:gd name="connsiteX3" fmla="*/ 572654 w 572654"/>
              <a:gd name="connsiteY3" fmla="*/ 323273 h 609600"/>
              <a:gd name="connsiteX4" fmla="*/ 572654 w 572654"/>
              <a:gd name="connsiteY4" fmla="*/ 609600 h 609600"/>
              <a:gd name="connsiteX5" fmla="*/ 0 w 572654"/>
              <a:gd name="connsiteY5" fmla="*/ 609600 h 609600"/>
              <a:gd name="connsiteX6" fmla="*/ 0 w 572654"/>
              <a:gd name="connsiteY6" fmla="*/ 0 h 609600"/>
              <a:gd name="connsiteX0" fmla="*/ 0 w 572654"/>
              <a:gd name="connsiteY0" fmla="*/ 203200 h 812800"/>
              <a:gd name="connsiteX1" fmla="*/ 286327 w 572654"/>
              <a:gd name="connsiteY1" fmla="*/ 0 h 812800"/>
              <a:gd name="connsiteX2" fmla="*/ 286327 w 572654"/>
              <a:gd name="connsiteY2" fmla="*/ 526473 h 812800"/>
              <a:gd name="connsiteX3" fmla="*/ 572654 w 572654"/>
              <a:gd name="connsiteY3" fmla="*/ 526473 h 812800"/>
              <a:gd name="connsiteX4" fmla="*/ 572654 w 572654"/>
              <a:gd name="connsiteY4" fmla="*/ 812800 h 812800"/>
              <a:gd name="connsiteX5" fmla="*/ 0 w 572654"/>
              <a:gd name="connsiteY5" fmla="*/ 812800 h 812800"/>
              <a:gd name="connsiteX6" fmla="*/ 0 w 572654"/>
              <a:gd name="connsiteY6" fmla="*/ 203200 h 812800"/>
              <a:gd name="connsiteX0" fmla="*/ 0 w 868218"/>
              <a:gd name="connsiteY0" fmla="*/ 203200 h 831273"/>
              <a:gd name="connsiteX1" fmla="*/ 286327 w 868218"/>
              <a:gd name="connsiteY1" fmla="*/ 0 h 831273"/>
              <a:gd name="connsiteX2" fmla="*/ 286327 w 868218"/>
              <a:gd name="connsiteY2" fmla="*/ 526473 h 831273"/>
              <a:gd name="connsiteX3" fmla="*/ 572654 w 868218"/>
              <a:gd name="connsiteY3" fmla="*/ 526473 h 831273"/>
              <a:gd name="connsiteX4" fmla="*/ 868218 w 868218"/>
              <a:gd name="connsiteY4" fmla="*/ 831273 h 831273"/>
              <a:gd name="connsiteX5" fmla="*/ 0 w 868218"/>
              <a:gd name="connsiteY5" fmla="*/ 812800 h 831273"/>
              <a:gd name="connsiteX6" fmla="*/ 0 w 868218"/>
              <a:gd name="connsiteY6" fmla="*/ 203200 h 831273"/>
              <a:gd name="connsiteX0" fmla="*/ 0 w 868218"/>
              <a:gd name="connsiteY0" fmla="*/ 267855 h 895928"/>
              <a:gd name="connsiteX1" fmla="*/ 286327 w 868218"/>
              <a:gd name="connsiteY1" fmla="*/ 0 h 895928"/>
              <a:gd name="connsiteX2" fmla="*/ 286327 w 868218"/>
              <a:gd name="connsiteY2" fmla="*/ 591128 h 895928"/>
              <a:gd name="connsiteX3" fmla="*/ 572654 w 868218"/>
              <a:gd name="connsiteY3" fmla="*/ 591128 h 895928"/>
              <a:gd name="connsiteX4" fmla="*/ 868218 w 868218"/>
              <a:gd name="connsiteY4" fmla="*/ 895928 h 895928"/>
              <a:gd name="connsiteX5" fmla="*/ 0 w 868218"/>
              <a:gd name="connsiteY5" fmla="*/ 877455 h 895928"/>
              <a:gd name="connsiteX6" fmla="*/ 0 w 868218"/>
              <a:gd name="connsiteY6" fmla="*/ 267855 h 895928"/>
              <a:gd name="connsiteX0" fmla="*/ 0 w 868218"/>
              <a:gd name="connsiteY0" fmla="*/ 116933 h 745006"/>
              <a:gd name="connsiteX1" fmla="*/ 299402 w 868218"/>
              <a:gd name="connsiteY1" fmla="*/ 0 h 745006"/>
              <a:gd name="connsiteX2" fmla="*/ 286327 w 868218"/>
              <a:gd name="connsiteY2" fmla="*/ 440206 h 745006"/>
              <a:gd name="connsiteX3" fmla="*/ 572654 w 868218"/>
              <a:gd name="connsiteY3" fmla="*/ 440206 h 745006"/>
              <a:gd name="connsiteX4" fmla="*/ 868218 w 868218"/>
              <a:gd name="connsiteY4" fmla="*/ 745006 h 745006"/>
              <a:gd name="connsiteX5" fmla="*/ 0 w 868218"/>
              <a:gd name="connsiteY5" fmla="*/ 726533 h 745006"/>
              <a:gd name="connsiteX6" fmla="*/ 0 w 868218"/>
              <a:gd name="connsiteY6" fmla="*/ 116933 h 745006"/>
              <a:gd name="connsiteX0" fmla="*/ 11867 w 868218"/>
              <a:gd name="connsiteY0" fmla="*/ 0 h 902123"/>
              <a:gd name="connsiteX1" fmla="*/ 299402 w 868218"/>
              <a:gd name="connsiteY1" fmla="*/ 157117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  <a:gd name="connsiteX0" fmla="*/ 11867 w 868218"/>
              <a:gd name="connsiteY0" fmla="*/ 0 h 902123"/>
              <a:gd name="connsiteX1" fmla="*/ 313044 w 868218"/>
              <a:gd name="connsiteY1" fmla="*/ 294989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218" h="902123">
                <a:moveTo>
                  <a:pt x="11867" y="0"/>
                </a:moveTo>
                <a:lnTo>
                  <a:pt x="313044" y="294989"/>
                </a:lnTo>
                <a:lnTo>
                  <a:pt x="286327" y="597323"/>
                </a:lnTo>
                <a:lnTo>
                  <a:pt x="572654" y="597323"/>
                </a:lnTo>
                <a:lnTo>
                  <a:pt x="868218" y="902123"/>
                </a:lnTo>
                <a:lnTo>
                  <a:pt x="0" y="883650"/>
                </a:lnTo>
                <a:lnTo>
                  <a:pt x="11867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Проектирование металлических конструкци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313" y="187241"/>
            <a:ext cx="4237687" cy="249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33005" y="140700"/>
            <a:ext cx="98114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ПРОБЛЕМЫ ИМПОРТОЗАМЕЩЕНИЯ 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ПРОГРАММНОГО ОБЕСПЕЧЕНИЯ 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ПРОЕКТИРОВАНИЯ КОНСТРУКЦИЙ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11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513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-3451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93760" y="141582"/>
            <a:ext cx="66932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ВОСТРЕБОВАННОСТЬ ПО: КОНСТРУКЦИИ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72145" y="809835"/>
            <a:ext cx="99279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Динамика популярности поисковых запросов наиболее распространенных программных комплексов для информационного моделирования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несущих конструкций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(источник –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Google Trends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Российский рынок покинули: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Revit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Tekla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tx2">
                    <a:lumMod val="50000"/>
                  </a:schemeClr>
                </a:solidFill>
              </a:rPr>
              <a:t>Allplan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1472478" y="2524528"/>
            <a:ext cx="8936904" cy="433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12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210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pic>
        <p:nvPicPr>
          <p:cNvPr id="1026" name="Picture 2" descr="https://mos-grad.ru/wp-content/uploads/2022/05/proektirovanie-domov-chelyabins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522" y="75645"/>
            <a:ext cx="3298122" cy="247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77165" y="170782"/>
            <a:ext cx="98114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ПРОБЛЕМЫ ИМПОРТОЗАМЕЩЕНИЯ 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ПРОГРАММНОГО ОБЕСПЕЧЕНИЯ 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АРХИТЕКТУРНОГО ПРОЕКТИРОВАНИЯ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056641"/>
              </p:ext>
            </p:extLst>
          </p:nvPr>
        </p:nvGraphicFramePr>
        <p:xfrm>
          <a:off x="102478" y="2756085"/>
          <a:ext cx="11998035" cy="411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99345">
                  <a:extLst>
                    <a:ext uri="{9D8B030D-6E8A-4147-A177-3AD203B41FA5}">
                      <a16:colId xmlns:a16="http://schemas.microsoft.com/office/drawing/2014/main" val="3027414834"/>
                    </a:ext>
                  </a:extLst>
                </a:gridCol>
                <a:gridCol w="3999345">
                  <a:extLst>
                    <a:ext uri="{9D8B030D-6E8A-4147-A177-3AD203B41FA5}">
                      <a16:colId xmlns:a16="http://schemas.microsoft.com/office/drawing/2014/main" val="540118698"/>
                    </a:ext>
                  </a:extLst>
                </a:gridCol>
                <a:gridCol w="3999345">
                  <a:extLst>
                    <a:ext uri="{9D8B030D-6E8A-4147-A177-3AD203B41FA5}">
                      <a16:colId xmlns:a16="http://schemas.microsoft.com/office/drawing/2014/main" val="656523959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Архитектурное проектирование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Применение генеративного дизайна при создании цифровых моделей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Затрудняет создание сложных архитектурных форм, обеспечивающих выразительность проектируемых объектов различного назначения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5004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Визуализация</a:t>
                      </a:r>
                      <a:r>
                        <a:rPr lang="ru-RU" b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графической части проекта</a:t>
                      </a:r>
                      <a:endParaRPr lang="ru-RU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Повлечёт трудности при подготовке архитектурной документации в части концептуального проектирования и архитектурно-градостроительного обоснования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1182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Постобработка графической части проекта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Затрудняет подготовку документации на этапах концептуального проектирования и архитектурно-градостроительного обоснования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160628"/>
                  </a:ext>
                </a:extLst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790023" y="1843119"/>
            <a:ext cx="2199553" cy="7990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НАЗНАЧЕНИЕ ПО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68881" y="1771002"/>
            <a:ext cx="2317410" cy="94330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ОТСУТСТВУЮЩИЙ ФУНКЦИОНАЛ РОССИЙСКОГО ПО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51637" y="1843119"/>
            <a:ext cx="2385149" cy="7990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ТРУДНОСТИ ПРОЕКТИРОВАНИЯ</a:t>
            </a:r>
          </a:p>
        </p:txBody>
      </p:sp>
      <p:sp>
        <p:nvSpPr>
          <p:cNvPr id="13" name="Фигура, имеющая форму буквы L 5"/>
          <p:cNvSpPr/>
          <p:nvPr/>
        </p:nvSpPr>
        <p:spPr>
          <a:xfrm rot="13428131">
            <a:off x="3469616" y="1794292"/>
            <a:ext cx="757854" cy="752545"/>
          </a:xfrm>
          <a:custGeom>
            <a:avLst/>
            <a:gdLst>
              <a:gd name="connsiteX0" fmla="*/ 0 w 572654"/>
              <a:gd name="connsiteY0" fmla="*/ 0 h 609600"/>
              <a:gd name="connsiteX1" fmla="*/ 286327 w 572654"/>
              <a:gd name="connsiteY1" fmla="*/ 0 h 609600"/>
              <a:gd name="connsiteX2" fmla="*/ 286327 w 572654"/>
              <a:gd name="connsiteY2" fmla="*/ 323273 h 609600"/>
              <a:gd name="connsiteX3" fmla="*/ 572654 w 572654"/>
              <a:gd name="connsiteY3" fmla="*/ 323273 h 609600"/>
              <a:gd name="connsiteX4" fmla="*/ 572654 w 572654"/>
              <a:gd name="connsiteY4" fmla="*/ 609600 h 609600"/>
              <a:gd name="connsiteX5" fmla="*/ 0 w 572654"/>
              <a:gd name="connsiteY5" fmla="*/ 609600 h 609600"/>
              <a:gd name="connsiteX6" fmla="*/ 0 w 572654"/>
              <a:gd name="connsiteY6" fmla="*/ 0 h 609600"/>
              <a:gd name="connsiteX0" fmla="*/ 0 w 572654"/>
              <a:gd name="connsiteY0" fmla="*/ 203200 h 812800"/>
              <a:gd name="connsiteX1" fmla="*/ 286327 w 572654"/>
              <a:gd name="connsiteY1" fmla="*/ 0 h 812800"/>
              <a:gd name="connsiteX2" fmla="*/ 286327 w 572654"/>
              <a:gd name="connsiteY2" fmla="*/ 526473 h 812800"/>
              <a:gd name="connsiteX3" fmla="*/ 572654 w 572654"/>
              <a:gd name="connsiteY3" fmla="*/ 526473 h 812800"/>
              <a:gd name="connsiteX4" fmla="*/ 572654 w 572654"/>
              <a:gd name="connsiteY4" fmla="*/ 812800 h 812800"/>
              <a:gd name="connsiteX5" fmla="*/ 0 w 572654"/>
              <a:gd name="connsiteY5" fmla="*/ 812800 h 812800"/>
              <a:gd name="connsiteX6" fmla="*/ 0 w 572654"/>
              <a:gd name="connsiteY6" fmla="*/ 203200 h 812800"/>
              <a:gd name="connsiteX0" fmla="*/ 0 w 868218"/>
              <a:gd name="connsiteY0" fmla="*/ 203200 h 831273"/>
              <a:gd name="connsiteX1" fmla="*/ 286327 w 868218"/>
              <a:gd name="connsiteY1" fmla="*/ 0 h 831273"/>
              <a:gd name="connsiteX2" fmla="*/ 286327 w 868218"/>
              <a:gd name="connsiteY2" fmla="*/ 526473 h 831273"/>
              <a:gd name="connsiteX3" fmla="*/ 572654 w 868218"/>
              <a:gd name="connsiteY3" fmla="*/ 526473 h 831273"/>
              <a:gd name="connsiteX4" fmla="*/ 868218 w 868218"/>
              <a:gd name="connsiteY4" fmla="*/ 831273 h 831273"/>
              <a:gd name="connsiteX5" fmla="*/ 0 w 868218"/>
              <a:gd name="connsiteY5" fmla="*/ 812800 h 831273"/>
              <a:gd name="connsiteX6" fmla="*/ 0 w 868218"/>
              <a:gd name="connsiteY6" fmla="*/ 203200 h 831273"/>
              <a:gd name="connsiteX0" fmla="*/ 0 w 868218"/>
              <a:gd name="connsiteY0" fmla="*/ 267855 h 895928"/>
              <a:gd name="connsiteX1" fmla="*/ 286327 w 868218"/>
              <a:gd name="connsiteY1" fmla="*/ 0 h 895928"/>
              <a:gd name="connsiteX2" fmla="*/ 286327 w 868218"/>
              <a:gd name="connsiteY2" fmla="*/ 591128 h 895928"/>
              <a:gd name="connsiteX3" fmla="*/ 572654 w 868218"/>
              <a:gd name="connsiteY3" fmla="*/ 591128 h 895928"/>
              <a:gd name="connsiteX4" fmla="*/ 868218 w 868218"/>
              <a:gd name="connsiteY4" fmla="*/ 895928 h 895928"/>
              <a:gd name="connsiteX5" fmla="*/ 0 w 868218"/>
              <a:gd name="connsiteY5" fmla="*/ 877455 h 895928"/>
              <a:gd name="connsiteX6" fmla="*/ 0 w 868218"/>
              <a:gd name="connsiteY6" fmla="*/ 267855 h 895928"/>
              <a:gd name="connsiteX0" fmla="*/ 0 w 868218"/>
              <a:gd name="connsiteY0" fmla="*/ 116933 h 745006"/>
              <a:gd name="connsiteX1" fmla="*/ 299402 w 868218"/>
              <a:gd name="connsiteY1" fmla="*/ 0 h 745006"/>
              <a:gd name="connsiteX2" fmla="*/ 286327 w 868218"/>
              <a:gd name="connsiteY2" fmla="*/ 440206 h 745006"/>
              <a:gd name="connsiteX3" fmla="*/ 572654 w 868218"/>
              <a:gd name="connsiteY3" fmla="*/ 440206 h 745006"/>
              <a:gd name="connsiteX4" fmla="*/ 868218 w 868218"/>
              <a:gd name="connsiteY4" fmla="*/ 745006 h 745006"/>
              <a:gd name="connsiteX5" fmla="*/ 0 w 868218"/>
              <a:gd name="connsiteY5" fmla="*/ 726533 h 745006"/>
              <a:gd name="connsiteX6" fmla="*/ 0 w 868218"/>
              <a:gd name="connsiteY6" fmla="*/ 116933 h 745006"/>
              <a:gd name="connsiteX0" fmla="*/ 11867 w 868218"/>
              <a:gd name="connsiteY0" fmla="*/ 0 h 902123"/>
              <a:gd name="connsiteX1" fmla="*/ 299402 w 868218"/>
              <a:gd name="connsiteY1" fmla="*/ 157117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  <a:gd name="connsiteX0" fmla="*/ 11867 w 868218"/>
              <a:gd name="connsiteY0" fmla="*/ 0 h 902123"/>
              <a:gd name="connsiteX1" fmla="*/ 313044 w 868218"/>
              <a:gd name="connsiteY1" fmla="*/ 294989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218" h="902123">
                <a:moveTo>
                  <a:pt x="11867" y="0"/>
                </a:moveTo>
                <a:lnTo>
                  <a:pt x="313044" y="294989"/>
                </a:lnTo>
                <a:lnTo>
                  <a:pt x="286327" y="597323"/>
                </a:lnTo>
                <a:lnTo>
                  <a:pt x="572654" y="597323"/>
                </a:lnTo>
                <a:lnTo>
                  <a:pt x="868218" y="902123"/>
                </a:lnTo>
                <a:lnTo>
                  <a:pt x="0" y="883650"/>
                </a:lnTo>
                <a:lnTo>
                  <a:pt x="11867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Фигура, имеющая форму буквы L 5"/>
          <p:cNvSpPr/>
          <p:nvPr/>
        </p:nvSpPr>
        <p:spPr>
          <a:xfrm rot="13527170">
            <a:off x="7615295" y="1806461"/>
            <a:ext cx="757854" cy="752545"/>
          </a:xfrm>
          <a:custGeom>
            <a:avLst/>
            <a:gdLst>
              <a:gd name="connsiteX0" fmla="*/ 0 w 572654"/>
              <a:gd name="connsiteY0" fmla="*/ 0 h 609600"/>
              <a:gd name="connsiteX1" fmla="*/ 286327 w 572654"/>
              <a:gd name="connsiteY1" fmla="*/ 0 h 609600"/>
              <a:gd name="connsiteX2" fmla="*/ 286327 w 572654"/>
              <a:gd name="connsiteY2" fmla="*/ 323273 h 609600"/>
              <a:gd name="connsiteX3" fmla="*/ 572654 w 572654"/>
              <a:gd name="connsiteY3" fmla="*/ 323273 h 609600"/>
              <a:gd name="connsiteX4" fmla="*/ 572654 w 572654"/>
              <a:gd name="connsiteY4" fmla="*/ 609600 h 609600"/>
              <a:gd name="connsiteX5" fmla="*/ 0 w 572654"/>
              <a:gd name="connsiteY5" fmla="*/ 609600 h 609600"/>
              <a:gd name="connsiteX6" fmla="*/ 0 w 572654"/>
              <a:gd name="connsiteY6" fmla="*/ 0 h 609600"/>
              <a:gd name="connsiteX0" fmla="*/ 0 w 572654"/>
              <a:gd name="connsiteY0" fmla="*/ 203200 h 812800"/>
              <a:gd name="connsiteX1" fmla="*/ 286327 w 572654"/>
              <a:gd name="connsiteY1" fmla="*/ 0 h 812800"/>
              <a:gd name="connsiteX2" fmla="*/ 286327 w 572654"/>
              <a:gd name="connsiteY2" fmla="*/ 526473 h 812800"/>
              <a:gd name="connsiteX3" fmla="*/ 572654 w 572654"/>
              <a:gd name="connsiteY3" fmla="*/ 526473 h 812800"/>
              <a:gd name="connsiteX4" fmla="*/ 572654 w 572654"/>
              <a:gd name="connsiteY4" fmla="*/ 812800 h 812800"/>
              <a:gd name="connsiteX5" fmla="*/ 0 w 572654"/>
              <a:gd name="connsiteY5" fmla="*/ 812800 h 812800"/>
              <a:gd name="connsiteX6" fmla="*/ 0 w 572654"/>
              <a:gd name="connsiteY6" fmla="*/ 203200 h 812800"/>
              <a:gd name="connsiteX0" fmla="*/ 0 w 868218"/>
              <a:gd name="connsiteY0" fmla="*/ 203200 h 831273"/>
              <a:gd name="connsiteX1" fmla="*/ 286327 w 868218"/>
              <a:gd name="connsiteY1" fmla="*/ 0 h 831273"/>
              <a:gd name="connsiteX2" fmla="*/ 286327 w 868218"/>
              <a:gd name="connsiteY2" fmla="*/ 526473 h 831273"/>
              <a:gd name="connsiteX3" fmla="*/ 572654 w 868218"/>
              <a:gd name="connsiteY3" fmla="*/ 526473 h 831273"/>
              <a:gd name="connsiteX4" fmla="*/ 868218 w 868218"/>
              <a:gd name="connsiteY4" fmla="*/ 831273 h 831273"/>
              <a:gd name="connsiteX5" fmla="*/ 0 w 868218"/>
              <a:gd name="connsiteY5" fmla="*/ 812800 h 831273"/>
              <a:gd name="connsiteX6" fmla="*/ 0 w 868218"/>
              <a:gd name="connsiteY6" fmla="*/ 203200 h 831273"/>
              <a:gd name="connsiteX0" fmla="*/ 0 w 868218"/>
              <a:gd name="connsiteY0" fmla="*/ 267855 h 895928"/>
              <a:gd name="connsiteX1" fmla="*/ 286327 w 868218"/>
              <a:gd name="connsiteY1" fmla="*/ 0 h 895928"/>
              <a:gd name="connsiteX2" fmla="*/ 286327 w 868218"/>
              <a:gd name="connsiteY2" fmla="*/ 591128 h 895928"/>
              <a:gd name="connsiteX3" fmla="*/ 572654 w 868218"/>
              <a:gd name="connsiteY3" fmla="*/ 591128 h 895928"/>
              <a:gd name="connsiteX4" fmla="*/ 868218 w 868218"/>
              <a:gd name="connsiteY4" fmla="*/ 895928 h 895928"/>
              <a:gd name="connsiteX5" fmla="*/ 0 w 868218"/>
              <a:gd name="connsiteY5" fmla="*/ 877455 h 895928"/>
              <a:gd name="connsiteX6" fmla="*/ 0 w 868218"/>
              <a:gd name="connsiteY6" fmla="*/ 267855 h 895928"/>
              <a:gd name="connsiteX0" fmla="*/ 0 w 868218"/>
              <a:gd name="connsiteY0" fmla="*/ 116933 h 745006"/>
              <a:gd name="connsiteX1" fmla="*/ 299402 w 868218"/>
              <a:gd name="connsiteY1" fmla="*/ 0 h 745006"/>
              <a:gd name="connsiteX2" fmla="*/ 286327 w 868218"/>
              <a:gd name="connsiteY2" fmla="*/ 440206 h 745006"/>
              <a:gd name="connsiteX3" fmla="*/ 572654 w 868218"/>
              <a:gd name="connsiteY3" fmla="*/ 440206 h 745006"/>
              <a:gd name="connsiteX4" fmla="*/ 868218 w 868218"/>
              <a:gd name="connsiteY4" fmla="*/ 745006 h 745006"/>
              <a:gd name="connsiteX5" fmla="*/ 0 w 868218"/>
              <a:gd name="connsiteY5" fmla="*/ 726533 h 745006"/>
              <a:gd name="connsiteX6" fmla="*/ 0 w 868218"/>
              <a:gd name="connsiteY6" fmla="*/ 116933 h 745006"/>
              <a:gd name="connsiteX0" fmla="*/ 11867 w 868218"/>
              <a:gd name="connsiteY0" fmla="*/ 0 h 902123"/>
              <a:gd name="connsiteX1" fmla="*/ 299402 w 868218"/>
              <a:gd name="connsiteY1" fmla="*/ 157117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  <a:gd name="connsiteX0" fmla="*/ 11867 w 868218"/>
              <a:gd name="connsiteY0" fmla="*/ 0 h 902123"/>
              <a:gd name="connsiteX1" fmla="*/ 313044 w 868218"/>
              <a:gd name="connsiteY1" fmla="*/ 294989 h 902123"/>
              <a:gd name="connsiteX2" fmla="*/ 286327 w 868218"/>
              <a:gd name="connsiteY2" fmla="*/ 597323 h 902123"/>
              <a:gd name="connsiteX3" fmla="*/ 572654 w 868218"/>
              <a:gd name="connsiteY3" fmla="*/ 597323 h 902123"/>
              <a:gd name="connsiteX4" fmla="*/ 868218 w 868218"/>
              <a:gd name="connsiteY4" fmla="*/ 902123 h 902123"/>
              <a:gd name="connsiteX5" fmla="*/ 0 w 868218"/>
              <a:gd name="connsiteY5" fmla="*/ 883650 h 902123"/>
              <a:gd name="connsiteX6" fmla="*/ 11867 w 868218"/>
              <a:gd name="connsiteY6" fmla="*/ 0 h 90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218" h="902123">
                <a:moveTo>
                  <a:pt x="11867" y="0"/>
                </a:moveTo>
                <a:lnTo>
                  <a:pt x="313044" y="294989"/>
                </a:lnTo>
                <a:lnTo>
                  <a:pt x="286327" y="597323"/>
                </a:lnTo>
                <a:lnTo>
                  <a:pt x="572654" y="597323"/>
                </a:lnTo>
                <a:lnTo>
                  <a:pt x="868218" y="902123"/>
                </a:lnTo>
                <a:lnTo>
                  <a:pt x="0" y="883650"/>
                </a:lnTo>
                <a:lnTo>
                  <a:pt x="11867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13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04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-3451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93760" y="141582"/>
            <a:ext cx="66932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ВОСТРЕБОВАННОСТЬ ПО: АРХИТЕКТУРА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72145" y="809835"/>
            <a:ext cx="99279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Динамика популярности поисковых запросов наиболее распространенных программных комплексов для информационного моделирования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архитектурных решений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(источник –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Google Trends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Российский рынок покинули: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Revit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tx2">
                    <a:lumMod val="50000"/>
                  </a:schemeClr>
                </a:solidFill>
              </a:rPr>
              <a:t>Archicad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tx2">
                    <a:lumMod val="50000"/>
                  </a:schemeClr>
                </a:solidFill>
              </a:rPr>
              <a:t>Allplan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407823" y="2608320"/>
            <a:ext cx="8826068" cy="42400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14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767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-3451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93760" y="141582"/>
            <a:ext cx="66932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УСПЕШНОЕ ИМПОРТОЗАМЕЩЕНИЕ ПО</a:t>
            </a:r>
          </a:p>
        </p:txBody>
      </p:sp>
      <p:pic>
        <p:nvPicPr>
          <p:cNvPr id="20" name="Picture 6" descr="https://glav.su/files/messages/2020/10/20/5845449_746e0773ffed4b49e3c412a664209b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020" y="2502838"/>
            <a:ext cx="3218581" cy="229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302615" y="2502838"/>
            <a:ext cx="61789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Назначение: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Проектирование электрических 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и слаботочных сетей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Примеры: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различные модули программ </a:t>
            </a:r>
          </a:p>
          <a:p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NanoCAD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ModelStudioCS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15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48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-3451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10633" y="141582"/>
            <a:ext cx="82609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ВОСТРЕБОВАННОСТЬ ПО: ЭЛЕКТРИЧЕСКИЕ СЕТИ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462171" y="2452011"/>
            <a:ext cx="9278649" cy="43238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38400" y="809835"/>
            <a:ext cx="93164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Динамика популярности поисковых запросов наиболее распространенных программных комплексов для информационного моделирования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электрических сетей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(источник –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Google Trends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Российский рынок покинули: </a:t>
            </a:r>
            <a:r>
              <a:rPr lang="en-US" sz="2400" b="1" dirty="0" err="1">
                <a:solidFill>
                  <a:schemeClr val="tx2">
                    <a:lumMod val="50000"/>
                  </a:schemeClr>
                </a:solidFill>
              </a:rPr>
              <a:t>Magicad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16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728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-3451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93760" y="141582"/>
            <a:ext cx="66932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УСПЕШНОЕ ИМПОРТОЗАМЕЩЕНИЕ ПО</a:t>
            </a:r>
          </a:p>
        </p:txBody>
      </p:sp>
      <p:pic>
        <p:nvPicPr>
          <p:cNvPr id="3074" name="Picture 2" descr="http://isicad.ru/uploads/img/6893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542" y="809835"/>
            <a:ext cx="3164736" cy="22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11399" t="17504" r="31832" b="16034"/>
          <a:stretch/>
        </p:blipFill>
        <p:spPr>
          <a:xfrm>
            <a:off x="221381" y="4476892"/>
            <a:ext cx="3480646" cy="22921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92278" y="1233702"/>
            <a:ext cx="53916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Назначение: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Сметная документация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Примеры: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SmetaWizard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, АВС, 5D Смета, 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ГРАНД-Смета и другие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2027" y="5205340"/>
            <a:ext cx="77327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Назначение: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Проектирование автомобильных дорог, железнодорожных путей и других линейных сооружений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Примеры: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Кредо,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Топоматик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68811" y="3191279"/>
            <a:ext cx="6381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Назначение: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Кадастр</a:t>
            </a: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Примеры: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/>
              <a:t>Кредо Кадастр, ГИС Панорама, </a:t>
            </a:r>
            <a:r>
              <a:rPr lang="ru-RU" sz="2400" dirty="0" err="1"/>
              <a:t>Технокад</a:t>
            </a:r>
            <a:r>
              <a:rPr lang="ru-RU" sz="2400" dirty="0"/>
              <a:t> и т.д.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7810696" y="2466471"/>
            <a:ext cx="4352617" cy="2616290"/>
            <a:chOff x="5530292" y="2011128"/>
            <a:chExt cx="6581076" cy="4114993"/>
          </a:xfrm>
        </p:grpSpPr>
        <p:pic>
          <p:nvPicPr>
            <p:cNvPr id="14" name="Picture 6" descr="https://gisinfo.ru/images/products/3danalysiscomplx64/image04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0292" y="2011128"/>
              <a:ext cx="5730875" cy="337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8" descr="https://avatars.mds.yandex.net/i?id=7830f53fb610a154d60b1fa7e4a953fc-4546446-images-thumbs&amp;n=1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52" t="28053" r="27242" b="30055"/>
            <a:stretch/>
          </p:blipFill>
          <p:spPr bwMode="auto">
            <a:xfrm>
              <a:off x="9987005" y="4131066"/>
              <a:ext cx="2124363" cy="1995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17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304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192159" y="178663"/>
            <a:ext cx="80577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СОДЕРЖАНИЕ ЦИФРОВОЙ БИБЛИОТЕКИ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158198" y="1273251"/>
            <a:ext cx="8472856" cy="5487768"/>
            <a:chOff x="4978400" y="3678933"/>
            <a:chExt cx="5061528" cy="2929685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l="37578" t="21947" r="15217" b="35987"/>
            <a:stretch/>
          </p:blipFill>
          <p:spPr>
            <a:xfrm>
              <a:off x="4978400" y="4071486"/>
              <a:ext cx="5061528" cy="2537132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3"/>
            <a:srcRect l="9066" t="15162" r="44814" b="78330"/>
            <a:stretch/>
          </p:blipFill>
          <p:spPr>
            <a:xfrm>
              <a:off x="5036541" y="3678933"/>
              <a:ext cx="4945246" cy="392553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18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042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67709" y="427909"/>
            <a:ext cx="9217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БИБЛИОТЕКА. ЦЕЛИ РАБОТЫ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127" y="2660074"/>
            <a:ext cx="101854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>
                <a:solidFill>
                  <a:srgbClr val="043E6D"/>
                </a:solidFill>
              </a:rPr>
              <a:t> Упрощение работы проектировщика за счёт интеграции в проект готовых модулей </a:t>
            </a:r>
          </a:p>
          <a:p>
            <a:pPr marL="342900" indent="-342900">
              <a:buAutoNum type="arabicPeriod"/>
            </a:pPr>
            <a:r>
              <a:rPr lang="ru-RU" sz="3200" dirty="0">
                <a:solidFill>
                  <a:srgbClr val="043E6D"/>
                </a:solidFill>
              </a:rPr>
              <a:t> Снижение временных и финансовых затрат на проектирование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19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704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43568" y="124951"/>
            <a:ext cx="98372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ПЕРЕЧЕНЬ ЦИФРОВЫХ БИБЛИОТЕК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07857" y="1025238"/>
            <a:ext cx="938414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43E6D"/>
                </a:solidFill>
              </a:rPr>
              <a:t>«Типовые инженерные узлы систем отопления и вентиляции многоквартирных жилых домов» (готова)</a:t>
            </a:r>
          </a:p>
          <a:p>
            <a:endParaRPr lang="ru-RU" sz="2800" dirty="0">
              <a:solidFill>
                <a:srgbClr val="043E6D"/>
              </a:solidFill>
            </a:endParaRPr>
          </a:p>
          <a:p>
            <a:r>
              <a:rPr lang="ru-RU" sz="2800" dirty="0">
                <a:solidFill>
                  <a:srgbClr val="043E6D"/>
                </a:solidFill>
              </a:rPr>
              <a:t>«Типовые узлы технологических схем крышных котельных» (разрабатывается)</a:t>
            </a:r>
          </a:p>
          <a:p>
            <a:endParaRPr lang="ru-RU" sz="2800" dirty="0">
              <a:solidFill>
                <a:srgbClr val="043E6D"/>
              </a:solidFill>
            </a:endParaRPr>
          </a:p>
          <a:p>
            <a:r>
              <a:rPr lang="ru-RU" sz="2800" dirty="0">
                <a:solidFill>
                  <a:srgbClr val="043E6D"/>
                </a:solidFill>
              </a:rPr>
              <a:t>«Типовые узлы интеллектуальных систем коммерческого учета энергетических ресурсов на базе цифровых технологий в зданиях и сооружениях промышленного и гражданского назначения» (разрабатывается)</a:t>
            </a:r>
          </a:p>
          <a:p>
            <a:endParaRPr lang="ru-RU" sz="2800" dirty="0">
              <a:solidFill>
                <a:srgbClr val="043E6D"/>
              </a:solidFill>
            </a:endParaRPr>
          </a:p>
          <a:p>
            <a:r>
              <a:rPr lang="ru-RU" sz="2800" dirty="0">
                <a:solidFill>
                  <a:srgbClr val="043E6D"/>
                </a:solidFill>
              </a:rPr>
              <a:t>«Типовые узлы систем водоснабжения и водоотведения жилых и общественных зданий» (разрабатывается)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20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757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94604" y="171646"/>
            <a:ext cx="94889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«ТИПОВЫЕ ИНЖЕНЕРНЫЕ УЗЛЫ СИСТЕМ ОТОПЛЕНИЯ И ВЕНТИЛЯЦИИ МНОГОКВАРТИРНЫХ ЖИЛЫХ ДОМОВ».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DIN Pro Medium" panose="020B0604020202020204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Перечень разработанных узлов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9405" y="1850521"/>
            <a:ext cx="519148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043E6D"/>
                </a:solidFill>
              </a:rPr>
              <a:t>Отопление </a:t>
            </a:r>
            <a:r>
              <a:rPr lang="ru-RU" sz="2000" dirty="0">
                <a:solidFill>
                  <a:srgbClr val="043E6D"/>
                </a:solidFill>
              </a:rPr>
              <a:t>вертикальное однотрубное </a:t>
            </a:r>
            <a:endParaRPr lang="ru-RU" sz="2000" dirty="0" smtClean="0">
              <a:solidFill>
                <a:srgbClr val="043E6D"/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043E6D"/>
                </a:solidFill>
              </a:rPr>
              <a:t>Отопление </a:t>
            </a:r>
            <a:r>
              <a:rPr lang="ru-RU" sz="2000" dirty="0">
                <a:solidFill>
                  <a:srgbClr val="043E6D"/>
                </a:solidFill>
              </a:rPr>
              <a:t>вертикальное двухтрубное </a:t>
            </a:r>
            <a:endParaRPr lang="ru-RU" sz="2000" dirty="0" smtClean="0">
              <a:solidFill>
                <a:srgbClr val="043E6D"/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043E6D"/>
                </a:solidFill>
              </a:rPr>
              <a:t>Отопление </a:t>
            </a:r>
            <a:r>
              <a:rPr lang="ru-RU" sz="2000" dirty="0">
                <a:solidFill>
                  <a:srgbClr val="043E6D"/>
                </a:solidFill>
              </a:rPr>
              <a:t>поквартирное </a:t>
            </a:r>
            <a:endParaRPr lang="ru-RU" sz="2000" dirty="0" smtClean="0">
              <a:solidFill>
                <a:srgbClr val="043E6D"/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043E6D"/>
                </a:solidFill>
              </a:rPr>
              <a:t>Отопление </a:t>
            </a:r>
            <a:r>
              <a:rPr lang="ru-RU" sz="2000" dirty="0">
                <a:solidFill>
                  <a:srgbClr val="043E6D"/>
                </a:solidFill>
              </a:rPr>
              <a:t>горизонтальное поквартирное </a:t>
            </a:r>
            <a:endParaRPr lang="ru-RU" sz="2000" dirty="0" smtClean="0">
              <a:solidFill>
                <a:srgbClr val="043E6D"/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043E6D"/>
                </a:solidFill>
              </a:rPr>
              <a:t>Стальные </a:t>
            </a:r>
            <a:r>
              <a:rPr lang="ru-RU" sz="2000" dirty="0">
                <a:solidFill>
                  <a:srgbClr val="043E6D"/>
                </a:solidFill>
              </a:rPr>
              <a:t>панельные радиаторы </a:t>
            </a:r>
            <a:endParaRPr lang="ru-RU" sz="2000" dirty="0" smtClean="0">
              <a:solidFill>
                <a:srgbClr val="043E6D"/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043E6D"/>
                </a:solidFill>
              </a:rPr>
              <a:t>Стальные </a:t>
            </a:r>
            <a:r>
              <a:rPr lang="ru-RU" sz="2000" dirty="0">
                <a:solidFill>
                  <a:srgbClr val="043E6D"/>
                </a:solidFill>
              </a:rPr>
              <a:t>трубчатые радиаторы </a:t>
            </a:r>
            <a:endParaRPr lang="ru-RU" sz="2000" dirty="0" smtClean="0">
              <a:solidFill>
                <a:srgbClr val="043E6D"/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043E6D"/>
                </a:solidFill>
              </a:rPr>
              <a:t>Алюминиевые </a:t>
            </a:r>
            <a:r>
              <a:rPr lang="ru-RU" sz="2000" dirty="0">
                <a:solidFill>
                  <a:srgbClr val="043E6D"/>
                </a:solidFill>
              </a:rPr>
              <a:t>секционные радиаторы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3694" y="4343738"/>
            <a:ext cx="67401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43E6D"/>
                </a:solidFill>
              </a:rPr>
              <a:t>8. Биметаллические секционные радиаторы </a:t>
            </a:r>
            <a:endParaRPr lang="ru-RU" sz="2000" dirty="0" smtClean="0">
              <a:solidFill>
                <a:srgbClr val="043E6D"/>
              </a:solidFill>
            </a:endParaRPr>
          </a:p>
          <a:p>
            <a:r>
              <a:rPr lang="ru-RU" sz="2000" dirty="0" smtClean="0">
                <a:solidFill>
                  <a:srgbClr val="043E6D"/>
                </a:solidFill>
              </a:rPr>
              <a:t>9</a:t>
            </a:r>
            <a:r>
              <a:rPr lang="ru-RU" sz="2000" dirty="0">
                <a:solidFill>
                  <a:srgbClr val="043E6D"/>
                </a:solidFill>
              </a:rPr>
              <a:t>. Конвекторы </a:t>
            </a:r>
            <a:endParaRPr lang="ru-RU" sz="2000" dirty="0" smtClean="0">
              <a:solidFill>
                <a:srgbClr val="043E6D"/>
              </a:solidFill>
            </a:endParaRPr>
          </a:p>
          <a:p>
            <a:r>
              <a:rPr lang="ru-RU" sz="2000" dirty="0" smtClean="0">
                <a:solidFill>
                  <a:srgbClr val="043E6D"/>
                </a:solidFill>
              </a:rPr>
              <a:t>10</a:t>
            </a:r>
            <a:r>
              <a:rPr lang="ru-RU" sz="2000" dirty="0">
                <a:solidFill>
                  <a:srgbClr val="043E6D"/>
                </a:solidFill>
              </a:rPr>
              <a:t>. </a:t>
            </a:r>
            <a:r>
              <a:rPr lang="ru-RU" sz="2000" dirty="0" err="1">
                <a:solidFill>
                  <a:srgbClr val="043E6D"/>
                </a:solidFill>
              </a:rPr>
              <a:t>Внутрипольные</a:t>
            </a:r>
            <a:r>
              <a:rPr lang="ru-RU" sz="2000" dirty="0">
                <a:solidFill>
                  <a:srgbClr val="043E6D"/>
                </a:solidFill>
              </a:rPr>
              <a:t> конвекторы </a:t>
            </a:r>
            <a:endParaRPr lang="ru-RU" sz="2000" dirty="0" smtClean="0">
              <a:solidFill>
                <a:srgbClr val="043E6D"/>
              </a:solidFill>
            </a:endParaRPr>
          </a:p>
          <a:p>
            <a:r>
              <a:rPr lang="ru-RU" sz="2000" dirty="0" smtClean="0">
                <a:solidFill>
                  <a:srgbClr val="043E6D"/>
                </a:solidFill>
              </a:rPr>
              <a:t>11</a:t>
            </a:r>
            <a:r>
              <a:rPr lang="ru-RU" sz="2000" dirty="0">
                <a:solidFill>
                  <a:srgbClr val="043E6D"/>
                </a:solidFill>
              </a:rPr>
              <a:t>. </a:t>
            </a:r>
            <a:r>
              <a:rPr lang="ru-RU" sz="2000" dirty="0" err="1">
                <a:solidFill>
                  <a:srgbClr val="043E6D"/>
                </a:solidFill>
              </a:rPr>
              <a:t>Дымоудаление</a:t>
            </a:r>
            <a:r>
              <a:rPr lang="ru-RU" sz="2000" dirty="0">
                <a:solidFill>
                  <a:srgbClr val="043E6D"/>
                </a:solidFill>
              </a:rPr>
              <a:t> </a:t>
            </a:r>
            <a:endParaRPr lang="ru-RU" sz="2000" dirty="0" smtClean="0">
              <a:solidFill>
                <a:srgbClr val="043E6D"/>
              </a:solidFill>
            </a:endParaRPr>
          </a:p>
          <a:p>
            <a:r>
              <a:rPr lang="ru-RU" sz="2000" dirty="0" smtClean="0">
                <a:solidFill>
                  <a:srgbClr val="043E6D"/>
                </a:solidFill>
              </a:rPr>
              <a:t>12</a:t>
            </a:r>
            <a:r>
              <a:rPr lang="ru-RU" sz="2000" dirty="0">
                <a:solidFill>
                  <a:srgbClr val="043E6D"/>
                </a:solidFill>
              </a:rPr>
              <a:t>. </a:t>
            </a:r>
            <a:r>
              <a:rPr lang="ru-RU" sz="2000" dirty="0" smtClean="0">
                <a:solidFill>
                  <a:srgbClr val="043E6D"/>
                </a:solidFill>
              </a:rPr>
              <a:t>Естественный </a:t>
            </a:r>
            <a:r>
              <a:rPr lang="ru-RU" sz="2000" dirty="0">
                <a:solidFill>
                  <a:srgbClr val="043E6D"/>
                </a:solidFill>
              </a:rPr>
              <a:t>приток и удаление воздуха </a:t>
            </a:r>
            <a:endParaRPr lang="ru-RU" sz="2000" dirty="0" smtClean="0">
              <a:solidFill>
                <a:srgbClr val="043E6D"/>
              </a:solidFill>
            </a:endParaRPr>
          </a:p>
          <a:p>
            <a:r>
              <a:rPr lang="ru-RU" sz="2000" dirty="0" smtClean="0">
                <a:solidFill>
                  <a:srgbClr val="043E6D"/>
                </a:solidFill>
              </a:rPr>
              <a:t>13</a:t>
            </a:r>
            <a:r>
              <a:rPr lang="ru-RU" sz="2000" dirty="0">
                <a:solidFill>
                  <a:srgbClr val="043E6D"/>
                </a:solidFill>
              </a:rPr>
              <a:t>. </a:t>
            </a:r>
            <a:r>
              <a:rPr lang="ru-RU" sz="2000" dirty="0" smtClean="0">
                <a:solidFill>
                  <a:srgbClr val="043E6D"/>
                </a:solidFill>
              </a:rPr>
              <a:t>Естественный </a:t>
            </a:r>
            <a:r>
              <a:rPr lang="ru-RU" sz="2000" dirty="0">
                <a:solidFill>
                  <a:srgbClr val="043E6D"/>
                </a:solidFill>
              </a:rPr>
              <a:t>приток и механическое удаление воздуха </a:t>
            </a:r>
            <a:endParaRPr lang="ru-RU" sz="2000" dirty="0" smtClean="0">
              <a:solidFill>
                <a:srgbClr val="043E6D"/>
              </a:solidFill>
            </a:endParaRPr>
          </a:p>
          <a:p>
            <a:r>
              <a:rPr lang="ru-RU" sz="2000" dirty="0" smtClean="0">
                <a:solidFill>
                  <a:srgbClr val="043E6D"/>
                </a:solidFill>
              </a:rPr>
              <a:t>14</a:t>
            </a:r>
            <a:r>
              <a:rPr lang="ru-RU" sz="2000" dirty="0">
                <a:solidFill>
                  <a:srgbClr val="043E6D"/>
                </a:solidFill>
              </a:rPr>
              <a:t>. Централизованная механическая вентиляция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355" y="1661755"/>
            <a:ext cx="2569245" cy="24022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91" y="4262632"/>
            <a:ext cx="2541429" cy="25191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21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64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24497" y="69179"/>
            <a:ext cx="9559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«ТИПОВЫЕ ИНЖЕНЕРНЫЕ УЗЛЫ СИСТЕМ ОТОПЛЕНИЯ И ВЕНТИЛЯЦИИ МНОГОКВАРТИРНЫХ ЖИЛЫХ ДОМОВ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». Примеры узлов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134625" y="3064089"/>
          <a:ext cx="7131919" cy="36880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131919">
                  <a:extLst>
                    <a:ext uri="{9D8B030D-6E8A-4147-A177-3AD203B41FA5}">
                      <a16:colId xmlns:a16="http://schemas.microsoft.com/office/drawing/2014/main" val="9499600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rgbClr val="043E6D"/>
                          </a:solidFill>
                          <a:effectLst/>
                        </a:rPr>
                        <a:t>Оборудование</a:t>
                      </a:r>
                      <a:endParaRPr lang="ru-RU" sz="1800" b="1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68109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1. Стальной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панельный отопительный прибор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с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боковым подключением(левое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)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3830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2. Стальной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панельный отопительный прибор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с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боковым подключением(правое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)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8807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3. </a:t>
                      </a:r>
                      <a:r>
                        <a:rPr lang="ru-RU" sz="1600" dirty="0" err="1" smtClean="0">
                          <a:solidFill>
                            <a:srgbClr val="043E6D"/>
                          </a:solidFill>
                          <a:effectLst/>
                        </a:rPr>
                        <a:t>Воздухоотводчик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 автоматический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6711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4. Регулятор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перепада давлений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APT с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внутренней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резьбой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763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5. Ручной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балансировочный клапан CNT с внутренней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резьбой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1011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6. Кран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шаровой </a:t>
                      </a:r>
                      <a:r>
                        <a:rPr lang="ru-RU" sz="1600" dirty="0" err="1" smtClean="0">
                          <a:solidFill>
                            <a:srgbClr val="043E6D"/>
                          </a:solidFill>
                          <a:effectLst/>
                        </a:rPr>
                        <a:t>полнопроходной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390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7. Фильтр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сетчатый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латунный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со спускным устройством, с внутренней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резьбой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9118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8. Разъемное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соединение "американка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2110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9. Компенсатор </a:t>
                      </a:r>
                      <a:r>
                        <a:rPr lang="ru-RU" sz="1600" dirty="0" err="1">
                          <a:solidFill>
                            <a:srgbClr val="043E6D"/>
                          </a:solidFill>
                          <a:effectLst/>
                        </a:rPr>
                        <a:t>сильфонный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 осевой с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кожухом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669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10. Неподвижная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опора для установки на трубопроводе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0816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11. Изоляция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стальных трубопроводов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материалом,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теплоизоляционные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трубки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1105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12. Трубопроводы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из </a:t>
                      </a:r>
                      <a:r>
                        <a:rPr lang="ru-RU" sz="1600" dirty="0" err="1">
                          <a:solidFill>
                            <a:srgbClr val="043E6D"/>
                          </a:solidFill>
                          <a:effectLst/>
                        </a:rPr>
                        <a:t>водогазопроводных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 стальных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труб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94008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13. Трубопроводы 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из стальных </a:t>
                      </a:r>
                      <a:r>
                        <a:rPr lang="ru-RU" sz="1600" dirty="0" err="1">
                          <a:solidFill>
                            <a:srgbClr val="043E6D"/>
                          </a:solidFill>
                          <a:effectLst/>
                        </a:rPr>
                        <a:t>водогазопроводных</a:t>
                      </a:r>
                      <a:r>
                        <a:rPr lang="ru-RU" sz="1600" dirty="0">
                          <a:solidFill>
                            <a:srgbClr val="043E6D"/>
                          </a:solidFill>
                          <a:effectLst/>
                        </a:rPr>
                        <a:t> оцинкованных </a:t>
                      </a:r>
                      <a:r>
                        <a:rPr lang="ru-RU" sz="1600" dirty="0" smtClean="0">
                          <a:solidFill>
                            <a:srgbClr val="043E6D"/>
                          </a:solidFill>
                          <a:effectLst/>
                        </a:rPr>
                        <a:t>труб</a:t>
                      </a:r>
                      <a:endParaRPr lang="ru-RU" sz="1600" dirty="0">
                        <a:solidFill>
                          <a:srgbClr val="043E6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3434534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544" y="4626923"/>
            <a:ext cx="2566714" cy="18369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2" r="13074"/>
          <a:stretch/>
        </p:blipFill>
        <p:spPr>
          <a:xfrm>
            <a:off x="9921683" y="1947107"/>
            <a:ext cx="2205092" cy="22339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8"/>
          <a:stretch/>
        </p:blipFill>
        <p:spPr>
          <a:xfrm>
            <a:off x="8266544" y="1789560"/>
            <a:ext cx="1749131" cy="254905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22276" y="1305024"/>
            <a:ext cx="10306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II.</a:t>
            </a:r>
            <a:r>
              <a:rPr lang="ru-RU" sz="2800" dirty="0" smtClean="0">
                <a:solidFill>
                  <a:srgbClr val="C00000"/>
                </a:solidFill>
              </a:rPr>
              <a:t>ВЕРТИКАЛЬНЫЕ ДВУТРУБНЫЕ СИСТЕМЫ ВОДЯНОГО ОТОПЛЕНИЯ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22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6981" y="2779354"/>
            <a:ext cx="4655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043E6D"/>
                </a:solidFill>
              </a:rPr>
              <a:t>версия ПО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043E6D"/>
                </a:solidFill>
              </a:rPr>
              <a:t>уровень детализации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043E6D"/>
                </a:solidFill>
              </a:rPr>
              <a:t>наличие </a:t>
            </a:r>
            <a:r>
              <a:rPr lang="ru-RU" sz="2400" dirty="0">
                <a:solidFill>
                  <a:srgbClr val="043E6D"/>
                </a:solidFill>
              </a:rPr>
              <a:t>привязки к </a:t>
            </a:r>
            <a:r>
              <a:rPr lang="ru-RU" sz="2400" dirty="0" smtClean="0">
                <a:solidFill>
                  <a:srgbClr val="043E6D"/>
                </a:solidFill>
              </a:rPr>
              <a:t>КСИ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043E6D"/>
                </a:solidFill>
              </a:rPr>
              <a:t>наличие </a:t>
            </a:r>
            <a:r>
              <a:rPr lang="ru-RU" sz="2400" dirty="0">
                <a:solidFill>
                  <a:srgbClr val="043E6D"/>
                </a:solidFill>
              </a:rPr>
              <a:t>условного изображения согласно </a:t>
            </a:r>
            <a:r>
              <a:rPr lang="ru-RU" sz="2400" dirty="0" smtClean="0">
                <a:solidFill>
                  <a:srgbClr val="043E6D"/>
                </a:solidFill>
              </a:rPr>
              <a:t>ГОСТ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043E6D"/>
                </a:solidFill>
              </a:rPr>
              <a:t>доступность </a:t>
            </a:r>
            <a:r>
              <a:rPr lang="ru-RU" sz="2400" dirty="0">
                <a:solidFill>
                  <a:srgbClr val="043E6D"/>
                </a:solidFill>
              </a:rPr>
              <a:t>к поставке в </a:t>
            </a:r>
            <a:r>
              <a:rPr lang="ru-RU" sz="2400" dirty="0" smtClean="0">
                <a:solidFill>
                  <a:srgbClr val="043E6D"/>
                </a:solidFill>
              </a:rPr>
              <a:t>РФ</a:t>
            </a:r>
            <a:endParaRPr lang="ru-RU" sz="2400" dirty="0">
              <a:solidFill>
                <a:srgbClr val="043E6D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4604" y="67691"/>
            <a:ext cx="9597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43E6D"/>
                </a:solidFill>
              </a:rPr>
              <a:t>ОПИСАНИЕ ИНФОРМАЦИОННОЙ МОДЕЛИ ЭЛЕМЕНТА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23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5672" t="14327" r="42947" b="45264"/>
          <a:stretch/>
        </p:blipFill>
        <p:spPr>
          <a:xfrm>
            <a:off x="5813973" y="2343035"/>
            <a:ext cx="6262572" cy="343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3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72090" y="86172"/>
            <a:ext cx="85842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«ТИПОВЫЕ УЗЛЫ ТЕХНОЛОГИЧЕСКИХ СХЕМ КРЫШНЫХ КОТЕЛЬНЫХ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». Принцип формирования</a:t>
            </a:r>
            <a:endParaRPr lang="ru-RU" sz="2800" b="1" dirty="0">
              <a:solidFill>
                <a:srgbClr val="043E6D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48837" y="2251315"/>
            <a:ext cx="9975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043E6D"/>
                </a:solidFill>
              </a:rPr>
              <a:t>За основу </a:t>
            </a:r>
            <a:r>
              <a:rPr lang="ru-RU" sz="3600" dirty="0">
                <a:solidFill>
                  <a:srgbClr val="043E6D"/>
                </a:solidFill>
              </a:rPr>
              <a:t>принят </a:t>
            </a:r>
            <a:r>
              <a:rPr lang="ru-RU" sz="3600" b="1" dirty="0">
                <a:solidFill>
                  <a:srgbClr val="043E6D"/>
                </a:solidFill>
              </a:rPr>
              <a:t>блочный метод </a:t>
            </a:r>
            <a:r>
              <a:rPr lang="ru-RU" sz="3600" dirty="0">
                <a:solidFill>
                  <a:srgbClr val="043E6D"/>
                </a:solidFill>
              </a:rPr>
              <a:t>проектирования. </a:t>
            </a:r>
            <a:endParaRPr lang="ru-RU" sz="3600" dirty="0" smtClean="0">
              <a:solidFill>
                <a:srgbClr val="043E6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043E6D"/>
                </a:solidFill>
              </a:rPr>
              <a:t>Крышная </a:t>
            </a:r>
            <a:r>
              <a:rPr lang="ru-RU" sz="3600" b="1" dirty="0">
                <a:solidFill>
                  <a:srgbClr val="043E6D"/>
                </a:solidFill>
              </a:rPr>
              <a:t>котельная разбита на отдельные </a:t>
            </a:r>
            <a:r>
              <a:rPr lang="ru-RU" sz="3600" dirty="0" smtClean="0">
                <a:solidFill>
                  <a:srgbClr val="043E6D"/>
                </a:solidFill>
              </a:rPr>
              <a:t>технологические </a:t>
            </a:r>
            <a:r>
              <a:rPr lang="ru-RU" sz="3600" b="1" dirty="0" smtClean="0">
                <a:solidFill>
                  <a:srgbClr val="043E6D"/>
                </a:solidFill>
              </a:rPr>
              <a:t>блоки</a:t>
            </a:r>
            <a:r>
              <a:rPr lang="ru-RU" sz="3600" dirty="0" smtClean="0">
                <a:solidFill>
                  <a:srgbClr val="043E6D"/>
                </a:solidFill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rgbClr val="043E6D"/>
                </a:solidFill>
              </a:rPr>
              <a:t>Блоки</a:t>
            </a:r>
            <a:r>
              <a:rPr lang="ru-RU" sz="3600" dirty="0" smtClean="0">
                <a:solidFill>
                  <a:srgbClr val="043E6D"/>
                </a:solidFill>
              </a:rPr>
              <a:t> в одной установке </a:t>
            </a:r>
            <a:r>
              <a:rPr lang="ru-RU" sz="3600" b="1" dirty="0" smtClean="0">
                <a:solidFill>
                  <a:srgbClr val="043E6D"/>
                </a:solidFill>
              </a:rPr>
              <a:t>отражаются</a:t>
            </a:r>
            <a:r>
              <a:rPr lang="ru-RU" sz="3600" dirty="0" smtClean="0">
                <a:solidFill>
                  <a:srgbClr val="043E6D"/>
                </a:solidFill>
              </a:rPr>
              <a:t> </a:t>
            </a:r>
            <a:r>
              <a:rPr lang="ru-RU" sz="3600" b="1" dirty="0">
                <a:solidFill>
                  <a:srgbClr val="043E6D"/>
                </a:solidFill>
              </a:rPr>
              <a:t>в</a:t>
            </a:r>
            <a:r>
              <a:rPr lang="ru-RU" sz="3600" dirty="0">
                <a:solidFill>
                  <a:srgbClr val="043E6D"/>
                </a:solidFill>
              </a:rPr>
              <a:t> принципиальной </a:t>
            </a:r>
            <a:r>
              <a:rPr lang="ru-RU" sz="3600" b="1" dirty="0">
                <a:solidFill>
                  <a:srgbClr val="043E6D"/>
                </a:solidFill>
              </a:rPr>
              <a:t>тепловой схеме</a:t>
            </a:r>
            <a:r>
              <a:rPr lang="ru-RU" sz="3600" dirty="0">
                <a:solidFill>
                  <a:srgbClr val="043E6D"/>
                </a:solidFill>
              </a:rPr>
              <a:t>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24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91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72090" y="86172"/>
            <a:ext cx="85842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«ТИПОВЫЕ УЗЛЫ ТЕХНОЛОГИЧЕСКИХ СХЕМ КРЫШНЫХ КОТЕЛЬНЫХ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».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Типы блоков</a:t>
            </a:r>
            <a:endParaRPr lang="ru-RU" sz="2800" b="1" dirty="0">
              <a:solidFill>
                <a:srgbClr val="043E6D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95057" y="2554924"/>
            <a:ext cx="9975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043E6D"/>
                </a:solidFill>
              </a:rPr>
              <a:t>узел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043E6D"/>
                </a:solidFill>
              </a:rPr>
              <a:t>узел/узлы </a:t>
            </a:r>
            <a:r>
              <a:rPr lang="ru-RU" sz="3600" dirty="0">
                <a:solidFill>
                  <a:srgbClr val="043E6D"/>
                </a:solidFill>
              </a:rPr>
              <a:t>+ </a:t>
            </a:r>
            <a:r>
              <a:rPr lang="ru-RU" sz="3600" dirty="0" smtClean="0">
                <a:solidFill>
                  <a:srgbClr val="043E6D"/>
                </a:solidFill>
              </a:rPr>
              <a:t>элементы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043E6D"/>
                </a:solidFill>
              </a:rPr>
              <a:t>элементы</a:t>
            </a:r>
            <a:endParaRPr lang="ru-RU" sz="3600" dirty="0">
              <a:solidFill>
                <a:srgbClr val="043E6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25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86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95418" y="113881"/>
            <a:ext cx="97351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«ТИПОВЫЕ УЗЛЫ ТЕХНОЛОГИЧЕСКИХ СХЕМ КРЫШНЫХ КОТЕЛЬНЫХ».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Перечень видов тепловых схем с описанием работы </a:t>
            </a:r>
            <a:endParaRPr lang="ru-RU" sz="2800" b="1" dirty="0">
              <a:solidFill>
                <a:srgbClr val="043E6D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7844" y="1976582"/>
            <a:ext cx="9966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3E6D"/>
                </a:solidFill>
              </a:rPr>
              <a:t>Предлагается </a:t>
            </a:r>
            <a:r>
              <a:rPr lang="ru-RU" sz="2400" b="1" dirty="0" smtClean="0">
                <a:solidFill>
                  <a:srgbClr val="043E6D"/>
                </a:solidFill>
              </a:rPr>
              <a:t>4 </a:t>
            </a:r>
            <a:r>
              <a:rPr lang="ru-RU" sz="2400" b="1" dirty="0">
                <a:solidFill>
                  <a:srgbClr val="043E6D"/>
                </a:solidFill>
              </a:rPr>
              <a:t>основные принципиальные тепловые схемы</a:t>
            </a:r>
            <a:r>
              <a:rPr lang="ru-RU" sz="2400" b="1" dirty="0" smtClean="0">
                <a:solidFill>
                  <a:srgbClr val="043E6D"/>
                </a:solidFill>
              </a:rPr>
              <a:t>:</a:t>
            </a:r>
          </a:p>
          <a:p>
            <a:endParaRPr lang="ru-RU" sz="2400" b="1" dirty="0">
              <a:solidFill>
                <a:srgbClr val="043E6D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43E6D"/>
                </a:solidFill>
              </a:rPr>
              <a:t>А-I </a:t>
            </a:r>
            <a:r>
              <a:rPr lang="ru-RU" sz="2400" dirty="0">
                <a:solidFill>
                  <a:srgbClr val="043E6D"/>
                </a:solidFill>
              </a:rPr>
              <a:t>«Тепловая схема крышной котельной установленной мощностью до 1,5 МВт с настенными (навесными) котлами (</a:t>
            </a:r>
            <a:r>
              <a:rPr lang="ru-RU" sz="2400" dirty="0" err="1">
                <a:solidFill>
                  <a:srgbClr val="043E6D"/>
                </a:solidFill>
              </a:rPr>
              <a:t>теплогенераторами</a:t>
            </a:r>
            <a:r>
              <a:rPr lang="ru-RU" sz="2400" dirty="0">
                <a:solidFill>
                  <a:srgbClr val="043E6D"/>
                </a:solidFill>
              </a:rPr>
              <a:t>) единичной тепловой мощностью 50 – 150 кВт для обеспечения нагрузок отопления и  вентиляции</a:t>
            </a:r>
            <a:r>
              <a:rPr lang="ru-RU" sz="2400" dirty="0" smtClean="0">
                <a:solidFill>
                  <a:srgbClr val="043E6D"/>
                </a:solidFill>
              </a:rPr>
              <a:t>».</a:t>
            </a:r>
            <a:endParaRPr lang="ru-RU" sz="2400" dirty="0">
              <a:solidFill>
                <a:srgbClr val="043E6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5128" y="4529822"/>
            <a:ext cx="1071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43E6D"/>
                </a:solidFill>
              </a:rPr>
              <a:t>А-I </a:t>
            </a:r>
            <a:r>
              <a:rPr lang="ru-RU" sz="2400" dirty="0">
                <a:solidFill>
                  <a:srgbClr val="043E6D"/>
                </a:solidFill>
              </a:rPr>
              <a:t>I «Тепловая схема крышной котельной установленной мощностью до 1,5 МВт с настенными (навесными) котлами  (</a:t>
            </a:r>
            <a:r>
              <a:rPr lang="ru-RU" sz="2400" dirty="0" err="1">
                <a:solidFill>
                  <a:srgbClr val="043E6D"/>
                </a:solidFill>
              </a:rPr>
              <a:t>теплогенераторами</a:t>
            </a:r>
            <a:r>
              <a:rPr lang="ru-RU" sz="2400" dirty="0">
                <a:solidFill>
                  <a:srgbClr val="043E6D"/>
                </a:solidFill>
              </a:rPr>
              <a:t>) единичной тепловой мощностью 50 – 150 кВт для обеспечения нагрузок </a:t>
            </a:r>
            <a:r>
              <a:rPr lang="ru-RU" sz="2400" dirty="0" smtClean="0">
                <a:solidFill>
                  <a:srgbClr val="043E6D"/>
                </a:solidFill>
              </a:rPr>
              <a:t>отопления,  </a:t>
            </a:r>
            <a:r>
              <a:rPr lang="ru-RU" sz="2400" dirty="0">
                <a:solidFill>
                  <a:srgbClr val="043E6D"/>
                </a:solidFill>
              </a:rPr>
              <a:t>вентиляции и ГВС».</a:t>
            </a:r>
            <a:r>
              <a:rPr lang="ru-RU" sz="2400" i="1" u="sng" dirty="0">
                <a:solidFill>
                  <a:srgbClr val="043E6D"/>
                </a:solidFill>
              </a:rPr>
              <a:t> </a:t>
            </a:r>
            <a:endParaRPr lang="ru-RU" sz="2400" dirty="0">
              <a:solidFill>
                <a:srgbClr val="043E6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26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32418" y="2149416"/>
            <a:ext cx="10314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43E6D"/>
                </a:solidFill>
              </a:rPr>
              <a:t>А-I </a:t>
            </a:r>
            <a:r>
              <a:rPr lang="ru-RU" sz="2400" dirty="0">
                <a:solidFill>
                  <a:srgbClr val="043E6D"/>
                </a:solidFill>
              </a:rPr>
              <a:t>I </a:t>
            </a:r>
            <a:r>
              <a:rPr lang="ru-RU" sz="2400" dirty="0" err="1">
                <a:solidFill>
                  <a:srgbClr val="043E6D"/>
                </a:solidFill>
              </a:rPr>
              <a:t>I</a:t>
            </a:r>
            <a:r>
              <a:rPr lang="ru-RU" sz="2400" dirty="0">
                <a:solidFill>
                  <a:srgbClr val="043E6D"/>
                </a:solidFill>
              </a:rPr>
              <a:t> «Тепловая схема крышной котельной установленной мощностью до 10 МВт с напольными котлами  единичной тепловой мощностью 150 – 3000 кВт для обеспечения нагрузок отопления и  вентиляции».</a:t>
            </a:r>
            <a:r>
              <a:rPr lang="ru-RU" sz="2400" i="1" u="sng" dirty="0">
                <a:solidFill>
                  <a:srgbClr val="043E6D"/>
                </a:solidFill>
              </a:rPr>
              <a:t> </a:t>
            </a:r>
            <a:endParaRPr lang="ru-RU" sz="2400" dirty="0">
              <a:solidFill>
                <a:srgbClr val="043E6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3" y="3663302"/>
            <a:ext cx="10924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43E6D"/>
                </a:solidFill>
              </a:rPr>
              <a:t>А-I</a:t>
            </a:r>
            <a:r>
              <a:rPr lang="en-US" sz="2400" dirty="0">
                <a:solidFill>
                  <a:srgbClr val="043E6D"/>
                </a:solidFill>
              </a:rPr>
              <a:t>V</a:t>
            </a:r>
            <a:r>
              <a:rPr lang="ru-RU" sz="2400" dirty="0">
                <a:solidFill>
                  <a:srgbClr val="043E6D"/>
                </a:solidFill>
              </a:rPr>
              <a:t> «Тепловая схема крышной котельной установленной мощностью до 1,5 МВт с напольными котлами  единичной тепловой мощностью 150 – 2000 кВт для обеспечения нагрузок отопления, вентиляции и ГВС».</a:t>
            </a:r>
            <a:r>
              <a:rPr lang="ru-RU" sz="2400" i="1" u="sng" dirty="0">
                <a:solidFill>
                  <a:srgbClr val="043E6D"/>
                </a:solidFill>
              </a:rPr>
              <a:t>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56872" y="192144"/>
            <a:ext cx="96473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«ТИПОВЫЕ УЗЛЫ ТЕХНОЛОГИЧЕСКИХ СХЕМ КРЫШНЫХ КОТЕЛЬНЫХ». Перечень видов тепловых схем с описанием работы </a:t>
            </a:r>
            <a:endParaRPr lang="ru-RU" sz="2800" b="1" dirty="0">
              <a:solidFill>
                <a:srgbClr val="043E6D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27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26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72090" y="86172"/>
            <a:ext cx="85842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«ТИПОВЫЕ УЗЛЫ ТЕХНОЛОГИЧЕСКИХ СХЕМ КРЫШНЫХ КОТЕЛЬНЫХ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».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Перечень блоков</a:t>
            </a:r>
            <a:endParaRPr lang="ru-RU" sz="2800" b="1" dirty="0">
              <a:solidFill>
                <a:srgbClr val="043E6D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28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95564" y="1471167"/>
          <a:ext cx="11202174" cy="525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162">
                  <a:extLst>
                    <a:ext uri="{9D8B030D-6E8A-4147-A177-3AD203B41FA5}">
                      <a16:colId xmlns:a16="http://schemas.microsoft.com/office/drawing/2014/main" val="167969170"/>
                    </a:ext>
                  </a:extLst>
                </a:gridCol>
                <a:gridCol w="8184074">
                  <a:extLst>
                    <a:ext uri="{9D8B030D-6E8A-4147-A177-3AD203B41FA5}">
                      <a16:colId xmlns:a16="http://schemas.microsoft.com/office/drawing/2014/main" val="3760294514"/>
                    </a:ext>
                  </a:extLst>
                </a:gridCol>
                <a:gridCol w="2048938">
                  <a:extLst>
                    <a:ext uri="{9D8B030D-6E8A-4147-A177-3AD203B41FA5}">
                      <a16:colId xmlns:a16="http://schemas.microsoft.com/office/drawing/2014/main" val="516595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№ блока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Название блока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Тип блока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335387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1.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А-I–I.1 Блок котла (</a:t>
                      </a:r>
                      <a:r>
                        <a:rPr lang="ru-RU" sz="20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теплогенератора</a:t>
                      </a: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 с встроенным насосом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А-I–I.2 Блок котла (</a:t>
                      </a:r>
                      <a:r>
                        <a:rPr lang="ru-RU" sz="20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теплогенератора</a:t>
                      </a: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 с отдельным насосом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5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2. 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А-I–2 Блок соединительных трубопроводов первичного контура, включая гидравлический разделитель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элементы</a:t>
                      </a:r>
                    </a:p>
                    <a:p>
                      <a:endParaRPr lang="ru-RU" sz="2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5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3. 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А-I–3 Блок учета тепловой нагрузки</a:t>
                      </a:r>
                      <a:endParaRPr lang="ru-RU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</a:t>
                      </a:r>
                      <a:endParaRPr lang="ru-RU" sz="2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84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4.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А-I–4 Блок подготовки нагрузки ОВ при зависимом присоединении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 насоса + элементы</a:t>
                      </a:r>
                      <a:endParaRPr lang="ru-RU" sz="2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63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5. 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А-I–5 Блок загрузочных насосов ГВС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 насоса + элементы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44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6. 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А-I–6.1 Блок подготовки нагрузки ГВС со скоростными подогревателями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А-I–6.2 Блок подготовки нагрузки ГВС с емкостными подогревателями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 насоса + узел теплообменника+ элементы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681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69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72090" y="86172"/>
            <a:ext cx="85842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«ТИПОВЫЕ УЗЛЫ ТЕХНОЛОГИЧЕСКИХ СХЕМ КРЫШНЫХ КОТЕЛЬНЫХ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».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Перечень блоков</a:t>
            </a:r>
            <a:endParaRPr lang="ru-RU" sz="2800" b="1" dirty="0">
              <a:solidFill>
                <a:srgbClr val="043E6D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29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66255" y="1356360"/>
          <a:ext cx="11406908" cy="550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490">
                  <a:extLst>
                    <a:ext uri="{9D8B030D-6E8A-4147-A177-3AD203B41FA5}">
                      <a16:colId xmlns:a16="http://schemas.microsoft.com/office/drawing/2014/main" val="167969170"/>
                    </a:ext>
                  </a:extLst>
                </a:gridCol>
                <a:gridCol w="7832437">
                  <a:extLst>
                    <a:ext uri="{9D8B030D-6E8A-4147-A177-3AD203B41FA5}">
                      <a16:colId xmlns:a16="http://schemas.microsoft.com/office/drawing/2014/main" val="3760294514"/>
                    </a:ext>
                  </a:extLst>
                </a:gridCol>
                <a:gridCol w="2382981">
                  <a:extLst>
                    <a:ext uri="{9D8B030D-6E8A-4147-A177-3AD203B41FA5}">
                      <a16:colId xmlns:a16="http://schemas.microsoft.com/office/drawing/2014/main" val="516595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 блока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блока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Тип блока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335387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А-I–7.1 Блок подготовки и химической обработки воды с Ж°≥ 0,7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А-I–7.2 Блок подготовки и химической обработки воды с Ж°≤0,7</a:t>
                      </a:r>
                      <a:endParaRPr lang="ru-RU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5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8. 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А-I–2 Блок соединительных трубопроводов первичного контура, включая гидравлический разделитель</a:t>
                      </a:r>
                      <a:endParaRPr lang="ru-RU" sz="2000" b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</a:t>
                      </a:r>
                    </a:p>
                    <a:p>
                      <a:endParaRPr lang="ru-RU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5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9. 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А-I–9 Блок компенсации температурного расширения</a:t>
                      </a:r>
                      <a:endParaRPr lang="ru-RU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</a:t>
                      </a:r>
                      <a:endParaRPr lang="ru-RU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84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А-I–10 Блок входа/выхода теплоносителя</a:t>
                      </a:r>
                      <a:endParaRPr lang="ru-RU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элементы</a:t>
                      </a:r>
                      <a:endParaRPr lang="ru-RU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63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11. 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А-I–11 Блок контроля качества ВХР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44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12. 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А-I–I Блок котла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 котла + узел насоса + элементы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68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А-II–2 Блок подготовки нагрузки Отопления вторичного контура при независимом присоединении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 насоса + узел теплообменника</a:t>
                      </a:r>
                      <a:r>
                        <a:rPr lang="ru-RU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+ элементы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2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14.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А-III–1 Блок загрузочных насосов для блоков А- II –2; А- II –3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узел насоса + элементы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732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80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72090" y="86172"/>
            <a:ext cx="85842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«ТИПОВЫЕ УЗЛЫ ТЕХНОЛОГИЧЕСКИХ СХЕМ КРЫШНЫХ КОТЕЛЬНЫХ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».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Перечень узлов</a:t>
            </a:r>
            <a:endParaRPr lang="ru-RU" sz="2800" b="1" dirty="0">
              <a:solidFill>
                <a:srgbClr val="043E6D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85820" y="1586659"/>
            <a:ext cx="99752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43E6D"/>
                </a:solidFill>
              </a:rPr>
              <a:t>узел </a:t>
            </a:r>
            <a:r>
              <a:rPr lang="ru-RU" sz="3600" dirty="0">
                <a:solidFill>
                  <a:srgbClr val="043E6D"/>
                </a:solidFill>
              </a:rPr>
              <a:t>котла &lt; 150 </a:t>
            </a:r>
            <a:r>
              <a:rPr lang="ru-RU" sz="3600" dirty="0" smtClean="0">
                <a:solidFill>
                  <a:srgbClr val="043E6D"/>
                </a:solidFill>
              </a:rPr>
              <a:t>кВт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43E6D"/>
                </a:solidFill>
              </a:rPr>
              <a:t>узел </a:t>
            </a:r>
            <a:r>
              <a:rPr lang="ru-RU" sz="3600" dirty="0">
                <a:solidFill>
                  <a:srgbClr val="043E6D"/>
                </a:solidFill>
              </a:rPr>
              <a:t>котла &gt; 150 </a:t>
            </a:r>
            <a:r>
              <a:rPr lang="ru-RU" sz="3600" dirty="0" smtClean="0">
                <a:solidFill>
                  <a:srgbClr val="043E6D"/>
                </a:solidFill>
              </a:rPr>
              <a:t>кВт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43E6D"/>
                </a:solidFill>
              </a:rPr>
              <a:t>узел </a:t>
            </a:r>
            <a:r>
              <a:rPr lang="ru-RU" sz="3600" dirty="0">
                <a:solidFill>
                  <a:srgbClr val="043E6D"/>
                </a:solidFill>
              </a:rPr>
              <a:t>учёта тепловой </a:t>
            </a:r>
            <a:r>
              <a:rPr lang="ru-RU" sz="3600" dirty="0" smtClean="0">
                <a:solidFill>
                  <a:srgbClr val="043E6D"/>
                </a:solidFill>
              </a:rPr>
              <a:t>нагрузки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43E6D"/>
                </a:solidFill>
              </a:rPr>
              <a:t>узел насоса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43E6D"/>
                </a:solidFill>
              </a:rPr>
              <a:t>узел теплообменника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43E6D"/>
                </a:solidFill>
              </a:rPr>
              <a:t>узел водоподготовки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43E6D"/>
                </a:solidFill>
              </a:rPr>
              <a:t>узел подпитки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43E6D"/>
                </a:solidFill>
              </a:rPr>
              <a:t>узел </a:t>
            </a:r>
            <a:r>
              <a:rPr lang="ru-RU" sz="3600" dirty="0">
                <a:solidFill>
                  <a:srgbClr val="043E6D"/>
                </a:solidFill>
              </a:rPr>
              <a:t>компенсации </a:t>
            </a:r>
            <a:endParaRPr lang="ru-RU" sz="3600" dirty="0" smtClean="0">
              <a:solidFill>
                <a:srgbClr val="043E6D"/>
              </a:solidFill>
            </a:endParaRP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rgbClr val="043E6D"/>
                </a:solidFill>
              </a:rPr>
              <a:t>узел </a:t>
            </a:r>
            <a:r>
              <a:rPr lang="ru-RU" sz="3600" dirty="0">
                <a:solidFill>
                  <a:srgbClr val="043E6D"/>
                </a:solidFill>
              </a:rPr>
              <a:t>контроля качества ВХР</a:t>
            </a:r>
            <a:endParaRPr lang="ru-RU" sz="3600" dirty="0">
              <a:solidFill>
                <a:srgbClr val="043E6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30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82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70546" y="212434"/>
            <a:ext cx="102246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DIN Pro Medium" panose="020B0604020202020204" charset="0"/>
                <a:ea typeface="Calibri" panose="020F0502020204030204" pitchFamily="34" charset="0"/>
                <a:cs typeface="DIN Pro Medium" panose="020B0604020202020204" charset="0"/>
              </a:rPr>
              <a:t>СХЕМА</a:t>
            </a:r>
            <a:r>
              <a:rPr lang="ru-RU" sz="2800" b="1" dirty="0" smtClean="0">
                <a:solidFill>
                  <a:srgbClr val="043E6D"/>
                </a:solidFill>
                <a:latin typeface="DIN Pro Medium" panose="020B0604020202020204" charset="0"/>
                <a:ea typeface="Calibri" panose="020F0502020204030204" pitchFamily="34" charset="0"/>
                <a:cs typeface="DIN Pro Medium" panose="020B060402020202020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DIN Pro Medium" panose="020B0604020202020204" charset="0"/>
                <a:ea typeface="Calibri" panose="020F0502020204030204" pitchFamily="34" charset="0"/>
                <a:cs typeface="DIN Pro Medium" panose="020B0604020202020204" charset="0"/>
              </a:rPr>
              <a:t>БЛОКА А –</a:t>
            </a:r>
            <a:r>
              <a:rPr lang="en-US" sz="2800" b="1" dirty="0" smtClean="0">
                <a:solidFill>
                  <a:srgbClr val="C00000"/>
                </a:solidFill>
                <a:latin typeface="DIN Pro Medium" panose="020B0604020202020204" charset="0"/>
                <a:ea typeface="Calibri" panose="020F0502020204030204" pitchFamily="34" charset="0"/>
                <a:cs typeface="DIN Pro Medium" panose="020B0604020202020204" charset="0"/>
              </a:rPr>
              <a:t> I </a:t>
            </a:r>
            <a:r>
              <a:rPr lang="ru-RU" sz="2800" b="1" dirty="0" smtClean="0">
                <a:solidFill>
                  <a:srgbClr val="C00000"/>
                </a:solidFill>
                <a:latin typeface="DIN Pro Medium" panose="020B0604020202020204" charset="0"/>
                <a:ea typeface="Calibri" panose="020F0502020204030204" pitchFamily="34" charset="0"/>
                <a:cs typeface="DIN Pro Medium" panose="020B0604020202020204" charset="0"/>
              </a:rPr>
              <a:t>– 4.1 </a:t>
            </a:r>
          </a:p>
          <a:p>
            <a:pPr algn="ctr"/>
            <a:r>
              <a:rPr lang="ru-RU" sz="2800" b="1" dirty="0" smtClean="0">
                <a:solidFill>
                  <a:srgbClr val="043E6D"/>
                </a:solidFill>
                <a:latin typeface="DIN Pro Medium" panose="020B0604020202020204" charset="0"/>
                <a:ea typeface="Calibri" panose="020F0502020204030204" pitchFamily="34" charset="0"/>
                <a:cs typeface="DIN Pro Medium" panose="020B0604020202020204" charset="0"/>
              </a:rPr>
              <a:t>БЛОК РАЗДАЧИ НАГРУЗКИ ОВ ВТОРИЧНОГО КОНТУРА (КОЛЛЕКТОРНАЯ СХЕМА)</a:t>
            </a:r>
            <a:endParaRPr lang="ru-RU" sz="2800" b="1" dirty="0" smtClean="0">
              <a:solidFill>
                <a:srgbClr val="C00000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7407" t="28561" r="4398" b="20167"/>
          <a:stretch/>
        </p:blipFill>
        <p:spPr>
          <a:xfrm>
            <a:off x="166256" y="1723913"/>
            <a:ext cx="11379199" cy="4812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31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5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83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29164" y="67691"/>
            <a:ext cx="97628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«ТИПОВЫЕ УЗЛЫ ТЕХНОЛОГИЧЕСКИХ СХЕМ КРЫШНЫХ КОТЕЛЬНЫХ».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Пример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спецификаций узлов. </a:t>
            </a:r>
            <a:r>
              <a:rPr lang="ru-RU" sz="2400" b="1" dirty="0" smtClean="0">
                <a:solidFill>
                  <a:srgbClr val="043E6D"/>
                </a:solidFill>
                <a:ea typeface="Calibri" panose="020F0502020204030204" pitchFamily="34" charset="0"/>
                <a:cs typeface="DIN Pro Medium" panose="020B0604020202020204" charset="0"/>
              </a:rPr>
              <a:t>Блок раздачи нагрузки ОВ вторичного </a:t>
            </a:r>
            <a:r>
              <a:rPr lang="ru-RU" sz="2400" b="1" dirty="0">
                <a:solidFill>
                  <a:srgbClr val="043E6D"/>
                </a:solidFill>
                <a:ea typeface="Calibri" panose="020F0502020204030204" pitchFamily="34" charset="0"/>
                <a:cs typeface="DIN Pro Medium" panose="020B0604020202020204" charset="0"/>
              </a:rPr>
              <a:t>контура </a:t>
            </a:r>
            <a:r>
              <a:rPr lang="ru-RU" sz="2000" b="1" dirty="0">
                <a:solidFill>
                  <a:srgbClr val="043E6D"/>
                </a:solidFill>
                <a:ea typeface="Calibri" panose="020F0502020204030204" pitchFamily="34" charset="0"/>
                <a:cs typeface="DIN Pro Medium" panose="020B0604020202020204" charset="0"/>
              </a:rPr>
              <a:t>(блок типа узел + элементы, состав блока: узел насоса + </a:t>
            </a:r>
            <a:r>
              <a:rPr lang="ru-RU" sz="2000" b="1" dirty="0" smtClean="0">
                <a:solidFill>
                  <a:srgbClr val="043E6D"/>
                </a:solidFill>
                <a:ea typeface="Calibri" panose="020F0502020204030204" pitchFamily="34" charset="0"/>
                <a:cs typeface="DIN Pro Medium" panose="020B0604020202020204" charset="0"/>
              </a:rPr>
              <a:t>элементы)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314197" y="1783637"/>
          <a:ext cx="9568873" cy="5135880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9568873">
                  <a:extLst>
                    <a:ext uri="{9D8B030D-6E8A-4147-A177-3AD203B41FA5}">
                      <a16:colId xmlns:a16="http://schemas.microsoft.com/office/drawing/2014/main" val="26752044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+mn-lt"/>
                        </a:rPr>
                        <a:t>Оборудование</a:t>
                      </a:r>
                      <a:endParaRPr lang="ru-RU" sz="20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2411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Насос центробежный </a:t>
                      </a:r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сдвоенный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62481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Коллектор подающий из трубы ГОСТ </a:t>
                      </a:r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10704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17502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Коллектор обратный из трубы ГОСТ </a:t>
                      </a:r>
                      <a:r>
                        <a:rPr lang="ru-RU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10704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6830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u="non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Арматура</a:t>
                      </a:r>
                    </a:p>
                  </a:txBody>
                  <a:tcPr marL="0" marR="0" marT="0" marB="0" anchor="ctr"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257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Запорная арматура с ответными </a:t>
                      </a:r>
                      <a:r>
                        <a:rPr lang="ru-RU" sz="2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фланцами</a:t>
                      </a:r>
                      <a:endParaRPr lang="ru-RU" sz="2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98576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Клапан регулирующий 3-х </a:t>
                      </a:r>
                      <a:r>
                        <a:rPr lang="ru-RU" sz="2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ходовой</a:t>
                      </a:r>
                      <a:endParaRPr lang="ru-RU" sz="2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4076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Гибкая </a:t>
                      </a:r>
                      <a:r>
                        <a:rPr lang="ru-RU" sz="2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вставка </a:t>
                      </a:r>
                      <a:r>
                        <a:rPr lang="ru-RU" sz="20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 ответными </a:t>
                      </a:r>
                      <a:r>
                        <a:rPr lang="ru-RU" sz="2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фланцами</a:t>
                      </a:r>
                      <a:endParaRPr lang="ru-RU" sz="2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33559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Клапан обратный </a:t>
                      </a:r>
                      <a:r>
                        <a:rPr lang="ru-RU" sz="20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межфланцевый</a:t>
                      </a:r>
                      <a:r>
                        <a:rPr lang="ru-RU" sz="20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с </a:t>
                      </a:r>
                      <a:r>
                        <a:rPr lang="ru-RU" sz="2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фланцами</a:t>
                      </a:r>
                      <a:endParaRPr lang="ru-RU" sz="2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4525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Фильтр с магнитной вставкой и ответными фланцами</a:t>
                      </a:r>
                      <a:endParaRPr lang="ru-RU" sz="2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96893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Запорно-балансировочные клапаны с ответными фланцами</a:t>
                      </a:r>
                      <a:endParaRPr lang="ru-RU" sz="2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3577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Приборы КИП</a:t>
                      </a:r>
                      <a:endParaRPr lang="ru-RU" sz="20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348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Закладная конструкция – бобышка ½´´ под манометр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431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Материалы</a:t>
                      </a:r>
                      <a:endParaRPr lang="ru-RU" sz="20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638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Трубопровод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тз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стальных электросварных труб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7423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Переход концентрический  К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dN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 х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dN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822778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Отвод 90°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dN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59605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32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88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72090" y="86172"/>
            <a:ext cx="85842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«УЗЛЫ УЧЕТА». 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Перечень узлов</a:t>
            </a:r>
            <a:endParaRPr lang="ru-RU" sz="2800" b="1" dirty="0">
              <a:solidFill>
                <a:srgbClr val="043E6D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2466" y="2032934"/>
            <a:ext cx="99752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. Схема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2-х трубная на прямых параметрах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. Схема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2-х трубная с элеватором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. Схема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2-х трубная с погодным регулированием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. Схема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2-х трубная с элеватором и открытой ГВС без циркуляции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5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. Схема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2-х трубная с элеватором и открытой ГВС с циркуляцией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6. Схема 2-х трубная с теплообменником на системе теплопотребления и открытой ГВС с циркуляцией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7. Схема 2-х трубная с погодным регулированием и теплообменником на ГВС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8. Схема 2-х трубная с погодным регулированием, теплообменником на ГВС и перемычкой ГВС на время ремонтных работ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9. Схема 4-х трубная на прямых параметрах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10.Схема 2-х трубная с теплообменником и линией подпитки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11. Схема 2-х трубная с теплообменником на системе теплопотребления и закрытой ГВС через теплообменник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33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37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" y="6174"/>
            <a:ext cx="12197268" cy="68518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94604" y="359562"/>
            <a:ext cx="9597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«УЗЛЫ УЧЕТА». 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Пример узла. Схема 2-х трубная на прямых параметрах </a:t>
            </a:r>
            <a:endParaRPr lang="ru-RU" sz="2800" b="1" dirty="0">
              <a:solidFill>
                <a:srgbClr val="C00000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34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0891" t="37604" r="17327" b="12183"/>
          <a:stretch/>
        </p:blipFill>
        <p:spPr>
          <a:xfrm>
            <a:off x="345665" y="1594394"/>
            <a:ext cx="11478444" cy="451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9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83"/>
            <a:ext cx="12197268" cy="6851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47636" y="67691"/>
            <a:ext cx="97443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DIN Pro Medium" panose="020B0604020202020204" charset="0"/>
              </a:rPr>
              <a:t>ЦИФРОВАЯ БИБЛИОТЕКА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«УЗЛЫ УЧЕТА».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Пример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спецификаций узлов.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Схема 2-х трубная на прямых параметрах </a:t>
            </a:r>
            <a:endParaRPr lang="ru-RU" sz="2800" b="1" dirty="0">
              <a:solidFill>
                <a:srgbClr val="C00000"/>
              </a:solidFill>
              <a:latin typeface="DIN Pro Medium" panose="020B0604020202020204" charset="0"/>
              <a:ea typeface="Calibri" panose="020F0502020204030204" pitchFamily="34" charset="0"/>
              <a:cs typeface="DIN Pro Medium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97738" y="611097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</a:rPr>
              <a:t>35</a:t>
            </a:r>
            <a:endParaRPr lang="ru-RU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034634" y="2483166"/>
          <a:ext cx="8128000" cy="33375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41075">
                  <a:extLst>
                    <a:ext uri="{9D8B030D-6E8A-4147-A177-3AD203B41FA5}">
                      <a16:colId xmlns:a16="http://schemas.microsoft.com/office/drawing/2014/main" val="2958264470"/>
                    </a:ext>
                  </a:extLst>
                </a:gridCol>
                <a:gridCol w="7086925">
                  <a:extLst>
                    <a:ext uri="{9D8B030D-6E8A-4147-A177-3AD203B41FA5}">
                      <a16:colId xmlns:a16="http://schemas.microsoft.com/office/drawing/2014/main" val="4448915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Оборудование</a:t>
                      </a:r>
                      <a:endParaRPr lang="ru-RU" sz="20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78740"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extLst>
                  <a:ext uri="{0D108BD9-81ED-4DB2-BD59-A6C34878D82A}">
                    <a16:rowId xmlns:a16="http://schemas.microsoft.com/office/drawing/2014/main" val="278498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b="1" spc="-9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FE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tc>
                  <a:txBody>
                    <a:bodyPr/>
                    <a:lstStyle/>
                    <a:p>
                      <a:pPr indent="78740">
                        <a:spcAft>
                          <a:spcPts val="0"/>
                        </a:spcAft>
                      </a:pPr>
                      <a:r>
                        <a:rPr lang="ru-RU" sz="2000" b="1" spc="-9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Расходомер электромагнитный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extLst>
                  <a:ext uri="{0D108BD9-81ED-4DB2-BD59-A6C34878D82A}">
                    <a16:rowId xmlns:a16="http://schemas.microsoft.com/office/drawing/2014/main" val="252290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000" b="1" spc="-9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ТЕ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tc>
                  <a:txBody>
                    <a:bodyPr/>
                    <a:lstStyle/>
                    <a:p>
                      <a:pPr indent="78740"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Термосопротивление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extLst>
                  <a:ext uri="{0D108BD9-81ED-4DB2-BD59-A6C34878D82A}">
                    <a16:rowId xmlns:a16="http://schemas.microsoft.com/office/drawing/2014/main" val="2429009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РЕ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tc>
                  <a:txBody>
                    <a:bodyPr/>
                    <a:lstStyle/>
                    <a:p>
                      <a:pPr indent="78740"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Датчик избыточного давления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extLst>
                  <a:ext uri="{0D108BD9-81ED-4DB2-BD59-A6C34878D82A}">
                    <a16:rowId xmlns:a16="http://schemas.microsoft.com/office/drawing/2014/main" val="93382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PI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tc>
                  <a:txBody>
                    <a:bodyPr/>
                    <a:lstStyle/>
                    <a:p>
                      <a:pPr indent="78740"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Манометр показывающий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extLst>
                  <a:ext uri="{0D108BD9-81ED-4DB2-BD59-A6C34878D82A}">
                    <a16:rowId xmlns:a16="http://schemas.microsoft.com/office/drawing/2014/main" val="329026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TI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tc>
                  <a:txBody>
                    <a:bodyPr/>
                    <a:lstStyle/>
                    <a:p>
                      <a:pPr indent="78740"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Термометр показывающий, биметаллический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extLst>
                  <a:ext uri="{0D108BD9-81ED-4DB2-BD59-A6C34878D82A}">
                    <a16:rowId xmlns:a16="http://schemas.microsoft.com/office/drawing/2014/main" val="317210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tc>
                  <a:txBody>
                    <a:bodyPr/>
                    <a:lstStyle/>
                    <a:p>
                      <a:pPr indent="78740"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Кран шаровый, под спускник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extLst>
                  <a:ext uri="{0D108BD9-81ED-4DB2-BD59-A6C34878D82A}">
                    <a16:rowId xmlns:a16="http://schemas.microsoft.com/office/drawing/2014/main" val="184019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tc>
                  <a:txBody>
                    <a:bodyPr/>
                    <a:lstStyle/>
                    <a:p>
                      <a:pPr indent="78740"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Щит учета на 2 расходомера, 500х500х220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extLst>
                  <a:ext uri="{0D108BD9-81ED-4DB2-BD59-A6C34878D82A}">
                    <a16:rowId xmlns:a16="http://schemas.microsoft.com/office/drawing/2014/main" val="54217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000" b="1" spc="-9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000" b="1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tc>
                  <a:txBody>
                    <a:bodyPr/>
                    <a:lstStyle/>
                    <a:p>
                      <a:pPr indent="78740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000" b="1" spc="-1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Комплект присоединительной арматуры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 anchor="ctr"/>
                </a:tc>
                <a:extLst>
                  <a:ext uri="{0D108BD9-81ED-4DB2-BD59-A6C34878D82A}">
                    <a16:rowId xmlns:a16="http://schemas.microsoft.com/office/drawing/2014/main" val="417757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0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67875" y="2818538"/>
            <a:ext cx="8600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>
                    <a:lumMod val="95000"/>
                  </a:schemeClr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554386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1920</Words>
  <Application>Microsoft Office PowerPoint</Application>
  <PresentationFormat>Широкоэкранный</PresentationFormat>
  <Paragraphs>345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DIN Pro Medium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lida</dc:creator>
  <cp:lastModifiedBy>lida</cp:lastModifiedBy>
  <cp:revision>74</cp:revision>
  <dcterms:created xsi:type="dcterms:W3CDTF">2021-11-15T12:29:14Z</dcterms:created>
  <dcterms:modified xsi:type="dcterms:W3CDTF">2022-10-14T12:12:19Z</dcterms:modified>
</cp:coreProperties>
</file>