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74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BB505-DEFF-4BBA-80A7-340128A2C8E7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C69FD-7D14-4224-A652-F6A03B33A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46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3E8DE38-AD7C-4F24-A5B8-3D2C1F3B2DF4}" type="slidenum">
              <a:rPr lang="ru-RU" altLang="ru-RU"/>
              <a:pPr>
                <a:spcBef>
                  <a:spcPct val="0"/>
                </a:spcBef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CD44-69BE-412C-92EF-F87D4535F1F6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31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57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8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47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55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0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07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40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09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EB9C6-EAF5-4D38-BC2F-766EDCF8DE9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B0094-210E-4639-8E67-A2EB705D1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39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Научно-инженерные разработки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научно-инженерного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«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Виндэк</a:t>
            </a:r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373" y="3957470"/>
            <a:ext cx="8496944" cy="1487016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Грибков С.В.   генеральный директор НИЦ «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Виндэк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Учёный секретарь Комитета ВИЭ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РосСНИО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РИА, Почетный энергетик МИНЭНЕРГО РФ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1663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ВИЭ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 киловатт»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5629890"/>
            <a:ext cx="4456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Анапа,        24-26 сентября 2021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</a:p>
        </p:txBody>
      </p:sp>
    </p:spTree>
    <p:extLst>
      <p:ext uri="{BB962C8B-B14F-4D97-AF65-F5344CB8AC3E}">
        <p14:creationId xmlns:p14="http://schemas.microsoft.com/office/powerpoint/2010/main" val="190899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71" y="-99391"/>
            <a:ext cx="9144000" cy="936104"/>
          </a:xfrm>
        </p:spPr>
        <p:txBody>
          <a:bodyPr>
            <a:normAutofit fontScale="90000"/>
          </a:bodyPr>
          <a:lstStyle/>
          <a:p>
            <a:r>
              <a:rPr lang="ru-RU" sz="2800" smtClean="0"/>
              <a:t>Однолопастные ветроэнергетические установки мощностью </a:t>
            </a:r>
            <a:br>
              <a:rPr lang="ru-RU" sz="2800" smtClean="0"/>
            </a:br>
            <a:r>
              <a:rPr lang="ru-RU" sz="2800" smtClean="0"/>
              <a:t>100 Вт; 200 Вт  и 1,0 кВт</a:t>
            </a:r>
            <a:endParaRPr lang="ru-RU" sz="28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5"/>
            <a:ext cx="3542805" cy="2657104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7504" y="4114138"/>
            <a:ext cx="28345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Мощность от 100 Вт</a:t>
            </a:r>
          </a:p>
          <a:p>
            <a:r>
              <a:rPr lang="ru-RU" smtClean="0"/>
              <a:t>Рабочий диапазон ветров</a:t>
            </a:r>
          </a:p>
          <a:p>
            <a:r>
              <a:rPr lang="ru-RU" smtClean="0"/>
              <a:t>От 2 до 50 м/с</a:t>
            </a:r>
          </a:p>
          <a:p>
            <a:r>
              <a:rPr lang="ru-RU" smtClean="0"/>
              <a:t>Выходное напряжение 14, </a:t>
            </a:r>
          </a:p>
          <a:p>
            <a:r>
              <a:rPr lang="ru-RU" smtClean="0"/>
              <a:t>Масса 6 кг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860031" y="5589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60" y="1412775"/>
            <a:ext cx="3309840" cy="23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810" y="1358292"/>
            <a:ext cx="2146350" cy="2766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2805" y="4204246"/>
            <a:ext cx="28345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Мощность от </a:t>
            </a:r>
            <a:r>
              <a:rPr lang="ru-RU" dirty="0" smtClean="0"/>
              <a:t>200 </a:t>
            </a:r>
            <a:r>
              <a:rPr lang="ru-RU" dirty="0"/>
              <a:t>Вт</a:t>
            </a:r>
          </a:p>
          <a:p>
            <a:r>
              <a:rPr lang="ru-RU" dirty="0"/>
              <a:t>Рабочий диапазон ветров</a:t>
            </a:r>
          </a:p>
          <a:p>
            <a:r>
              <a:rPr lang="ru-RU" dirty="0"/>
              <a:t>От 2 до 50 м/с</a:t>
            </a:r>
          </a:p>
          <a:p>
            <a:r>
              <a:rPr lang="ru-RU" dirty="0"/>
              <a:t>Выходное напряжение </a:t>
            </a:r>
            <a:r>
              <a:rPr lang="ru-RU" dirty="0" smtClean="0"/>
              <a:t>15, </a:t>
            </a:r>
            <a:endParaRPr lang="ru-RU" dirty="0"/>
          </a:p>
          <a:p>
            <a:r>
              <a:rPr lang="ru-RU" dirty="0"/>
              <a:t>Масса </a:t>
            </a:r>
            <a:r>
              <a:rPr lang="ru-RU" dirty="0" smtClean="0"/>
              <a:t>12 </a:t>
            </a:r>
            <a:r>
              <a:rPr lang="ru-RU" dirty="0"/>
              <a:t>кг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72371" y="3949755"/>
            <a:ext cx="30124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Мощность от </a:t>
            </a:r>
            <a:r>
              <a:rPr lang="ru-RU" smtClean="0"/>
              <a:t>1,0 кВт</a:t>
            </a:r>
            <a:endParaRPr lang="ru-RU"/>
          </a:p>
          <a:p>
            <a:r>
              <a:rPr lang="ru-RU"/>
              <a:t>Рабочий диапазон ветров</a:t>
            </a:r>
          </a:p>
          <a:p>
            <a:r>
              <a:rPr lang="ru-RU"/>
              <a:t>От 2 до 50 м/с</a:t>
            </a:r>
          </a:p>
          <a:p>
            <a:r>
              <a:rPr lang="ru-RU"/>
              <a:t>Выходное напряжение </a:t>
            </a:r>
            <a:r>
              <a:rPr lang="ru-RU" smtClean="0"/>
              <a:t>57 В </a:t>
            </a:r>
            <a:endParaRPr lang="ru-RU"/>
          </a:p>
          <a:p>
            <a:r>
              <a:rPr lang="ru-RU"/>
              <a:t>Масса </a:t>
            </a:r>
            <a:r>
              <a:rPr lang="ru-RU" smtClean="0"/>
              <a:t>20 </a:t>
            </a:r>
            <a:r>
              <a:rPr lang="ru-RU"/>
              <a:t>кг</a:t>
            </a:r>
          </a:p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7504" y="5603495"/>
            <a:ext cx="100102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1.Разработана методика и математическое обоснование обеспечения пусковых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однолопастных ВЭУ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Разработана методика испытаний ВЭУ в АДТ и полевых условиях «методом разбега»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Показано, что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f(S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ометаемой)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7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732"/>
            <a:ext cx="9073008" cy="835980"/>
          </a:xfrm>
        </p:spPr>
        <p:txBody>
          <a:bodyPr>
            <a:normAutofit fontScale="90000"/>
          </a:bodyPr>
          <a:lstStyle/>
          <a:p>
            <a:r>
              <a:rPr lang="ru-RU" smtClean="0"/>
              <a:t>ВЭУ «Ветэн-016» и «Ветэн-Виндэк - 02»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3</a:t>
            </a:fld>
            <a:endParaRPr lang="ru-RU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43732"/>
            <a:ext cx="4922589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1960" y="5229200"/>
            <a:ext cx="41472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Мощность 200 Вт</a:t>
            </a:r>
          </a:p>
          <a:p>
            <a:r>
              <a:rPr lang="ru-RU"/>
              <a:t>Рабочий </a:t>
            </a:r>
            <a:r>
              <a:rPr lang="ru-RU" smtClean="0"/>
              <a:t>диапазон </a:t>
            </a:r>
            <a:r>
              <a:rPr lang="ru-RU"/>
              <a:t>ветров от 2 до 2</a:t>
            </a:r>
            <a:r>
              <a:rPr lang="en-US"/>
              <a:t>0</a:t>
            </a:r>
            <a:r>
              <a:rPr lang="ru-RU"/>
              <a:t> м/с</a:t>
            </a:r>
          </a:p>
          <a:p>
            <a:r>
              <a:rPr lang="ru-RU"/>
              <a:t>Выходное напряжение 14 В</a:t>
            </a:r>
          </a:p>
          <a:p>
            <a:r>
              <a:rPr lang="ru-RU"/>
              <a:t>Масса 8 кг</a:t>
            </a:r>
          </a:p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43732"/>
            <a:ext cx="2688299" cy="40324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4009" y="5229200"/>
            <a:ext cx="41472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Мощность </a:t>
            </a:r>
            <a:r>
              <a:rPr lang="ru-RU" smtClean="0"/>
              <a:t>160 </a:t>
            </a:r>
            <a:r>
              <a:rPr lang="ru-RU"/>
              <a:t>Вт</a:t>
            </a:r>
          </a:p>
          <a:p>
            <a:r>
              <a:rPr lang="ru-RU"/>
              <a:t>Рабочий </a:t>
            </a:r>
            <a:r>
              <a:rPr lang="ru-RU" smtClean="0"/>
              <a:t>диапазон </a:t>
            </a:r>
            <a:r>
              <a:rPr lang="ru-RU"/>
              <a:t>ветров от 2 до 2</a:t>
            </a:r>
            <a:r>
              <a:rPr lang="en-US"/>
              <a:t>0</a:t>
            </a:r>
            <a:r>
              <a:rPr lang="ru-RU"/>
              <a:t> м/с</a:t>
            </a:r>
          </a:p>
          <a:p>
            <a:r>
              <a:rPr lang="ru-RU"/>
              <a:t>Выходное напряжение 14 В</a:t>
            </a:r>
          </a:p>
          <a:p>
            <a:r>
              <a:rPr lang="ru-RU"/>
              <a:t>Масса </a:t>
            </a:r>
            <a:r>
              <a:rPr lang="ru-RU" smtClean="0"/>
              <a:t>8,5 </a:t>
            </a:r>
            <a:r>
              <a:rPr lang="ru-RU"/>
              <a:t>кг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46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452758"/>
              </p:ext>
            </p:extLst>
          </p:nvPr>
        </p:nvGraphicFramePr>
        <p:xfrm>
          <a:off x="539552" y="1052736"/>
          <a:ext cx="8136904" cy="5125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076"/>
                <a:gridCol w="3713348"/>
                <a:gridCol w="1872208"/>
                <a:gridCol w="2448272"/>
              </a:tblGrid>
              <a:tr h="23820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Ветэн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Ветэн-Виндэк-02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мощность, Вт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Рабочий диапазон ветров, м/с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2,5 -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скорость ветра, м/с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Выходное напряжение, 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мачты, м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Масса, кг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Аккумулятор 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литиевый,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 Доп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48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Ёмкость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аккумулятора, А∙ч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90-200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41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8.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838" marR="3883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Инвертор, мощность, кВт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 (Доп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16895" y="417820"/>
            <a:ext cx="741324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Технические характеристики ВЭУ </a:t>
            </a:r>
            <a:r>
              <a:rPr kumimoji="0" lang="ru-RU" altLang="ru-RU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200" b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Ветэн-Виндэк-</a:t>
            </a:r>
            <a:r>
              <a:rPr kumimoji="0" lang="ru-RU" altLang="ru-RU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02</a:t>
            </a:r>
            <a:r>
              <a:rPr kumimoji="0" lang="ru-RU" altLang="ru-RU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9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 маломощных </a:t>
            </a:r>
            <a:b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комплексов электроснабжения на ВИЭ</a:t>
            </a:r>
            <a:endParaRPr lang="ru-RU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дома, удаленные от электрических сетей;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Скотоводческие  и фермерские хозяйства;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телекоммуникаций;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навигаций;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и геологические экспедиции;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система световой сигнализации и освещения; 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Охранные системы;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маломощные потребители.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687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/>
              <a:t>Структурная схема ветро-солнечного комплекса «ВИНДЭК</a:t>
            </a:r>
            <a:r>
              <a:rPr lang="ru-RU" b="1" smtClean="0"/>
              <a:t>»</a:t>
            </a:r>
            <a:br>
              <a:rPr lang="ru-RU" b="1" smtClean="0"/>
            </a:br>
            <a:r>
              <a:rPr lang="ru-RU" b="1" smtClean="0"/>
              <a:t>с электромагнитным генератором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496944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6</a:t>
            </a:fld>
            <a:endParaRPr lang="ru-RU"/>
          </a:p>
        </p:txBody>
      </p:sp>
      <p:pic>
        <p:nvPicPr>
          <p:cNvPr id="6" name="Объект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2" y="1853208"/>
            <a:ext cx="8496944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88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773238"/>
            <a:ext cx="9013825" cy="472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1"/>
          <p:cNvSpPr txBox="1">
            <a:spLocks noChangeArrowheads="1"/>
          </p:cNvSpPr>
          <p:nvPr/>
        </p:nvSpPr>
        <p:spPr bwMode="auto">
          <a:xfrm>
            <a:off x="14641" y="369888"/>
            <a:ext cx="894962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Структурная схема  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комплекса электроснабжения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 магнитоэлектрическим генератором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систем телекоммуникации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79DAB-3A2C-45F2-8CCC-7DAD51624AF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19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MVEU_0006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785938"/>
            <a:ext cx="32099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1071563"/>
            <a:ext cx="46577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286250"/>
            <a:ext cx="34099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0" y="142875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Модульные вертикально-осевые ВЭУ турбинного типа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 с направляющим аппаратом ( МВЭУ Т Т «Виндэк»)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76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38067"/>
            <a:ext cx="8804398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sz="3200" dirty="0" smtClean="0"/>
              <a:t>РАБОТЫ В ОБЛАСТИ ВЕРТИКАЛЬНО-ОСЕВЫХ ВЭУ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1.Проведены исследования модуля в АДТ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Получены аэродинамические характеристики физической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математическомоделей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Разработана методика проектирования модулей и многомодульных ВЭУ турбинного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типа с направляющим аппаратом.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Изготовлена ВЭУ турбинного типа с направляющим аппаратом четырехмодульной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5.Проведено испытание ВЭУ четырех модульной конструкции, состоящей из четырех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Модульной конструкции.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Разработана классификация многомодульных ВЭУ турбинного типа.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Разработана конструкция многомодульной ВЭУ турбинного типа с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энергонезависимыми модулями.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7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гарантированного электроснабжения на основе вертикально-осевых ВЭУ турбинного </a:t>
            </a:r>
            <a:r>
              <a:rPr lang="ru-RU" sz="310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мощностью от 1 до 100 кВт</a:t>
            </a:r>
            <a:endParaRPr lang="ru-RU" sz="310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Станция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340768"/>
            <a:ext cx="5616624" cy="537321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060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smtClean="0"/>
              <a:t>Структурная схема ветро-солнечно-дизельного комплекса</a:t>
            </a:r>
            <a:endParaRPr lang="ru-RU" sz="32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11</a:t>
            </a:fld>
            <a:endParaRPr lang="ru-RU"/>
          </a:p>
        </p:txBody>
      </p:sp>
      <p:pic>
        <p:nvPicPr>
          <p:cNvPr id="5" name="Объект 4" descr="Схема ММВТЭУ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5664791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0486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Перспективные разработки</a:t>
            </a:r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Ветро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-солнечно-дизельные энергетические комплексы мощностью до 100 кВт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на базе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  модульных вертикально-осевых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ВЭУ турбинного 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типа с прямым приводом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3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2" y="0"/>
            <a:ext cx="9108504" cy="792088"/>
          </a:xfrm>
        </p:spPr>
        <p:txBody>
          <a:bodyPr>
            <a:noAutofit/>
          </a:bodyPr>
          <a:lstStyle/>
          <a:p>
            <a:r>
              <a:rPr lang="ru-RU" sz="2000" b="1"/>
              <a:t>Характеристики комплексов гарантированного электроснабжения «Виндэк»</a:t>
            </a: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174739"/>
              </p:ext>
            </p:extLst>
          </p:nvPr>
        </p:nvGraphicFramePr>
        <p:xfrm>
          <a:off x="467544" y="404664"/>
          <a:ext cx="8050244" cy="6281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912"/>
                <a:gridCol w="1287465"/>
                <a:gridCol w="2430505"/>
                <a:gridCol w="1955681"/>
                <a:gridCol w="1955681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Параметр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Величина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Примечание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</a:t>
                      </a:r>
                      <a:r>
                        <a:rPr lang="ru-RU" sz="1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комплекса, кВт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Определяется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числом модулей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модуля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0,2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0,2 до 1,2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1,0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1,0 до 2,0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5,0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5,0 до 10,0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72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одного модуля, кВт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0,2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1,0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МВЭУ ТТ 5,0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Выходное напряжение комплекса, 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или 400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/230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Определяется ТЗ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 выходного напряжения, Гц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50±0,1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ветров рабочего диапазона МВЭУ ТТ, м/с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 – 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скорость ветра, м/с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Буревая скорость ветра, м/с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45, 60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Определяется ТЗ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2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работы при отсутствии ветра и солнца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 мин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 суток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Определяется ТЗ,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количеством  аккумуляторов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стойки, м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шума, не более ,  ДБА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418" marR="534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79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Электрические генераторы для ВЭУ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Разработаны и серийно выпускаются электрические генераторы с возбуждением от редкоземельных магнитов на основе неодим-железо-бор.</a:t>
            </a:r>
          </a:p>
          <a:p>
            <a:r>
              <a:rPr lang="ru-RU" dirty="0" smtClean="0"/>
              <a:t>Мощностной ряд ;150Вт</a:t>
            </a:r>
          </a:p>
          <a:p>
            <a:r>
              <a:rPr lang="ru-RU" dirty="0" smtClean="0"/>
              <a:t>200Вт -150 об/мин; 500 Вт – 650 об/мин;</a:t>
            </a:r>
          </a:p>
          <a:p>
            <a:r>
              <a:rPr lang="ru-RU" dirty="0" smtClean="0"/>
              <a:t>1,0 кВт-450 и 650 об/мин</a:t>
            </a:r>
          </a:p>
          <a:p>
            <a:r>
              <a:rPr lang="ru-RU" dirty="0" smtClean="0"/>
              <a:t>5,кВт -200 об/мин; 10,0; 15,0 и 20, 0 кВт-300об/мин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937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Электрические генераторы для ВЭУ</a:t>
            </a:r>
            <a:br>
              <a:rPr lang="ru-RU" dirty="0" smtClean="0"/>
            </a:br>
            <a:r>
              <a:rPr lang="ru-RU" dirty="0" smtClean="0"/>
              <a:t>мощностью от 100 Вт до 20 кВт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" y="1412776"/>
            <a:ext cx="5100454" cy="381642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15</a:t>
            </a:fld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63425"/>
            <a:ext cx="4900811" cy="2676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87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Г-1(12) -5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132856"/>
            <a:ext cx="4281720" cy="4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57224" y="785794"/>
            <a:ext cx="78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Внешние характеристики серийных генераторов ВГ-1(12)450-58-04Г-О и ВГ-5(28)/200-450-02В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224" y="2132857"/>
            <a:ext cx="4575264" cy="4341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5397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Зависимость    сопротивления </a:t>
            </a:r>
            <a:r>
              <a:rPr lang="ru-RU" dirty="0" err="1" smtClean="0"/>
              <a:t>позистора</a:t>
            </a:r>
            <a:r>
              <a:rPr lang="ru-RU" dirty="0" smtClean="0"/>
              <a:t> от температуры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17</a:t>
            </a:fld>
            <a:endParaRPr lang="ru-RU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5013939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01594"/>
            <a:ext cx="2880320" cy="384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76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Высокоэффективные энергосберегающие конвекторы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18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8" y="3573016"/>
            <a:ext cx="8229600" cy="27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798" y="1783507"/>
            <a:ext cx="88882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Эффективнее обычных  конвекторов на ТЭНах более,чем в два раза.</a:t>
            </a:r>
          </a:p>
          <a:p>
            <a:r>
              <a:rPr lang="ru-RU" smtClean="0"/>
              <a:t>Температура горячего воздуха 170°-200°С.</a:t>
            </a:r>
          </a:p>
          <a:p>
            <a:r>
              <a:rPr lang="ru-RU" smtClean="0"/>
              <a:t>Мощность от 60 Вт до 1 кВт,  что эквивалентно 120 Вт до 2 кВт.</a:t>
            </a:r>
          </a:p>
          <a:p>
            <a:r>
              <a:rPr lang="ru-RU" smtClean="0"/>
              <a:t>Возможно применение элементов Пельтье и от них заряжать аккумуляторы, телефоны</a:t>
            </a:r>
          </a:p>
          <a:p>
            <a:r>
              <a:rPr lang="ru-RU" smtClean="0"/>
              <a:t>или освещать  помещения с помощью  светодиодов, преобразуя тепло в электричество.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91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87B74-F841-4FD4-9A3D-CBE5BEB10AFD}" type="slidenum">
              <a:rPr lang="ru-RU" smtClean="0"/>
              <a:t>19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" y="-182416"/>
            <a:ext cx="9161098" cy="7283823"/>
          </a:xfrm>
        </p:spPr>
      </p:pic>
      <p:sp>
        <p:nvSpPr>
          <p:cNvPr id="10" name="TextBox 9"/>
          <p:cNvSpPr txBox="1"/>
          <p:nvPr/>
        </p:nvSpPr>
        <p:spPr>
          <a:xfrm>
            <a:off x="1212978" y="44624"/>
            <a:ext cx="5256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Thanks for attention!</a:t>
            </a:r>
            <a:endParaRPr lang="ru-RU" sz="440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4033921"/>
            <a:ext cx="1319208" cy="22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79712" y="919180"/>
            <a:ext cx="41200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wundec@mail.ru</a:t>
            </a:r>
            <a:endParaRPr lang="ru-RU" sz="4400"/>
          </a:p>
        </p:txBody>
      </p:sp>
      <p:sp>
        <p:nvSpPr>
          <p:cNvPr id="12" name="TextBox 11"/>
          <p:cNvSpPr txBox="1"/>
          <p:nvPr/>
        </p:nvSpPr>
        <p:spPr>
          <a:xfrm>
            <a:off x="3203848" y="1750176"/>
            <a:ext cx="3405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/>
              <a:t>+7 903 564 62 69</a:t>
            </a:r>
            <a:endParaRPr lang="ru-RU" sz="360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634506"/>
            <a:ext cx="1763688" cy="157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80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4266</TotalTime>
  <Words>764</Words>
  <Application>Microsoft Office PowerPoint</Application>
  <PresentationFormat>Экран (4:3)</PresentationFormat>
  <Paragraphs>205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Научно-инженерные разработки научно-инженерного центра «Виндэк» </vt:lpstr>
      <vt:lpstr>Однолопастные ветроэнергетические установки мощностью  100 Вт; 200 Вт  и 1,0 кВт</vt:lpstr>
      <vt:lpstr>ВЭУ «Ветэн-016» и «Ветэн-Виндэк - 02»</vt:lpstr>
      <vt:lpstr>Презентация PowerPoint</vt:lpstr>
      <vt:lpstr>Область применения маломощных  комплексов электроснабжения на ВИЭ</vt:lpstr>
      <vt:lpstr>Структурная схема ветро-солнечного комплекса «ВИНДЭК» с электромагнитным генератором </vt:lpstr>
      <vt:lpstr>Презентация PowerPoint</vt:lpstr>
      <vt:lpstr>Презентация PowerPoint</vt:lpstr>
      <vt:lpstr>Презентация PowerPoint</vt:lpstr>
      <vt:lpstr>Комплексы гарантированного электроснабжения на основе вертикально-осевых ВЭУ турбинного типа мощностью от 1 до 100 кВт</vt:lpstr>
      <vt:lpstr>Структурная схема ветро-солнечно-дизельного комплекса</vt:lpstr>
      <vt:lpstr>Перспективные разработки</vt:lpstr>
      <vt:lpstr>Характеристики комплексов гарантированного электроснабжения «Виндэк» </vt:lpstr>
      <vt:lpstr>Электрические генераторы для ВЭУ</vt:lpstr>
      <vt:lpstr>Электрические генераторы для ВЭУ мощностью от 100 Вт до 20 кВт</vt:lpstr>
      <vt:lpstr>Презентация PowerPoint</vt:lpstr>
      <vt:lpstr>Зависимость    сопротивления позистора от температуры</vt:lpstr>
      <vt:lpstr>Высокоэффективные энергосберегающие конвекторы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Научно-инженерные разработки Научно-инженерного центра «Виндэк»</dc:title>
  <dc:creator>Сергей</dc:creator>
  <cp:lastModifiedBy>Сергей</cp:lastModifiedBy>
  <cp:revision>13</cp:revision>
  <dcterms:created xsi:type="dcterms:W3CDTF">2020-12-06T09:14:29Z</dcterms:created>
  <dcterms:modified xsi:type="dcterms:W3CDTF">2021-09-22T21:40:36Z</dcterms:modified>
</cp:coreProperties>
</file>