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75" r:id="rId6"/>
    <p:sldId id="263" r:id="rId7"/>
    <p:sldId id="264" r:id="rId8"/>
    <p:sldId id="276" r:id="rId9"/>
    <p:sldId id="265" r:id="rId10"/>
    <p:sldId id="277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2;&#1080;&#1093;&#1072;&#1080;&#1083;\Desktop\&#1048;&#1086;&#1085;&#1080;&#1089;&#1090;&#1086;&#1088;&#1099;\&#1060;&#1077;&#1089;&#1090;&#1080;&#1074;&#1072;&#1083;&#1100;%20&#1047;&#1050;%202021\&#1050;%20&#1087;&#1088;&#1077;&#1079;&#1077;&#1085;&#1090;&#1072;&#1094;&#1080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2;&#1080;&#1093;&#1072;&#1080;&#1083;\Desktop\&#1048;&#1086;&#1085;&#1080;&#1089;&#1090;&#1086;&#1088;&#1099;\2020%20&#1085;&#1086;&#1103;&#1073;&#1088;&#1100;\&#1058;&#1086;&#1082;%20&#1040;&#1050;&#1041;%202%20&#1080;&#1085;&#1076;&#1091;&#1082;&#1090;%20&#1080;%2083&#106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/>
              <a:t>Пусковой ток холодильника 60Вт на аккумуляторе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Ток, А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Лист1!$A$2:$A$398</c:f>
              <c:numCache>
                <c:formatCode>General</c:formatCode>
                <c:ptCount val="39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</c:numCache>
            </c:numRef>
          </c:xVal>
          <c:yVal>
            <c:numRef>
              <c:f>Лист1!$B$2:$B$398</c:f>
              <c:numCache>
                <c:formatCode>General</c:formatCode>
                <c:ptCount val="397"/>
                <c:pt idx="0">
                  <c:v>0</c:v>
                </c:pt>
                <c:pt idx="1">
                  <c:v>120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10</c:v>
                </c:pt>
                <c:pt idx="110">
                  <c:v>10</c:v>
                </c:pt>
                <c:pt idx="111">
                  <c:v>10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120</c:v>
                </c:pt>
                <c:pt idx="362">
                  <c:v>10</c:v>
                </c:pt>
                <c:pt idx="363">
                  <c:v>10</c:v>
                </c:pt>
                <c:pt idx="364">
                  <c:v>10</c:v>
                </c:pt>
                <c:pt idx="365">
                  <c:v>10</c:v>
                </c:pt>
                <c:pt idx="366">
                  <c:v>10</c:v>
                </c:pt>
                <c:pt idx="367">
                  <c:v>10</c:v>
                </c:pt>
                <c:pt idx="368">
                  <c:v>10</c:v>
                </c:pt>
                <c:pt idx="369">
                  <c:v>10</c:v>
                </c:pt>
                <c:pt idx="370">
                  <c:v>10</c:v>
                </c:pt>
                <c:pt idx="371">
                  <c:v>10</c:v>
                </c:pt>
                <c:pt idx="372">
                  <c:v>10</c:v>
                </c:pt>
                <c:pt idx="373">
                  <c:v>10</c:v>
                </c:pt>
                <c:pt idx="374">
                  <c:v>10</c:v>
                </c:pt>
                <c:pt idx="375">
                  <c:v>10</c:v>
                </c:pt>
                <c:pt idx="376">
                  <c:v>10</c:v>
                </c:pt>
                <c:pt idx="377">
                  <c:v>10</c:v>
                </c:pt>
                <c:pt idx="378">
                  <c:v>10</c:v>
                </c:pt>
                <c:pt idx="379">
                  <c:v>10</c:v>
                </c:pt>
                <c:pt idx="380">
                  <c:v>10</c:v>
                </c:pt>
                <c:pt idx="381">
                  <c:v>10</c:v>
                </c:pt>
                <c:pt idx="382">
                  <c:v>10</c:v>
                </c:pt>
                <c:pt idx="383">
                  <c:v>10</c:v>
                </c:pt>
                <c:pt idx="384">
                  <c:v>10</c:v>
                </c:pt>
                <c:pt idx="385">
                  <c:v>10</c:v>
                </c:pt>
                <c:pt idx="386">
                  <c:v>10</c:v>
                </c:pt>
                <c:pt idx="387">
                  <c:v>10</c:v>
                </c:pt>
                <c:pt idx="388">
                  <c:v>10</c:v>
                </c:pt>
                <c:pt idx="389">
                  <c:v>10</c:v>
                </c:pt>
                <c:pt idx="390">
                  <c:v>10</c:v>
                </c:pt>
                <c:pt idx="391">
                  <c:v>10</c:v>
                </c:pt>
                <c:pt idx="392">
                  <c:v>10</c:v>
                </c:pt>
                <c:pt idx="393">
                  <c:v>10</c:v>
                </c:pt>
                <c:pt idx="394">
                  <c:v>10</c:v>
                </c:pt>
                <c:pt idx="395">
                  <c:v>10</c:v>
                </c:pt>
                <c:pt idx="396">
                  <c:v>10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7D4-4FBA-9D41-109652653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986688"/>
        <c:axId val="84075648"/>
      </c:scatterChart>
      <c:valAx>
        <c:axId val="83986688"/>
        <c:scaling>
          <c:orientation val="minMax"/>
          <c:max val="400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</a:t>
                </a:r>
                <a:r>
                  <a:rPr lang="ru-RU" baseline="0"/>
                  <a:t> сек</a:t>
                </a:r>
                <a:endParaRPr lang="ru-RU"/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crossAx val="84075648"/>
        <c:crosses val="autoZero"/>
        <c:crossBetween val="midCat"/>
        <c:minorUnit val="20"/>
      </c:valAx>
      <c:valAx>
        <c:axId val="84075648"/>
        <c:scaling>
          <c:orientation val="minMax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Ток,</a:t>
                </a:r>
                <a:r>
                  <a:rPr lang="ru-RU" baseline="0"/>
                  <a:t> А</a:t>
                </a:r>
                <a:endParaRPr lang="ru-RU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83986688"/>
        <c:crosses val="autoZero"/>
        <c:crossBetween val="midCat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/>
            </a:pPr>
            <a:r>
              <a:rPr lang="ru-RU" sz="2000" b="0" i="0" baseline="0" dirty="0" smtClean="0"/>
              <a:t>Ток аккумулятора с бустером и без</a:t>
            </a:r>
            <a:endParaRPr lang="ru-RU" sz="2000" b="0" i="0" baseline="0" dirty="0"/>
          </a:p>
        </c:rich>
      </c:tx>
      <c:layout>
        <c:manualLayout>
          <c:xMode val="edge"/>
          <c:yMode val="edge"/>
          <c:x val="0.27285724866549221"/>
          <c:y val="2.488439754116655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1010425649354672E-2"/>
          <c:y val="0.117603346366236"/>
          <c:w val="0.76884226267628153"/>
          <c:h val="0.7777624786322542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'Суммарно 83Ф'!$B$2</c:f>
              <c:strCache>
                <c:ptCount val="1"/>
                <c:pt idx="0">
                  <c:v>83/0</c:v>
                </c:pt>
              </c:strCache>
            </c:strRef>
          </c:tx>
          <c:marker>
            <c:symbol val="none"/>
          </c:marker>
          <c:xVal>
            <c:numRef>
              <c:f>'Суммарно 83Ф'!$A$3:$A$15</c:f>
              <c:numCache>
                <c:formatCode>General</c:formatCode>
                <c:ptCount val="13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  <c:pt idx="6">
                  <c:v>0.60000000000000064</c:v>
                </c:pt>
                <c:pt idx="7">
                  <c:v>0.70000000000000062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</c:numCache>
            </c:numRef>
          </c:xVal>
          <c:yVal>
            <c:numRef>
              <c:f>'Суммарно 83Ф'!$B$3:$B$15</c:f>
              <c:numCache>
                <c:formatCode>General</c:formatCode>
                <c:ptCount val="13"/>
                <c:pt idx="0">
                  <c:v>0</c:v>
                </c:pt>
                <c:pt idx="1">
                  <c:v>-0.47299457590884619</c:v>
                </c:pt>
                <c:pt idx="2">
                  <c:v>37.488931627895454</c:v>
                </c:pt>
                <c:pt idx="3">
                  <c:v>83.677410156029282</c:v>
                </c:pt>
                <c:pt idx="4">
                  <c:v>88.470554154232815</c:v>
                </c:pt>
                <c:pt idx="5">
                  <c:v>94.375902576683529</c:v>
                </c:pt>
                <c:pt idx="6">
                  <c:v>100.53416323807492</c:v>
                </c:pt>
                <c:pt idx="7">
                  <c:v>102.27103042114922</c:v>
                </c:pt>
                <c:pt idx="8">
                  <c:v>84.719530465876218</c:v>
                </c:pt>
                <c:pt idx="9">
                  <c:v>25.836685824254996</c:v>
                </c:pt>
                <c:pt idx="10">
                  <c:v>12.554222576850785</c:v>
                </c:pt>
                <c:pt idx="11">
                  <c:v>10.079948624822125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4FC-4B67-96C9-CC3586E28C17}"/>
            </c:ext>
          </c:extLst>
        </c:ser>
        <c:ser>
          <c:idx val="1"/>
          <c:order val="1"/>
          <c:tx>
            <c:strRef>
              <c:f>'Суммарно 83Ф'!$C$2</c:f>
              <c:strCache>
                <c:ptCount val="1"/>
                <c:pt idx="0">
                  <c:v>83/16</c:v>
                </c:pt>
              </c:strCache>
            </c:strRef>
          </c:tx>
          <c:marker>
            <c:symbol val="none"/>
          </c:marker>
          <c:xVal>
            <c:numRef>
              <c:f>'Суммарно 83Ф'!$A$3:$A$15</c:f>
              <c:numCache>
                <c:formatCode>General</c:formatCode>
                <c:ptCount val="13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  <c:pt idx="6">
                  <c:v>0.60000000000000064</c:v>
                </c:pt>
                <c:pt idx="7">
                  <c:v>0.70000000000000062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</c:numCache>
            </c:numRef>
          </c:xVal>
          <c:yVal>
            <c:numRef>
              <c:f>'Суммарно 83Ф'!$C$3:$C$15</c:f>
              <c:numCache>
                <c:formatCode>General</c:formatCode>
                <c:ptCount val="13"/>
                <c:pt idx="0">
                  <c:v>0.40636094405890588</c:v>
                </c:pt>
                <c:pt idx="1">
                  <c:v>6.9837195764861193E-2</c:v>
                </c:pt>
                <c:pt idx="2">
                  <c:v>33.512136849558395</c:v>
                </c:pt>
                <c:pt idx="3">
                  <c:v>68.84938614123898</c:v>
                </c:pt>
                <c:pt idx="4">
                  <c:v>73.024884383987015</c:v>
                </c:pt>
                <c:pt idx="5">
                  <c:v>78.45939101257504</c:v>
                </c:pt>
                <c:pt idx="6">
                  <c:v>84.114970399042534</c:v>
                </c:pt>
                <c:pt idx="7">
                  <c:v>86.521315697315814</c:v>
                </c:pt>
                <c:pt idx="8">
                  <c:v>84.036150309923656</c:v>
                </c:pt>
                <c:pt idx="9">
                  <c:v>46.834069309404995</c:v>
                </c:pt>
                <c:pt idx="10">
                  <c:v>17.913342420051663</c:v>
                </c:pt>
                <c:pt idx="11">
                  <c:v>14.112884554884735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4FC-4B67-96C9-CC3586E28C17}"/>
            </c:ext>
          </c:extLst>
        </c:ser>
        <c:ser>
          <c:idx val="2"/>
          <c:order val="2"/>
          <c:tx>
            <c:strRef>
              <c:f>'Суммарно 83Ф'!$D$2</c:f>
              <c:strCache>
                <c:ptCount val="1"/>
                <c:pt idx="0">
                  <c:v>83/26</c:v>
                </c:pt>
              </c:strCache>
            </c:strRef>
          </c:tx>
          <c:marker>
            <c:symbol val="none"/>
          </c:marker>
          <c:xVal>
            <c:numRef>
              <c:f>'Суммарно 83Ф'!$A$3:$A$15</c:f>
              <c:numCache>
                <c:formatCode>General</c:formatCode>
                <c:ptCount val="13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  <c:pt idx="6">
                  <c:v>0.60000000000000064</c:v>
                </c:pt>
                <c:pt idx="7">
                  <c:v>0.70000000000000062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</c:numCache>
            </c:numRef>
          </c:xVal>
          <c:yVal>
            <c:numRef>
              <c:f>'Суммарно 83Ф'!$D$3:$D$15</c:f>
              <c:numCache>
                <c:formatCode>General</c:formatCode>
                <c:ptCount val="13"/>
                <c:pt idx="0">
                  <c:v>-2.759326408623302E-2</c:v>
                </c:pt>
                <c:pt idx="1">
                  <c:v>5.9672856492908855</c:v>
                </c:pt>
                <c:pt idx="2">
                  <c:v>52.034142043576018</c:v>
                </c:pt>
                <c:pt idx="3">
                  <c:v>64.889169981753</c:v>
                </c:pt>
                <c:pt idx="4">
                  <c:v>67.0001867763646</c:v>
                </c:pt>
                <c:pt idx="5">
                  <c:v>72.818225432262025</c:v>
                </c:pt>
                <c:pt idx="6">
                  <c:v>76.734625689106949</c:v>
                </c:pt>
                <c:pt idx="7">
                  <c:v>78.468506092670239</c:v>
                </c:pt>
                <c:pt idx="8">
                  <c:v>69.807854638234247</c:v>
                </c:pt>
                <c:pt idx="9">
                  <c:v>27.423839619484887</c:v>
                </c:pt>
                <c:pt idx="10">
                  <c:v>15.67668811912047</c:v>
                </c:pt>
                <c:pt idx="11">
                  <c:v>12.397720306374469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4FC-4B67-96C9-CC3586E28C17}"/>
            </c:ext>
          </c:extLst>
        </c:ser>
        <c:ser>
          <c:idx val="3"/>
          <c:order val="3"/>
          <c:tx>
            <c:strRef>
              <c:f>'Суммарно 83Ф'!$E$2</c:f>
              <c:strCache>
                <c:ptCount val="1"/>
                <c:pt idx="0">
                  <c:v>83/44</c:v>
                </c:pt>
              </c:strCache>
            </c:strRef>
          </c:tx>
          <c:marker>
            <c:symbol val="none"/>
          </c:marker>
          <c:xVal>
            <c:numRef>
              <c:f>'Суммарно 83Ф'!$A$3:$A$15</c:f>
              <c:numCache>
                <c:formatCode>General</c:formatCode>
                <c:ptCount val="13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  <c:pt idx="6">
                  <c:v>0.60000000000000064</c:v>
                </c:pt>
                <c:pt idx="7">
                  <c:v>0.70000000000000062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</c:numCache>
            </c:numRef>
          </c:xVal>
          <c:yVal>
            <c:numRef>
              <c:f>'Суммарно 83Ф'!$E$3:$E$15</c:f>
              <c:numCache>
                <c:formatCode>General</c:formatCode>
                <c:ptCount val="13"/>
                <c:pt idx="0">
                  <c:v>0</c:v>
                </c:pt>
                <c:pt idx="1">
                  <c:v>-0.27092339395521903</c:v>
                </c:pt>
                <c:pt idx="2">
                  <c:v>27.107588255029214</c:v>
                </c:pt>
                <c:pt idx="3">
                  <c:v>57.088861399117874</c:v>
                </c:pt>
                <c:pt idx="4">
                  <c:v>61.486893505966144</c:v>
                </c:pt>
                <c:pt idx="5">
                  <c:v>65.989036072619058</c:v>
                </c:pt>
                <c:pt idx="6">
                  <c:v>70.541964229420032</c:v>
                </c:pt>
                <c:pt idx="7">
                  <c:v>74.333108533994277</c:v>
                </c:pt>
                <c:pt idx="8">
                  <c:v>73.253914743342719</c:v>
                </c:pt>
                <c:pt idx="9">
                  <c:v>51.586242706542777</c:v>
                </c:pt>
                <c:pt idx="10">
                  <c:v>21.119967176535521</c:v>
                </c:pt>
                <c:pt idx="11">
                  <c:v>15.525934421692538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4FC-4B67-96C9-CC3586E28C17}"/>
            </c:ext>
          </c:extLst>
        </c:ser>
        <c:ser>
          <c:idx val="4"/>
          <c:order val="4"/>
          <c:tx>
            <c:strRef>
              <c:f>'Суммарно 83Ф'!$F$2</c:f>
              <c:strCache>
                <c:ptCount val="1"/>
                <c:pt idx="0">
                  <c:v>Full</c:v>
                </c:pt>
              </c:strCache>
            </c:strRef>
          </c:tx>
          <c:marker>
            <c:symbol val="none"/>
          </c:marker>
          <c:xVal>
            <c:numRef>
              <c:f>'Суммарно 83Ф'!$A$3:$A$15</c:f>
              <c:numCache>
                <c:formatCode>General</c:formatCode>
                <c:ptCount val="13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  <c:pt idx="6">
                  <c:v>0.60000000000000064</c:v>
                </c:pt>
                <c:pt idx="7">
                  <c:v>0.70000000000000062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</c:numCache>
            </c:numRef>
          </c:xVal>
          <c:yVal>
            <c:numRef>
              <c:f>'Суммарно 83Ф'!$F$3:$F$15</c:f>
              <c:numCache>
                <c:formatCode>General</c:formatCode>
                <c:ptCount val="13"/>
                <c:pt idx="0">
                  <c:v>0.25499928418733675</c:v>
                </c:pt>
                <c:pt idx="1">
                  <c:v>7.0124803151327963E-2</c:v>
                </c:pt>
                <c:pt idx="2">
                  <c:v>49.090549697032003</c:v>
                </c:pt>
                <c:pt idx="3">
                  <c:v>101.900901452136</c:v>
                </c:pt>
                <c:pt idx="4">
                  <c:v>106.02551487385836</c:v>
                </c:pt>
                <c:pt idx="5">
                  <c:v>111.3677498775737</c:v>
                </c:pt>
                <c:pt idx="6">
                  <c:v>117.34748309175599</c:v>
                </c:pt>
                <c:pt idx="7">
                  <c:v>118.23360560430586</c:v>
                </c:pt>
                <c:pt idx="8">
                  <c:v>97.463913907285701</c:v>
                </c:pt>
                <c:pt idx="9">
                  <c:v>23.153935004171327</c:v>
                </c:pt>
                <c:pt idx="10">
                  <c:v>12.020028758360001</c:v>
                </c:pt>
                <c:pt idx="11">
                  <c:v>10.317908536412666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4FC-4B67-96C9-CC3586E28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154432"/>
        <c:axId val="85164800"/>
      </c:scatterChart>
      <c:valAx>
        <c:axId val="85154432"/>
        <c:scaling>
          <c:orientation val="minMax"/>
          <c:max val="1.100000000000000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ru-RU" sz="2000" b="0" dirty="0" smtClean="0"/>
                  <a:t>Время, с</a:t>
                </a:r>
                <a:endParaRPr lang="ru-RU" sz="2000" b="0" dirty="0"/>
              </a:p>
            </c:rich>
          </c:tx>
          <c:layout>
            <c:manualLayout>
              <c:xMode val="edge"/>
              <c:yMode val="edge"/>
              <c:x val="0.4243279626778686"/>
              <c:y val="0.9421721839871226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85164800"/>
        <c:crosses val="autoZero"/>
        <c:crossBetween val="midCat"/>
      </c:valAx>
      <c:valAx>
        <c:axId val="85164800"/>
        <c:scaling>
          <c:orientation val="minMax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500" b="0"/>
                </a:pPr>
                <a:r>
                  <a:rPr lang="ru-RU" sz="1800" b="0" dirty="0" smtClean="0"/>
                  <a:t>Ток,</a:t>
                </a:r>
                <a:r>
                  <a:rPr lang="ru-RU" sz="1800" b="0" baseline="0" dirty="0" smtClean="0"/>
                  <a:t> А</a:t>
                </a:r>
                <a:endParaRPr lang="ru-RU" sz="500" b="0" dirty="0"/>
              </a:p>
            </c:rich>
          </c:tx>
          <c:layout>
            <c:manualLayout>
              <c:xMode val="edge"/>
              <c:yMode val="edge"/>
              <c:x val="2.7617081347222441E-3"/>
              <c:y val="0.4984072659526143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851544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7357928043268565"/>
          <c:y val="0.39080179265868598"/>
          <c:w val="0.18331922855586669"/>
          <c:h val="0.38205857031637974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2120@mail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2120@mail.ru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653136"/>
            <a:ext cx="4752528" cy="1470025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</a:rPr>
              <a:t>Бустер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764704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Бустер</a:t>
            </a:r>
            <a:endParaRPr lang="ru-RU" sz="2400" b="1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6596390"/>
            <a:ext cx="90364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2120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@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mail.ru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+7-922-22-22-582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Павличенко</a:t>
            </a:r>
            <a:r>
              <a:rPr kumimoji="0" lang="ru-RU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Михаил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Логотип ДД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0"/>
            <a:ext cx="742490" cy="762740"/>
          </a:xfrm>
          <a:prstGeom prst="rect">
            <a:avLst/>
          </a:prstGeom>
        </p:spPr>
      </p:pic>
      <p:pic>
        <p:nvPicPr>
          <p:cNvPr id="13" name="Рисунок 12" descr="БСК2-83_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984" y="1196752"/>
            <a:ext cx="8169464" cy="5301027"/>
          </a:xfrm>
          <a:prstGeom prst="rect">
            <a:avLst/>
          </a:prstGeom>
        </p:spPr>
      </p:pic>
      <p:pic>
        <p:nvPicPr>
          <p:cNvPr id="17" name="Рисунок 16" descr="2021-09-16_18-15-5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0"/>
            <a:ext cx="2377440" cy="784860"/>
          </a:xfrm>
          <a:prstGeom prst="rect">
            <a:avLst/>
          </a:prstGeom>
        </p:spPr>
      </p:pic>
      <p:pic>
        <p:nvPicPr>
          <p:cNvPr id="20" name="Рисунок 19" descr="2021-09-16_18-20-2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63888" y="0"/>
            <a:ext cx="808063" cy="764704"/>
          </a:xfrm>
          <a:prstGeom prst="rect">
            <a:avLst/>
          </a:prstGeom>
        </p:spPr>
      </p:pic>
      <p:pic>
        <p:nvPicPr>
          <p:cNvPr id="21" name="Рисунок 20" descr="2021-09-16_18-21-1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80112" y="0"/>
            <a:ext cx="751234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7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1754591_2041051845980851_414035729950179328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53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zh3_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427985" cy="3140968"/>
          </a:xfrm>
          <a:prstGeom prst="rect">
            <a:avLst/>
          </a:prstGeom>
        </p:spPr>
      </p:pic>
      <p:pic>
        <p:nvPicPr>
          <p:cNvPr id="6" name="Рисунок 5" descr="DSC009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717032"/>
            <a:ext cx="4644008" cy="3140968"/>
          </a:xfrm>
          <a:prstGeom prst="rect">
            <a:avLst/>
          </a:prstGeom>
        </p:spPr>
      </p:pic>
      <p:pic>
        <p:nvPicPr>
          <p:cNvPr id="7" name="Рисунок 6" descr="DSC021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0"/>
            <a:ext cx="4644008" cy="3140968"/>
          </a:xfrm>
          <a:prstGeom prst="rect">
            <a:avLst/>
          </a:prstGeom>
        </p:spPr>
      </p:pic>
      <p:pic>
        <p:nvPicPr>
          <p:cNvPr id="8" name="Рисунок 7" descr="DSC020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717032"/>
            <a:ext cx="4475989" cy="3140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284984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180 миллионов АСЭС, 420 миллионов человек (</a:t>
            </a:r>
            <a:r>
              <a:rPr lang="en-US" sz="1600" dirty="0" smtClean="0"/>
              <a:t>World Bank) «2020 Off-Grid Solar Market Trends Report»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>
            <a:noAutofit/>
          </a:bodyPr>
          <a:lstStyle/>
          <a:p>
            <a:r>
              <a:rPr lang="ru-RU" sz="2800" dirty="0" smtClean="0"/>
              <a:t>Уровни мощности АСЭС и возможности потребителя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 Мощность инвертора</a:t>
            </a:r>
            <a:r>
              <a:rPr lang="en-US" sz="1100" dirty="0" smtClean="0"/>
              <a:t>     </a:t>
            </a:r>
            <a:r>
              <a:rPr lang="ru-RU" sz="1100" dirty="0" smtClean="0"/>
              <a:t> </a:t>
            </a:r>
            <a:r>
              <a:rPr lang="ru-RU" b="1" dirty="0" smtClean="0"/>
              <a:t>300 Вт                600 Вт               1500 Вт              3000 Вт                6000</a:t>
            </a:r>
            <a:r>
              <a:rPr lang="en-US" b="1" dirty="0" smtClean="0"/>
              <a:t> </a:t>
            </a:r>
            <a:r>
              <a:rPr lang="ru-RU" b="1" dirty="0" smtClean="0"/>
              <a:t>Вт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95020"/>
            <a:ext cx="147565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Свет, </a:t>
            </a:r>
            <a:r>
              <a:rPr lang="ru-RU" sz="1600" dirty="0" err="1" smtClean="0"/>
              <a:t>гаджеты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en-US" sz="1600" dirty="0" smtClean="0"/>
          </a:p>
          <a:p>
            <a:r>
              <a:rPr lang="ru-RU" sz="1600" dirty="0" smtClean="0"/>
              <a:t>Родничок</a:t>
            </a:r>
            <a:endParaRPr lang="en-US" sz="1600" dirty="0" smtClean="0"/>
          </a:p>
          <a:p>
            <a:endParaRPr lang="en-US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en-US" sz="1600" dirty="0" smtClean="0"/>
          </a:p>
          <a:p>
            <a:r>
              <a:rPr lang="ru-RU" sz="1600" dirty="0" smtClean="0"/>
              <a:t>Инструмент</a:t>
            </a:r>
            <a:endParaRPr lang="en-US" sz="1600" dirty="0" smtClean="0"/>
          </a:p>
          <a:p>
            <a:endParaRPr lang="en-US" sz="1600" dirty="0" smtClean="0"/>
          </a:p>
          <a:p>
            <a:endParaRPr lang="ru-RU" sz="1600" dirty="0" smtClean="0"/>
          </a:p>
          <a:p>
            <a:endParaRPr lang="en-US" sz="1600" dirty="0" smtClean="0"/>
          </a:p>
          <a:p>
            <a:r>
              <a:rPr lang="ru-RU" sz="1600" b="1" dirty="0" smtClean="0">
                <a:solidFill>
                  <a:srgbClr val="FF0000"/>
                </a:solidFill>
              </a:rPr>
              <a:t>Холодильник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Сварка</a:t>
            </a:r>
            <a:endParaRPr lang="ru-RU" sz="1600" dirty="0"/>
          </a:p>
        </p:txBody>
      </p:sp>
      <p:pic>
        <p:nvPicPr>
          <p:cNvPr id="6" name="Рисунок 5" descr="Светильник 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556792"/>
            <a:ext cx="720080" cy="625441"/>
          </a:xfrm>
          <a:prstGeom prst="rect">
            <a:avLst/>
          </a:prstGeom>
        </p:spPr>
      </p:pic>
      <p:pic>
        <p:nvPicPr>
          <p:cNvPr id="7" name="Рисунок 6" descr="Светильник 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1556792"/>
            <a:ext cx="720080" cy="625441"/>
          </a:xfrm>
          <a:prstGeom prst="rect">
            <a:avLst/>
          </a:prstGeom>
        </p:spPr>
      </p:pic>
      <p:pic>
        <p:nvPicPr>
          <p:cNvPr id="8" name="Рисунок 7" descr="Светильник 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56792"/>
            <a:ext cx="720080" cy="625441"/>
          </a:xfrm>
          <a:prstGeom prst="rect">
            <a:avLst/>
          </a:prstGeom>
        </p:spPr>
      </p:pic>
      <p:pic>
        <p:nvPicPr>
          <p:cNvPr id="9" name="Рисунок 8" descr="Светильник 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556792"/>
            <a:ext cx="720080" cy="625441"/>
          </a:xfrm>
          <a:prstGeom prst="rect">
            <a:avLst/>
          </a:prstGeom>
        </p:spPr>
      </p:pic>
      <p:pic>
        <p:nvPicPr>
          <p:cNvPr id="10" name="Рисунок 9" descr="Светильник 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1556792"/>
            <a:ext cx="720080" cy="625441"/>
          </a:xfrm>
          <a:prstGeom prst="rect">
            <a:avLst/>
          </a:prstGeom>
        </p:spPr>
      </p:pic>
      <p:pic>
        <p:nvPicPr>
          <p:cNvPr id="11" name="Рисунок 10" descr="Зарядка моби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2060848"/>
            <a:ext cx="576064" cy="576064"/>
          </a:xfrm>
          <a:prstGeom prst="rect">
            <a:avLst/>
          </a:prstGeom>
        </p:spPr>
      </p:pic>
      <p:pic>
        <p:nvPicPr>
          <p:cNvPr id="12" name="Рисунок 11" descr="Зарядка моби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060848"/>
            <a:ext cx="576064" cy="576064"/>
          </a:xfrm>
          <a:prstGeom prst="rect">
            <a:avLst/>
          </a:prstGeom>
        </p:spPr>
      </p:pic>
      <p:pic>
        <p:nvPicPr>
          <p:cNvPr id="14" name="Рисунок 13" descr="Зарядка моби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2132856"/>
            <a:ext cx="576064" cy="576064"/>
          </a:xfrm>
          <a:prstGeom prst="rect">
            <a:avLst/>
          </a:prstGeom>
        </p:spPr>
      </p:pic>
      <p:pic>
        <p:nvPicPr>
          <p:cNvPr id="15" name="Рисунок 14" descr="Зарядка моби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2132856"/>
            <a:ext cx="576064" cy="576064"/>
          </a:xfrm>
          <a:prstGeom prst="rect">
            <a:avLst/>
          </a:prstGeom>
        </p:spPr>
      </p:pic>
      <p:pic>
        <p:nvPicPr>
          <p:cNvPr id="16" name="Рисунок 15" descr="Зарядка мобил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2400" y="2060848"/>
            <a:ext cx="576064" cy="576064"/>
          </a:xfrm>
          <a:prstGeom prst="rect">
            <a:avLst/>
          </a:prstGeom>
        </p:spPr>
      </p:pic>
      <p:pic>
        <p:nvPicPr>
          <p:cNvPr id="17" name="Рисунок 16" descr="Насос Родничо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1" y="2780928"/>
            <a:ext cx="974456" cy="720080"/>
          </a:xfrm>
          <a:prstGeom prst="rect">
            <a:avLst/>
          </a:prstGeom>
        </p:spPr>
      </p:pic>
      <p:pic>
        <p:nvPicPr>
          <p:cNvPr id="18" name="Рисунок 17" descr="Насос Родничо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852936"/>
            <a:ext cx="974456" cy="720080"/>
          </a:xfrm>
          <a:prstGeom prst="rect">
            <a:avLst/>
          </a:prstGeom>
        </p:spPr>
      </p:pic>
      <p:pic>
        <p:nvPicPr>
          <p:cNvPr id="19" name="Рисунок 18" descr="Насос Родничо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2780928"/>
            <a:ext cx="974456" cy="720080"/>
          </a:xfrm>
          <a:prstGeom prst="rect">
            <a:avLst/>
          </a:prstGeom>
        </p:spPr>
      </p:pic>
      <p:pic>
        <p:nvPicPr>
          <p:cNvPr id="20" name="Рисунок 19" descr="Насос Родничо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8344" y="2780928"/>
            <a:ext cx="974456" cy="720080"/>
          </a:xfrm>
          <a:prstGeom prst="rect">
            <a:avLst/>
          </a:prstGeom>
        </p:spPr>
      </p:pic>
      <p:pic>
        <p:nvPicPr>
          <p:cNvPr id="21" name="Рисунок 20" descr="Электрорубано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861048"/>
            <a:ext cx="936104" cy="745306"/>
          </a:xfrm>
          <a:prstGeom prst="rect">
            <a:avLst/>
          </a:prstGeom>
        </p:spPr>
      </p:pic>
      <p:pic>
        <p:nvPicPr>
          <p:cNvPr id="22" name="Рисунок 21" descr="Электрорубано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3861048"/>
            <a:ext cx="864096" cy="687974"/>
          </a:xfrm>
          <a:prstGeom prst="rect">
            <a:avLst/>
          </a:prstGeom>
        </p:spPr>
      </p:pic>
      <p:pic>
        <p:nvPicPr>
          <p:cNvPr id="23" name="Рисунок 22" descr="Электрорубано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40352" y="3861048"/>
            <a:ext cx="813979" cy="648072"/>
          </a:xfrm>
          <a:prstGeom prst="rect">
            <a:avLst/>
          </a:prstGeom>
        </p:spPr>
      </p:pic>
      <p:pic>
        <p:nvPicPr>
          <p:cNvPr id="24" name="Рисунок 23" descr="Холодильни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8024" y="4869160"/>
            <a:ext cx="576064" cy="576064"/>
          </a:xfrm>
          <a:prstGeom prst="rect">
            <a:avLst/>
          </a:prstGeom>
        </p:spPr>
      </p:pic>
      <p:pic>
        <p:nvPicPr>
          <p:cNvPr id="25" name="Рисунок 24" descr="Холодильни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12360" y="4725144"/>
            <a:ext cx="648072" cy="648072"/>
          </a:xfrm>
          <a:prstGeom prst="rect">
            <a:avLst/>
          </a:prstGeom>
        </p:spPr>
      </p:pic>
      <p:pic>
        <p:nvPicPr>
          <p:cNvPr id="26" name="Рисунок 25" descr="Свар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2320" y="5661248"/>
            <a:ext cx="1263915" cy="94793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19672" y="2996952"/>
            <a:ext cx="28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91880" y="4221088"/>
            <a:ext cx="22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19672" y="422108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672" y="515719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91880" y="5085184"/>
            <a:ext cx="22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04048" y="602128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19672" y="587727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16216" y="59492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91880" y="594928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7" name="Рисунок 36" descr="Холодильни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2200" y="4797152"/>
            <a:ext cx="576064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7584" y="836712"/>
            <a:ext cx="1396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0,36 Вт*ч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1440 Вт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Мечты</a:t>
            </a:r>
            <a:endParaRPr lang="ru-RU" sz="2000" dirty="0"/>
          </a:p>
        </p:txBody>
      </p:sp>
      <p:pic>
        <p:nvPicPr>
          <p:cNvPr id="5" name="Рисунок 4" descr="2020-12-10_15-06-4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620688"/>
            <a:ext cx="3131840" cy="2016224"/>
          </a:xfrm>
          <a:prstGeom prst="rect">
            <a:avLst/>
          </a:prstGeom>
        </p:spPr>
      </p:pic>
      <p:pic>
        <p:nvPicPr>
          <p:cNvPr id="6" name="Рисунок 5" descr="АКБ 100 А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620688"/>
            <a:ext cx="2376264" cy="1678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564904"/>
            <a:ext cx="7796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Химический аккумулятор                                                          </a:t>
            </a:r>
            <a:r>
              <a:rPr lang="ru-RU" dirty="0" err="1" smtClean="0"/>
              <a:t>Суперконденсатор</a:t>
            </a:r>
            <a:endParaRPr lang="en-US" dirty="0" smtClean="0"/>
          </a:p>
          <a:p>
            <a:r>
              <a:rPr lang="en-US" dirty="0" smtClean="0"/>
              <a:t>      500 cycles</a:t>
            </a:r>
            <a:r>
              <a:rPr lang="ru-RU" dirty="0" smtClean="0"/>
              <a:t>                                                                                     </a:t>
            </a:r>
            <a:r>
              <a:rPr lang="en-US" dirty="0" smtClean="0"/>
              <a:t> 100,000 cycles</a:t>
            </a: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8" name="Рисунок 7" descr="2021-06-20_20-26-56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520" y="3645024"/>
            <a:ext cx="4176464" cy="2736304"/>
          </a:xfrm>
          <a:prstGeom prst="rect">
            <a:avLst/>
          </a:prstGeom>
        </p:spPr>
      </p:pic>
      <p:pic>
        <p:nvPicPr>
          <p:cNvPr id="9" name="Рисунок 8" descr="2021-06-20_20-31-03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8024" y="3429000"/>
            <a:ext cx="3816424" cy="2520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1560" y="6165304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Было</a:t>
            </a:r>
            <a:r>
              <a:rPr lang="en-US" dirty="0" smtClean="0"/>
              <a:t>                       </a:t>
            </a:r>
            <a:r>
              <a:rPr lang="ru-RU" dirty="0" smtClean="0"/>
              <a:t>                            </a:t>
            </a:r>
            <a:r>
              <a:rPr lang="en-US" dirty="0" smtClean="0"/>
              <a:t>                    </a:t>
            </a:r>
            <a:r>
              <a:rPr lang="ru-RU" dirty="0" smtClean="0"/>
              <a:t>Стало</a:t>
            </a:r>
          </a:p>
          <a:p>
            <a:r>
              <a:rPr lang="ru-RU" sz="1400" dirty="0" smtClean="0"/>
              <a:t>                                                                                    (переходные процессы в цепи с нелинейными элементами)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23928" y="1052736"/>
            <a:ext cx="601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+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52120" y="3356992"/>
            <a:ext cx="2160240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rebuchet MS" pitchFamily="34" charset="0"/>
              </a:rPr>
              <a:t>Результаты испытаний</a:t>
            </a:r>
            <a:endParaRPr lang="ru-RU" sz="3200" dirty="0">
              <a:latin typeface="Trebuchet MS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932040" y="1772816"/>
            <a:ext cx="1296144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5436096" y="2996952"/>
            <a:ext cx="1008112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300192" y="1772816"/>
            <a:ext cx="2011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Без бустера</a:t>
            </a:r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ru-RU" b="1" dirty="0" smtClean="0">
                <a:solidFill>
                  <a:srgbClr val="FF0000"/>
                </a:solidFill>
              </a:rPr>
              <a:t> 120 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4208" y="27089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 бустером</a:t>
            </a:r>
            <a:r>
              <a:rPr lang="en-US" b="1" dirty="0" smtClean="0">
                <a:solidFill>
                  <a:srgbClr val="FF0000"/>
                </a:solidFill>
              </a:rPr>
              <a:t> - </a:t>
            </a:r>
            <a:r>
              <a:rPr lang="ru-RU" b="1" dirty="0" smtClean="0">
                <a:solidFill>
                  <a:srgbClr val="FF0000"/>
                </a:solidFill>
              </a:rPr>
              <a:t>75 А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073008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Что получилось</a:t>
            </a:r>
            <a:endParaRPr lang="ru-RU" dirty="0"/>
          </a:p>
        </p:txBody>
      </p:sp>
      <p:pic>
        <p:nvPicPr>
          <p:cNvPr id="4" name="Содержимое 3" descr="2021-09-17_00-24-2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56992"/>
            <a:ext cx="7560840" cy="2888147"/>
          </a:xfrm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Отказ в патенте</a:t>
            </a:r>
          </a:p>
          <a:p>
            <a:pPr marL="342900" indent="-342900">
              <a:buAutoNum type="arabicPeriod"/>
            </a:pPr>
            <a:r>
              <a:rPr lang="ru-RU" dirty="0" smtClean="0"/>
              <a:t>БСК -20/17 (24%) –  1/3 стоимости </a:t>
            </a:r>
            <a:r>
              <a:rPr lang="en-US" dirty="0" smtClean="0"/>
              <a:t>DELTA DTM 12100 L.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БСК-83/44 (37%)  – </a:t>
            </a:r>
            <a:r>
              <a:rPr lang="en-US" dirty="0" smtClean="0"/>
              <a:t> </a:t>
            </a:r>
            <a:r>
              <a:rPr lang="ru-RU" dirty="0" smtClean="0"/>
              <a:t>1/2 стоимости </a:t>
            </a:r>
            <a:r>
              <a:rPr lang="en-US" dirty="0" smtClean="0"/>
              <a:t>DELTA DTM 12100 L.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Статья в журнале СОК</a:t>
            </a:r>
          </a:p>
          <a:p>
            <a:pPr marL="342900" indent="-342900">
              <a:buAutoNum type="arabicPeriod"/>
            </a:pPr>
            <a:r>
              <a:rPr lang="ru-RU" dirty="0" smtClean="0"/>
              <a:t>Статья в </a:t>
            </a:r>
            <a:r>
              <a:rPr lang="en-US" dirty="0" smtClean="0"/>
              <a:t>IEEE - </a:t>
            </a:r>
            <a:r>
              <a:rPr lang="ru-RU" dirty="0" smtClean="0"/>
              <a:t>Институт инженеров электротехники и электроники</a:t>
            </a:r>
            <a:r>
              <a:rPr lang="en-US" dirty="0" smtClean="0"/>
              <a:t> (</a:t>
            </a:r>
            <a:r>
              <a:rPr lang="ru-RU" dirty="0" smtClean="0"/>
              <a:t>США)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3671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rebuchet MS" pitchFamily="34" charset="0"/>
              </a:rPr>
              <a:t>Что имеем  Бустер</a:t>
            </a:r>
            <a:r>
              <a:rPr lang="en-US" sz="2800" dirty="0" smtClean="0">
                <a:latin typeface="Trebuchet MS" pitchFamily="34" charset="0"/>
              </a:rPr>
              <a:t> </a:t>
            </a:r>
            <a:r>
              <a:rPr lang="ru-RU" sz="2800" dirty="0" smtClean="0">
                <a:latin typeface="Trebuchet MS" pitchFamily="34" charset="0"/>
              </a:rPr>
              <a:t>БСК-20/17 и БСК</a:t>
            </a:r>
            <a:r>
              <a:rPr lang="en-US" sz="2800" dirty="0" smtClean="0">
                <a:latin typeface="Trebuchet MS" pitchFamily="34" charset="0"/>
              </a:rPr>
              <a:t>-</a:t>
            </a:r>
            <a:r>
              <a:rPr lang="ru-RU" sz="2800" dirty="0" smtClean="0">
                <a:latin typeface="Trebuchet MS" pitchFamily="34" charset="0"/>
              </a:rPr>
              <a:t>83/44</a:t>
            </a:r>
            <a:endParaRPr lang="ru-RU" sz="2800" dirty="0">
              <a:latin typeface="Trebuchet MS" pitchFamily="34" charset="0"/>
            </a:endParaRPr>
          </a:p>
        </p:txBody>
      </p:sp>
      <p:pic>
        <p:nvPicPr>
          <p:cNvPr id="7" name="Рисунок 6" descr="IMG_20210820_013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2204864"/>
            <a:ext cx="4674883" cy="3273658"/>
          </a:xfrm>
          <a:prstGeom prst="rect">
            <a:avLst/>
          </a:prstGeom>
        </p:spPr>
      </p:pic>
      <p:pic>
        <p:nvPicPr>
          <p:cNvPr id="8" name="Рисунок 7" descr="16323463436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268760"/>
            <a:ext cx="3668252" cy="4869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19672" y="616530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24%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012160" y="573325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37%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к ассоциации ЗК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Рекомендовать потребителям ставить бустеры при наличии холодильника.</a:t>
            </a:r>
          </a:p>
          <a:p>
            <a:r>
              <a:rPr lang="ru-RU" dirty="0" smtClean="0"/>
              <a:t>В каких ситуациях может еще понадобиться бустер?</a:t>
            </a:r>
          </a:p>
          <a:p>
            <a:r>
              <a:rPr lang="ru-RU" dirty="0" smtClean="0"/>
              <a:t>Сделано в Екатеринбурге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36096" y="6211669"/>
            <a:ext cx="370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n-CL" dirty="0" smtClean="0">
                <a:solidFill>
                  <a:schemeClr val="bg1"/>
                </a:solidFill>
                <a:latin typeface="+mj-lt"/>
              </a:rPr>
              <a:t>2120@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mail</a:t>
            </a:r>
            <a:r>
              <a:rPr lang="arn-CL" dirty="0" smtClean="0">
                <a:solidFill>
                  <a:schemeClr val="bg1"/>
                </a:solidFill>
                <a:latin typeface="+mj-lt"/>
              </a:rPr>
              <a:t>.ru 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 +7-922-22-22-582</a:t>
            </a:r>
          </a:p>
          <a:p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116632"/>
            <a:ext cx="3850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  <a:endParaRPr lang="ru-RU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55776" y="260648"/>
            <a:ext cx="3732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</a:t>
            </a:r>
            <a:endParaRPr lang="ru-RU" sz="28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9639" y="6488668"/>
            <a:ext cx="5864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2120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@</a:t>
            </a:r>
            <a:r>
              <a:rPr lang="en-US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mail.ru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+7-922-22-22-582 </a:t>
            </a:r>
            <a:r>
              <a:rPr lang="ru-RU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Павличенко</a:t>
            </a:r>
            <a:r>
              <a:rPr lang="ru-RU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Михаил</a:t>
            </a:r>
            <a:endParaRPr lang="ru-RU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226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Trebuchet MS</vt:lpstr>
      <vt:lpstr>Тема Office</vt:lpstr>
      <vt:lpstr>Бустер</vt:lpstr>
      <vt:lpstr>Презентация PowerPoint</vt:lpstr>
      <vt:lpstr>Презентация PowerPoint</vt:lpstr>
      <vt:lpstr>Уровни мощности АСЭС и возможности потребителя</vt:lpstr>
      <vt:lpstr>Презентация PowerPoint</vt:lpstr>
      <vt:lpstr>Мечты</vt:lpstr>
      <vt:lpstr>Результаты испытаний</vt:lpstr>
      <vt:lpstr>Что получилось</vt:lpstr>
      <vt:lpstr>Что имеем  Бустер БСК-20/17 и БСК-83/44</vt:lpstr>
      <vt:lpstr>Предложение к ассоциации ЗК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mzaxa</dc:creator>
  <cp:lastModifiedBy>Swing Computers</cp:lastModifiedBy>
  <cp:revision>47</cp:revision>
  <dcterms:created xsi:type="dcterms:W3CDTF">2021-08-16T16:15:47Z</dcterms:created>
  <dcterms:modified xsi:type="dcterms:W3CDTF">2021-09-24T10:09:07Z</dcterms:modified>
</cp:coreProperties>
</file>