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84" r:id="rId4"/>
    <p:sldId id="285" r:id="rId5"/>
    <p:sldId id="258" r:id="rId6"/>
    <p:sldId id="262" r:id="rId7"/>
    <p:sldId id="271" r:id="rId8"/>
    <p:sldId id="287" r:id="rId9"/>
    <p:sldId id="263" r:id="rId10"/>
    <p:sldId id="288" r:id="rId11"/>
    <p:sldId id="289" r:id="rId12"/>
    <p:sldId id="290" r:id="rId13"/>
    <p:sldId id="26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0AA4"/>
    <a:srgbClr val="081635"/>
    <a:srgbClr val="020F2C"/>
    <a:srgbClr val="001B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6" d="100"/>
          <a:sy n="76" d="100"/>
        </p:scale>
        <p:origin x="-260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542C0-CEE6-429D-A36D-85160AD5B2C9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5F909-FED7-4317-96EB-53CDB8185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718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f299dc5e9d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f299dc5e9d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E091818-5B53-49B5-8F9D-E57324D76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41FF15A-6695-4F9A-B698-C01709B250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B650DAB-005A-4EEC-9785-FDBC887CC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94E1-E3DC-4B84-A5BB-435522F03B6D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D2444E6-3B3A-4366-8D3D-1F43FA5E9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01CDB2F-EB21-4D07-B38B-17121977A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0906-F63E-41F1-B54D-4C20604085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165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A48B54-F019-4120-BEE2-DF2FB472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95E69A-AA05-4BD9-B61E-4827570A3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E6A93EC-794F-41A6-A756-7F3B3940C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94E1-E3DC-4B84-A5BB-435522F03B6D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6816C26-1F99-4EEA-8270-6E5391805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C5FF6BA-13DB-404D-8D62-4D30DBF8D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0906-F63E-41F1-B54D-4C20604085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063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08A07F-78E8-4EB0-941E-B7E1749A6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4F07CA2-8D37-480F-8221-2B01D6948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A0434EF-30E2-4D08-9209-78829791C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94E1-E3DC-4B84-A5BB-435522F03B6D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2FCDAE2-6A8B-4B9F-AB38-C1B8C43BE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2F6174E-0B5C-440F-8A11-6A27F96F0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0906-F63E-41F1-B54D-4C20604085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626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EEC912-22D8-4C4B-85F2-6B3C29E31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60B357-15E6-49B8-BDC6-BA2788FBDB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3FA5CD9-E82B-4EE8-B2E6-9136BEC28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6BFE6DC-E18E-4DC1-A851-890F44FB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94E1-E3DC-4B84-A5BB-435522F03B6D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A2BE191-FAD6-494A-BCF6-45E3F7133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40D22F6-E28D-40E8-A397-1488114E4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0906-F63E-41F1-B54D-4C20604085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088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9201AC-4B90-4B65-9A88-523B0A0CA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9C17819-5BAC-410B-A255-207141BFE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8656417-52FD-4FAC-A907-68EADA95B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8F632F0-AA5F-430F-AA14-41D3A4DF2C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26B6101-2311-47D8-84D7-2F3B96D042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C062827-AED8-4379-945E-8C51B6175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94E1-E3DC-4B84-A5BB-435522F03B6D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04CBB50-D9AE-4BC3-8F03-8F27C8A75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F6C411E-663B-4E59-AACB-DA7D842B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0906-F63E-41F1-B54D-4C20604085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852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698162-E61C-4808-886D-6D5CCBDFD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1E22C7C-1E45-4CD8-9E04-CB21EC7BC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94E1-E3DC-4B84-A5BB-435522F03B6D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9D6D018-C490-41B0-9563-6565D7FF0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B8045A9-1A5A-41BF-BCA0-8BBCA97CC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0906-F63E-41F1-B54D-4C20604085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921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DD08C0A-4F7B-4BB1-ACFA-89AD12E17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94E1-E3DC-4B84-A5BB-435522F03B6D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BE98CC5A-6095-4849-A7DF-44AAC05C5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B6B82CF-A22A-4D0E-9F59-85B97F2A6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0906-F63E-41F1-B54D-4C20604085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36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24D9CB-4897-43C0-B9FF-7A456BBA5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79C3EA-C858-4AA5-8BAD-47DDD5E6C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B243D2C-DFB2-42F2-9358-71C9FCCFCA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A551F23-654B-4E0C-A3B8-CCDA8E564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94E1-E3DC-4B84-A5BB-435522F03B6D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C0DAF71-2EC4-46E9-BCE0-9C757DA4C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A0E23EA-6820-4962-B842-99DA0CE91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0906-F63E-41F1-B54D-4C20604085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372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CC34FC-E191-4E33-9588-02E0C7F1A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1A152E6-80CF-4F4D-826C-F976080C40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D8FF283-745A-49B0-BD49-321B8DBC43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FB3F889-3842-4E55-AAE2-7906E6FB1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94E1-E3DC-4B84-A5BB-435522F03B6D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D9E6205-73C9-44B8-8844-8BFD5A170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2415405-7759-4456-B825-4E742D268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0906-F63E-41F1-B54D-4C20604085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23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4041E3-5874-4813-A7EA-BDA25A927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37C83BB-5ABF-40F9-AE99-B0BD2EE70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3A470A1-56B5-43C4-A21A-75CEB9F8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94E1-E3DC-4B84-A5BB-435522F03B6D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E53F06D-C6B1-41B9-87B4-2DC477D53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1696637-92FA-4B81-A2C3-05E2ABB4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0906-F63E-41F1-B54D-4C20604085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299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B502EDA3-E884-4AE7-B463-9CB54C92F2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F908DA4-4921-4683-BDD8-9C84C7370E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FA5FEB1-3BC0-4BD1-BCAC-912309120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94E1-E3DC-4B84-A5BB-435522F03B6D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F2D4D6A-FA92-4CBF-A1A1-5B91628BC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BB23F7F-E040-4B8C-B41E-498E93A92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0906-F63E-41F1-B54D-4C20604085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20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093565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BD50C7-2C83-4A12-80A3-EDD0624B9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EA00C07-4D56-4A78-A67E-D06492954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C96A70-A166-4566-A1E8-071C84FFF2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D94E1-E3DC-4B84-A5BB-435522F03B6D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687E62B-3B3E-409D-B5F9-8763C2EBC4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C852503-DC50-405D-8B53-8D03DAB6BA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90906-F63E-41F1-B54D-4C20604085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20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8C78B27-B680-4D95-A0C0-E41224416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E49DB86-A820-4E47-BCD8-1A5DF3FA64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364" y="1400413"/>
            <a:ext cx="2717563" cy="11061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083D632-19A4-417C-A6F2-AA97504D0BE5}"/>
              </a:ext>
            </a:extLst>
          </p:cNvPr>
          <p:cNvSpPr txBox="1"/>
          <p:nvPr/>
        </p:nvSpPr>
        <p:spPr>
          <a:xfrm>
            <a:off x="1884763" y="3429000"/>
            <a:ext cx="84224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Возможности технологического роста</a:t>
            </a: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на стыке направлений ВИЭ</a:t>
            </a:r>
            <a:endParaRPr lang="ru-RU" sz="3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3E3D253-9D09-4D67-8401-2E1F4EC0ECEE}"/>
              </a:ext>
            </a:extLst>
          </p:cNvPr>
          <p:cNvSpPr/>
          <p:nvPr/>
        </p:nvSpPr>
        <p:spPr>
          <a:xfrm>
            <a:off x="5407631" y="2861060"/>
            <a:ext cx="767500" cy="36000"/>
          </a:xfrm>
          <a:prstGeom prst="rect">
            <a:avLst/>
          </a:prstGeom>
          <a:solidFill>
            <a:srgbClr val="6F0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083D632-19A4-417C-A6F2-AA97504D0BE5}"/>
              </a:ext>
            </a:extLst>
          </p:cNvPr>
          <p:cNvSpPr txBox="1"/>
          <p:nvPr/>
        </p:nvSpPr>
        <p:spPr>
          <a:xfrm>
            <a:off x="4038385" y="6201705"/>
            <a:ext cx="41152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2021г. Анапа. Форум «Зеленый киловатт»</a:t>
            </a:r>
            <a:endParaRPr lang="ru-RU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99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DB2AFD6-5D18-44C0-AE65-94D25918A2E2}"/>
              </a:ext>
            </a:extLst>
          </p:cNvPr>
          <p:cNvSpPr/>
          <p:nvPr/>
        </p:nvSpPr>
        <p:spPr>
          <a:xfrm>
            <a:off x="0" y="0"/>
            <a:ext cx="12192000" cy="563469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2DEA9DC-D545-4C0E-8327-188CD76BCBFE}"/>
              </a:ext>
            </a:extLst>
          </p:cNvPr>
          <p:cNvSpPr txBox="1"/>
          <p:nvPr/>
        </p:nvSpPr>
        <p:spPr>
          <a:xfrm>
            <a:off x="9537107" y="112457"/>
            <a:ext cx="24868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www.lian-technology.ru</a:t>
            </a:r>
            <a:endParaRPr lang="ru-RU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372CE63-BD2F-45E2-8D7F-B5E398FC0BC3}"/>
              </a:ext>
            </a:extLst>
          </p:cNvPr>
          <p:cNvSpPr/>
          <p:nvPr/>
        </p:nvSpPr>
        <p:spPr>
          <a:xfrm>
            <a:off x="0" y="6649590"/>
            <a:ext cx="12192000" cy="208410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F6857F6-067F-42DC-8350-21D1360F51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52" y="103983"/>
            <a:ext cx="909687" cy="3693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7A88F02-32FA-4E6B-96CB-8D616A565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301" y="965231"/>
            <a:ext cx="4393050" cy="49275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D6582E9-F0EA-48AD-85BC-4E2981CD97CD}"/>
              </a:ext>
            </a:extLst>
          </p:cNvPr>
          <p:cNvSpPr txBox="1"/>
          <p:nvPr/>
        </p:nvSpPr>
        <p:spPr>
          <a:xfrm>
            <a:off x="868639" y="2224699"/>
            <a:ext cx="557029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Алексей Цымбал</a:t>
            </a:r>
            <a:endParaRPr lang="en-US" sz="2400" b="1" dirty="0" smtClean="0">
              <a:solidFill>
                <a:srgbClr val="7030A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Генеральный </a:t>
            </a:r>
            <a:r>
              <a:rPr lang="ru-RU" sz="24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директор LIAN Technology. </a:t>
            </a:r>
          </a:p>
          <a:p>
            <a:pPr>
              <a:spcBef>
                <a:spcPts val="600"/>
              </a:spcBef>
            </a:pP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</a:rPr>
              <a:t>Член совета директоров группы компаний «ЭКОМЕР». С 2005 года занимался внедрением оборудования экологического мониторинга на энергетических объектах, а с 2011 разработкой и внедрением технологий альтернативной энергетики.</a:t>
            </a:r>
            <a:br>
              <a:rPr lang="ru-RU" sz="2000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ru-RU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7CA9C87-F9F7-48C9-A449-8A3C06BEB1E9}"/>
              </a:ext>
            </a:extLst>
          </p:cNvPr>
          <p:cNvSpPr txBox="1"/>
          <p:nvPr/>
        </p:nvSpPr>
        <p:spPr>
          <a:xfrm>
            <a:off x="868639" y="1008937"/>
            <a:ext cx="14510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</a:t>
            </a:r>
            <a:r>
              <a:rPr lang="ru-RU" sz="32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sz="32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себе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199C0240-F830-4992-827C-855F60C19CA6}"/>
              </a:ext>
            </a:extLst>
          </p:cNvPr>
          <p:cNvSpPr/>
          <p:nvPr/>
        </p:nvSpPr>
        <p:spPr>
          <a:xfrm>
            <a:off x="1045356" y="1782556"/>
            <a:ext cx="767500" cy="36000"/>
          </a:xfrm>
          <a:prstGeom prst="rect">
            <a:avLst/>
          </a:prstGeom>
          <a:solidFill>
            <a:srgbClr val="6F0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31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DB2AFD6-5D18-44C0-AE65-94D25918A2E2}"/>
              </a:ext>
            </a:extLst>
          </p:cNvPr>
          <p:cNvSpPr/>
          <p:nvPr/>
        </p:nvSpPr>
        <p:spPr>
          <a:xfrm>
            <a:off x="0" y="0"/>
            <a:ext cx="12192000" cy="563469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2DEA9DC-D545-4C0E-8327-188CD76BCBFE}"/>
              </a:ext>
            </a:extLst>
          </p:cNvPr>
          <p:cNvSpPr txBox="1"/>
          <p:nvPr/>
        </p:nvSpPr>
        <p:spPr>
          <a:xfrm>
            <a:off x="9537107" y="112457"/>
            <a:ext cx="24868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www.lian-technology.ru</a:t>
            </a:r>
            <a:endParaRPr lang="ru-RU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372CE63-BD2F-45E2-8D7F-B5E398FC0BC3}"/>
              </a:ext>
            </a:extLst>
          </p:cNvPr>
          <p:cNvSpPr/>
          <p:nvPr/>
        </p:nvSpPr>
        <p:spPr>
          <a:xfrm>
            <a:off x="0" y="6649590"/>
            <a:ext cx="12192000" cy="208410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F6857F6-067F-42DC-8350-21D1360F51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52" y="103983"/>
            <a:ext cx="909687" cy="3693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138" y="2739283"/>
            <a:ext cx="7641195" cy="3629567"/>
          </a:xfrm>
          <a:prstGeom prst="rect">
            <a:avLst/>
          </a:prstGeom>
          <a:effectLst>
            <a:glow rad="127000">
              <a:schemeClr val="accent1">
                <a:alpha val="67000"/>
              </a:schemeClr>
            </a:glow>
            <a:reflection stA="0" endPos="65000" dist="50800" dir="5400000" sy="-100000" algn="bl" rotWithShape="0"/>
          </a:effectLst>
        </p:spPr>
      </p:pic>
      <p:sp>
        <p:nvSpPr>
          <p:cNvPr id="11" name="Google Shape;155;p22"/>
          <p:cNvSpPr txBox="1">
            <a:spLocks/>
          </p:cNvSpPr>
          <p:nvPr/>
        </p:nvSpPr>
        <p:spPr>
          <a:xfrm>
            <a:off x="321450" y="1387366"/>
            <a:ext cx="11540581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ru-RU" sz="8000" b="1" dirty="0" smtClean="0">
                <a:solidFill>
                  <a:srgbClr val="7030A0"/>
                </a:solidFill>
              </a:rPr>
              <a:t>Общими усилиями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337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DB2AFD6-5D18-44C0-AE65-94D25918A2E2}"/>
              </a:ext>
            </a:extLst>
          </p:cNvPr>
          <p:cNvSpPr/>
          <p:nvPr/>
        </p:nvSpPr>
        <p:spPr>
          <a:xfrm>
            <a:off x="0" y="0"/>
            <a:ext cx="12192000" cy="563469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2DEA9DC-D545-4C0E-8327-188CD76BCBFE}"/>
              </a:ext>
            </a:extLst>
          </p:cNvPr>
          <p:cNvSpPr txBox="1"/>
          <p:nvPr/>
        </p:nvSpPr>
        <p:spPr>
          <a:xfrm>
            <a:off x="9537107" y="112457"/>
            <a:ext cx="24868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www.lian-technology.ru</a:t>
            </a:r>
            <a:endParaRPr lang="ru-RU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372CE63-BD2F-45E2-8D7F-B5E398FC0BC3}"/>
              </a:ext>
            </a:extLst>
          </p:cNvPr>
          <p:cNvSpPr/>
          <p:nvPr/>
        </p:nvSpPr>
        <p:spPr>
          <a:xfrm>
            <a:off x="0" y="6649590"/>
            <a:ext cx="12192000" cy="208410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F6857F6-067F-42DC-8350-21D1360F51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52" y="103983"/>
            <a:ext cx="909687" cy="369333"/>
          </a:xfrm>
          <a:prstGeom prst="rect">
            <a:avLst/>
          </a:prstGeom>
        </p:spPr>
      </p:pic>
      <p:pic>
        <p:nvPicPr>
          <p:cNvPr id="13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901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55;p22"/>
          <p:cNvSpPr txBox="1">
            <a:spLocks/>
          </p:cNvSpPr>
          <p:nvPr/>
        </p:nvSpPr>
        <p:spPr>
          <a:xfrm>
            <a:off x="1231139" y="806054"/>
            <a:ext cx="5219414" cy="12561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6600" b="1" dirty="0" smtClean="0">
                <a:solidFill>
                  <a:srgbClr val="7030A0"/>
                </a:solidFill>
              </a:rPr>
              <a:t>DX technology</a:t>
            </a:r>
            <a:endParaRPr lang="ru-RU" sz="6600" b="1" dirty="0" smtClean="0">
              <a:solidFill>
                <a:srgbClr val="7030A0"/>
              </a:solidFill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DB2AFD6-5D18-44C0-AE65-94D25918A2E2}"/>
              </a:ext>
            </a:extLst>
          </p:cNvPr>
          <p:cNvSpPr/>
          <p:nvPr/>
        </p:nvSpPr>
        <p:spPr>
          <a:xfrm>
            <a:off x="0" y="0"/>
            <a:ext cx="12192000" cy="563469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2DEA9DC-D545-4C0E-8327-188CD76BCBFE}"/>
              </a:ext>
            </a:extLst>
          </p:cNvPr>
          <p:cNvSpPr txBox="1"/>
          <p:nvPr/>
        </p:nvSpPr>
        <p:spPr>
          <a:xfrm>
            <a:off x="9537107" y="112457"/>
            <a:ext cx="24868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www.lian-technology.ru</a:t>
            </a:r>
            <a:endParaRPr lang="ru-RU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372CE63-BD2F-45E2-8D7F-B5E398FC0BC3}"/>
              </a:ext>
            </a:extLst>
          </p:cNvPr>
          <p:cNvSpPr/>
          <p:nvPr/>
        </p:nvSpPr>
        <p:spPr>
          <a:xfrm>
            <a:off x="0" y="6649590"/>
            <a:ext cx="12192000" cy="208410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F6857F6-067F-42DC-8350-21D1360F51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52" y="103983"/>
            <a:ext cx="909687" cy="36933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7D067A2-7941-46BD-84F0-243338FDADB5}"/>
              </a:ext>
            </a:extLst>
          </p:cNvPr>
          <p:cNvSpPr/>
          <p:nvPr/>
        </p:nvSpPr>
        <p:spPr>
          <a:xfrm>
            <a:off x="1231139" y="2015017"/>
            <a:ext cx="1906344" cy="47197"/>
          </a:xfrm>
          <a:prstGeom prst="rect">
            <a:avLst/>
          </a:prstGeom>
          <a:solidFill>
            <a:srgbClr val="6F0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F0B572A-8221-4087-83AD-E8453BED84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61" y="907718"/>
            <a:ext cx="1062378" cy="106237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D1004421-4C29-464B-A8A1-31A7C061CA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5" b="10681"/>
          <a:stretch/>
        </p:blipFill>
        <p:spPr>
          <a:xfrm>
            <a:off x="7415868" y="1043690"/>
            <a:ext cx="4450422" cy="5036348"/>
          </a:xfrm>
          <a:prstGeom prst="rect">
            <a:avLst/>
          </a:prstGeom>
        </p:spPr>
      </p:pic>
      <p:pic>
        <p:nvPicPr>
          <p:cNvPr id="17" name="Google Shape;8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3175" y="2235500"/>
            <a:ext cx="6788152" cy="1648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90" y="3356636"/>
            <a:ext cx="3282337" cy="2574382"/>
          </a:xfrm>
          <a:prstGeom prst="rect">
            <a:avLst/>
          </a:prstGeom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8AE356BA-6E53-4C1A-BB0F-F0636E3066B9}"/>
              </a:ext>
            </a:extLst>
          </p:cNvPr>
          <p:cNvSpPr/>
          <p:nvPr/>
        </p:nvSpPr>
        <p:spPr>
          <a:xfrm>
            <a:off x="721236" y="5345587"/>
            <a:ext cx="591739" cy="585431"/>
          </a:xfrm>
          <a:prstGeom prst="ellipse">
            <a:avLst/>
          </a:prstGeom>
          <a:solidFill>
            <a:srgbClr val="4E3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8AE356BA-6E53-4C1A-BB0F-F0636E3066B9}"/>
              </a:ext>
            </a:extLst>
          </p:cNvPr>
          <p:cNvSpPr/>
          <p:nvPr/>
        </p:nvSpPr>
        <p:spPr>
          <a:xfrm>
            <a:off x="1843201" y="4350499"/>
            <a:ext cx="162593" cy="162593"/>
          </a:xfrm>
          <a:prstGeom prst="ellipse">
            <a:avLst/>
          </a:prstGeom>
          <a:solidFill>
            <a:srgbClr val="4E3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8AE356BA-6E53-4C1A-BB0F-F0636E3066B9}"/>
              </a:ext>
            </a:extLst>
          </p:cNvPr>
          <p:cNvSpPr/>
          <p:nvPr/>
        </p:nvSpPr>
        <p:spPr>
          <a:xfrm>
            <a:off x="2184311" y="5182994"/>
            <a:ext cx="162593" cy="162593"/>
          </a:xfrm>
          <a:prstGeom prst="ellipse">
            <a:avLst/>
          </a:prstGeom>
          <a:solidFill>
            <a:srgbClr val="4E3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36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C116051-2FE1-495E-BD3F-D30112291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235" y="1163639"/>
            <a:ext cx="4775765" cy="477576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DB2AFD6-5D18-44C0-AE65-94D25918A2E2}"/>
              </a:ext>
            </a:extLst>
          </p:cNvPr>
          <p:cNvSpPr/>
          <p:nvPr/>
        </p:nvSpPr>
        <p:spPr>
          <a:xfrm>
            <a:off x="0" y="0"/>
            <a:ext cx="12192000" cy="563469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2DEA9DC-D545-4C0E-8327-188CD76BCBFE}"/>
              </a:ext>
            </a:extLst>
          </p:cNvPr>
          <p:cNvSpPr txBox="1"/>
          <p:nvPr/>
        </p:nvSpPr>
        <p:spPr>
          <a:xfrm>
            <a:off x="9537107" y="112457"/>
            <a:ext cx="24868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www.lian-technology.ru</a:t>
            </a:r>
            <a:endParaRPr lang="ru-RU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372CE63-BD2F-45E2-8D7F-B5E398FC0BC3}"/>
              </a:ext>
            </a:extLst>
          </p:cNvPr>
          <p:cNvSpPr/>
          <p:nvPr/>
        </p:nvSpPr>
        <p:spPr>
          <a:xfrm>
            <a:off x="0" y="6649590"/>
            <a:ext cx="12192000" cy="208410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F6857F6-067F-42DC-8350-21D1360F51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52" y="103983"/>
            <a:ext cx="909687" cy="3693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D6582E9-F0EA-48AD-85BC-4E2981CD97CD}"/>
              </a:ext>
            </a:extLst>
          </p:cNvPr>
          <p:cNvSpPr txBox="1"/>
          <p:nvPr/>
        </p:nvSpPr>
        <p:spPr>
          <a:xfrm>
            <a:off x="524690" y="2353457"/>
            <a:ext cx="78139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Применение 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инверторных DC </a:t>
            </a:r>
            <a:endParaRPr lang="ru-RU" sz="2400" b="1" dirty="0" smtClean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2400" b="1" dirty="0" smtClean="0">
                <a:latin typeface="Roboto" panose="02000000000000000000" pitchFamily="2" charset="0"/>
                <a:ea typeface="Roboto" panose="02000000000000000000" pitchFamily="2" charset="0"/>
              </a:rPr>
              <a:t>компрессоров</a:t>
            </a:r>
            <a:r>
              <a:rPr lang="ru-RU" sz="2400" b="1" dirty="0" smtClean="0"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</a:p>
          <a:p>
            <a:endParaRPr lang="en-US" sz="2400" b="1" dirty="0" smtClean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6F0AA4"/>
                </a:solidFill>
                <a:latin typeface="Arial Narrow" pitchFamily="34" charset="0"/>
              </a:rPr>
              <a:t>регулировка частоты вращения;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6F0AA4"/>
                </a:solidFill>
                <a:latin typeface="Arial Narrow" pitchFamily="34" charset="0"/>
              </a:rPr>
              <a:t>управление </a:t>
            </a:r>
            <a:r>
              <a:rPr lang="ru-RU" sz="2400" dirty="0">
                <a:solidFill>
                  <a:srgbClr val="6F0AA4"/>
                </a:solidFill>
                <a:latin typeface="Arial Narrow" pitchFamily="34" charset="0"/>
              </a:rPr>
              <a:t>моментом на </a:t>
            </a:r>
            <a:r>
              <a:rPr lang="ru-RU" sz="2400" dirty="0" smtClean="0">
                <a:solidFill>
                  <a:srgbClr val="6F0AA4"/>
                </a:solidFill>
                <a:latin typeface="Arial Narrow" pitchFamily="34" charset="0"/>
              </a:rPr>
              <a:t>валу;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6F0AA4"/>
                </a:solidFill>
                <a:latin typeface="Arial Narrow" pitchFamily="34" charset="0"/>
              </a:rPr>
              <a:t>высокий </a:t>
            </a:r>
            <a:r>
              <a:rPr lang="ru-RU" sz="2400" dirty="0">
                <a:solidFill>
                  <a:srgbClr val="6F0AA4"/>
                </a:solidFill>
                <a:latin typeface="Arial Narrow" pitchFamily="34" charset="0"/>
              </a:rPr>
              <a:t>КПД во всем </a:t>
            </a:r>
            <a:r>
              <a:rPr lang="ru-RU" sz="2400" dirty="0" smtClean="0">
                <a:solidFill>
                  <a:srgbClr val="6F0AA4"/>
                </a:solidFill>
                <a:latin typeface="Arial Narrow" pitchFamily="34" charset="0"/>
              </a:rPr>
              <a:t>диапазоне;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6F0AA4"/>
                </a:solidFill>
                <a:latin typeface="Arial Narrow" pitchFamily="34" charset="0"/>
              </a:rPr>
              <a:t>управление </a:t>
            </a:r>
            <a:r>
              <a:rPr lang="ru-RU" sz="2400" dirty="0">
                <a:solidFill>
                  <a:srgbClr val="6F0AA4"/>
                </a:solidFill>
                <a:latin typeface="Arial Narrow" pitchFamily="34" charset="0"/>
              </a:rPr>
              <a:t>потребляемым током и питающим </a:t>
            </a:r>
            <a:r>
              <a:rPr lang="ru-RU" sz="2400" dirty="0" smtClean="0">
                <a:solidFill>
                  <a:srgbClr val="6F0AA4"/>
                </a:solidFill>
                <a:latin typeface="Arial Narrow" pitchFamily="34" charset="0"/>
              </a:rPr>
              <a:t>напряжением;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6F0AA4"/>
                </a:solidFill>
                <a:latin typeface="Arial Narrow" pitchFamily="34" charset="0"/>
              </a:rPr>
              <a:t>защита </a:t>
            </a:r>
            <a:r>
              <a:rPr lang="ru-RU" sz="2400" dirty="0">
                <a:solidFill>
                  <a:srgbClr val="6F0AA4"/>
                </a:solidFill>
                <a:latin typeface="Arial Narrow" pitchFamily="34" charset="0"/>
              </a:rPr>
              <a:t>от </a:t>
            </a:r>
            <a:r>
              <a:rPr lang="ru-RU" sz="2400" dirty="0" smtClean="0">
                <a:solidFill>
                  <a:srgbClr val="6F0AA4"/>
                </a:solidFill>
                <a:latin typeface="Arial Narrow" pitchFamily="34" charset="0"/>
              </a:rPr>
              <a:t>перегрузки.</a:t>
            </a:r>
            <a:r>
              <a:rPr lang="ru-RU" sz="2400" dirty="0">
                <a:latin typeface="Arial Narrow" pitchFamily="34" charset="0"/>
                <a:ea typeface="Roboto" panose="02000000000000000000" pitchFamily="2" charset="0"/>
              </a:rPr>
              <a:t/>
            </a:r>
            <a:br>
              <a:rPr lang="ru-RU" sz="2400" dirty="0">
                <a:latin typeface="Arial Narrow" pitchFamily="34" charset="0"/>
                <a:ea typeface="Roboto" panose="02000000000000000000" pitchFamily="2" charset="0"/>
              </a:rPr>
            </a:br>
            <a:endParaRPr lang="ru-RU" sz="2400" dirty="0">
              <a:latin typeface="Arial Narrow" pitchFamily="34" charset="0"/>
              <a:ea typeface="Roboto" panose="02000000000000000000" pitchFamily="2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7D067A2-7941-46BD-84F0-243338FDADB5}"/>
              </a:ext>
            </a:extLst>
          </p:cNvPr>
          <p:cNvSpPr/>
          <p:nvPr/>
        </p:nvSpPr>
        <p:spPr>
          <a:xfrm>
            <a:off x="1635181" y="1958285"/>
            <a:ext cx="1577801" cy="45719"/>
          </a:xfrm>
          <a:prstGeom prst="rect">
            <a:avLst/>
          </a:prstGeom>
          <a:solidFill>
            <a:srgbClr val="6F0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12E2DD4-7B4D-4075-B050-97C01DD54C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31" y="792535"/>
            <a:ext cx="1195217" cy="1195217"/>
          </a:xfrm>
          <a:prstGeom prst="rect">
            <a:avLst/>
          </a:prstGeom>
        </p:spPr>
      </p:pic>
      <p:sp>
        <p:nvSpPr>
          <p:cNvPr id="13" name="Google Shape;155;p22"/>
          <p:cNvSpPr txBox="1">
            <a:spLocks/>
          </p:cNvSpPr>
          <p:nvPr/>
        </p:nvSpPr>
        <p:spPr>
          <a:xfrm>
            <a:off x="1635182" y="859648"/>
            <a:ext cx="6577640" cy="12561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6600" b="1" dirty="0" smtClean="0">
                <a:solidFill>
                  <a:srgbClr val="7030A0"/>
                </a:solidFill>
              </a:rPr>
              <a:t>Inverter technology</a:t>
            </a:r>
            <a:endParaRPr lang="ru-RU" sz="6600" b="1" dirty="0" smtClean="0">
              <a:solidFill>
                <a:srgbClr val="7030A0"/>
              </a:solidFill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8AE356BA-6E53-4C1A-BB0F-F0636E3066B9}"/>
              </a:ext>
            </a:extLst>
          </p:cNvPr>
          <p:cNvSpPr/>
          <p:nvPr/>
        </p:nvSpPr>
        <p:spPr>
          <a:xfrm>
            <a:off x="7120365" y="2218000"/>
            <a:ext cx="591739" cy="585431"/>
          </a:xfrm>
          <a:prstGeom prst="ellipse">
            <a:avLst/>
          </a:prstGeom>
          <a:solidFill>
            <a:srgbClr val="4E3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8AE356BA-6E53-4C1A-BB0F-F0636E3066B9}"/>
              </a:ext>
            </a:extLst>
          </p:cNvPr>
          <p:cNvSpPr/>
          <p:nvPr/>
        </p:nvSpPr>
        <p:spPr>
          <a:xfrm>
            <a:off x="6109981" y="3861017"/>
            <a:ext cx="162593" cy="162593"/>
          </a:xfrm>
          <a:prstGeom prst="ellipse">
            <a:avLst/>
          </a:prstGeom>
          <a:solidFill>
            <a:srgbClr val="4E3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65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DB2AFD6-5D18-44C0-AE65-94D25918A2E2}"/>
              </a:ext>
            </a:extLst>
          </p:cNvPr>
          <p:cNvSpPr/>
          <p:nvPr/>
        </p:nvSpPr>
        <p:spPr>
          <a:xfrm>
            <a:off x="0" y="0"/>
            <a:ext cx="12192000" cy="563469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2DEA9DC-D545-4C0E-8327-188CD76BCBFE}"/>
              </a:ext>
            </a:extLst>
          </p:cNvPr>
          <p:cNvSpPr txBox="1"/>
          <p:nvPr/>
        </p:nvSpPr>
        <p:spPr>
          <a:xfrm>
            <a:off x="9537107" y="112457"/>
            <a:ext cx="24868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www.lian-technology.ru</a:t>
            </a:r>
            <a:endParaRPr lang="ru-RU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372CE63-BD2F-45E2-8D7F-B5E398FC0BC3}"/>
              </a:ext>
            </a:extLst>
          </p:cNvPr>
          <p:cNvSpPr/>
          <p:nvPr/>
        </p:nvSpPr>
        <p:spPr>
          <a:xfrm>
            <a:off x="0" y="6649590"/>
            <a:ext cx="12192000" cy="208410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F6857F6-067F-42DC-8350-21D1360F51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52" y="103983"/>
            <a:ext cx="909687" cy="3693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A6E9718-2A3C-4E8C-8DB3-D9F0C3900E09}"/>
              </a:ext>
            </a:extLst>
          </p:cNvPr>
          <p:cNvSpPr txBox="1"/>
          <p:nvPr/>
        </p:nvSpPr>
        <p:spPr>
          <a:xfrm>
            <a:off x="321452" y="2627300"/>
            <a:ext cx="10738837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6F0AA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нулевой перегрев;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6F0AA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низкий </a:t>
            </a:r>
            <a:r>
              <a:rPr lang="ru-RU" sz="2800" b="1" dirty="0">
                <a:solidFill>
                  <a:srgbClr val="6F0AA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уровень </a:t>
            </a:r>
            <a:r>
              <a:rPr lang="ru-RU" sz="2800" b="1" dirty="0" smtClean="0">
                <a:solidFill>
                  <a:srgbClr val="6F0AA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шума;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6F0AA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эффективная работа </a:t>
            </a:r>
            <a:r>
              <a:rPr lang="ru-RU" sz="2800" b="1" dirty="0">
                <a:solidFill>
                  <a:srgbClr val="6F0AA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 широких температурных </a:t>
            </a:r>
            <a:r>
              <a:rPr lang="ru-RU" sz="2800" b="1" dirty="0" smtClean="0">
                <a:solidFill>
                  <a:srgbClr val="6F0AA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диапазонах;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6F0AA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плавающую конденсацию;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b="1" dirty="0">
                <a:solidFill>
                  <a:srgbClr val="6F0AA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у</a:t>
            </a:r>
            <a:r>
              <a:rPr lang="ru-RU" sz="2800" b="1" dirty="0" smtClean="0">
                <a:solidFill>
                  <a:srgbClr val="6F0AA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ниверсальность;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6F0AA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высокая </a:t>
            </a:r>
            <a:r>
              <a:rPr lang="ru-RU" sz="2800" b="1" dirty="0">
                <a:solidFill>
                  <a:srgbClr val="6F0AA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надежность</a:t>
            </a:r>
          </a:p>
          <a:p>
            <a:endParaRPr lang="ru-RU" sz="3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7D067A2-7941-46BD-84F0-243338FDADB5}"/>
              </a:ext>
            </a:extLst>
          </p:cNvPr>
          <p:cNvSpPr/>
          <p:nvPr/>
        </p:nvSpPr>
        <p:spPr>
          <a:xfrm>
            <a:off x="1787689" y="1943867"/>
            <a:ext cx="2792700" cy="45719"/>
          </a:xfrm>
          <a:prstGeom prst="rect">
            <a:avLst/>
          </a:prstGeom>
          <a:solidFill>
            <a:srgbClr val="6F0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627" y="1096794"/>
            <a:ext cx="1790110" cy="179011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92726F2-07A0-43A2-B6FD-19F8F7DC9A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52" y="879883"/>
            <a:ext cx="1260000" cy="1260000"/>
          </a:xfrm>
          <a:prstGeom prst="rect">
            <a:avLst/>
          </a:prstGeom>
        </p:spPr>
      </p:pic>
      <p:sp>
        <p:nvSpPr>
          <p:cNvPr id="18" name="Google Shape;155;p22"/>
          <p:cNvSpPr txBox="1">
            <a:spLocks/>
          </p:cNvSpPr>
          <p:nvPr/>
        </p:nvSpPr>
        <p:spPr>
          <a:xfrm>
            <a:off x="1695410" y="1096794"/>
            <a:ext cx="6577640" cy="12561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6600" b="1" dirty="0">
                <a:solidFill>
                  <a:srgbClr val="7030A0"/>
                </a:solidFill>
              </a:rPr>
              <a:t>I</a:t>
            </a:r>
            <a:r>
              <a:rPr lang="en-US" sz="6600" b="1" dirty="0" smtClean="0">
                <a:solidFill>
                  <a:srgbClr val="7030A0"/>
                </a:solidFill>
              </a:rPr>
              <a:t>ntelligent technology</a:t>
            </a:r>
            <a:endParaRPr lang="ru-RU" sz="6600" b="1" dirty="0" smtClean="0">
              <a:solidFill>
                <a:srgbClr val="7030A0"/>
              </a:solidFill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677" y="4320330"/>
            <a:ext cx="2518010" cy="2008472"/>
          </a:xfrm>
          <a:prstGeom prst="rect">
            <a:avLst/>
          </a:prstGeom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8AE356BA-6E53-4C1A-BB0F-F0636E3066B9}"/>
              </a:ext>
            </a:extLst>
          </p:cNvPr>
          <p:cNvSpPr/>
          <p:nvPr/>
        </p:nvSpPr>
        <p:spPr>
          <a:xfrm>
            <a:off x="6892746" y="4431600"/>
            <a:ext cx="591739" cy="585431"/>
          </a:xfrm>
          <a:prstGeom prst="ellipse">
            <a:avLst/>
          </a:prstGeom>
          <a:solidFill>
            <a:srgbClr val="4E3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8AE356BA-6E53-4C1A-BB0F-F0636E3066B9}"/>
              </a:ext>
            </a:extLst>
          </p:cNvPr>
          <p:cNvSpPr/>
          <p:nvPr/>
        </p:nvSpPr>
        <p:spPr>
          <a:xfrm>
            <a:off x="9012380" y="1976777"/>
            <a:ext cx="162593" cy="162593"/>
          </a:xfrm>
          <a:prstGeom prst="ellipse">
            <a:avLst/>
          </a:prstGeom>
          <a:solidFill>
            <a:srgbClr val="4E3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8AE356BA-6E53-4C1A-BB0F-F0636E3066B9}"/>
              </a:ext>
            </a:extLst>
          </p:cNvPr>
          <p:cNvSpPr/>
          <p:nvPr/>
        </p:nvSpPr>
        <p:spPr>
          <a:xfrm>
            <a:off x="8014282" y="5991820"/>
            <a:ext cx="162593" cy="162593"/>
          </a:xfrm>
          <a:prstGeom prst="ellipse">
            <a:avLst/>
          </a:prstGeom>
          <a:solidFill>
            <a:srgbClr val="4E3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01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542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657634"/>
            <a:ext cx="12192000" cy="200367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>
          <a:xfrm>
            <a:off x="9242167" y="0"/>
            <a:ext cx="2901600" cy="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ru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www.lian-technology.ru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endParaRPr/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1968" y="47838"/>
            <a:ext cx="1090433" cy="446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3200" y="745334"/>
            <a:ext cx="4344299" cy="570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00335" y="1164033"/>
            <a:ext cx="2941832" cy="119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00335" y="2573900"/>
            <a:ext cx="1470916" cy="45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60567" y="2967797"/>
            <a:ext cx="5561900" cy="19649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0374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55;p22"/>
          <p:cNvSpPr txBox="1">
            <a:spLocks/>
          </p:cNvSpPr>
          <p:nvPr/>
        </p:nvSpPr>
        <p:spPr>
          <a:xfrm>
            <a:off x="1086688" y="660566"/>
            <a:ext cx="10372674" cy="9249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b="1" dirty="0" smtClean="0">
                <a:solidFill>
                  <a:srgbClr val="6F0AA4"/>
                </a:solidFill>
                <a:latin typeface="Arial Narrow" pitchFamily="34" charset="0"/>
              </a:rPr>
              <a:t>Использование постоянного тока для работы климатических систем</a:t>
            </a:r>
            <a:endParaRPr lang="ru-RU" b="1" dirty="0">
              <a:solidFill>
                <a:srgbClr val="6F0AA4"/>
              </a:solidFill>
              <a:latin typeface="Arial Narrow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DB2AFD6-5D18-44C0-AE65-94D25918A2E2}"/>
              </a:ext>
            </a:extLst>
          </p:cNvPr>
          <p:cNvSpPr/>
          <p:nvPr/>
        </p:nvSpPr>
        <p:spPr>
          <a:xfrm>
            <a:off x="0" y="0"/>
            <a:ext cx="12192000" cy="563469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2DEA9DC-D545-4C0E-8327-188CD76BCBFE}"/>
              </a:ext>
            </a:extLst>
          </p:cNvPr>
          <p:cNvSpPr txBox="1"/>
          <p:nvPr/>
        </p:nvSpPr>
        <p:spPr>
          <a:xfrm>
            <a:off x="9537107" y="112457"/>
            <a:ext cx="24868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www.lian-technology.ru</a:t>
            </a:r>
            <a:endParaRPr lang="ru-RU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372CE63-BD2F-45E2-8D7F-B5E398FC0BC3}"/>
              </a:ext>
            </a:extLst>
          </p:cNvPr>
          <p:cNvSpPr/>
          <p:nvPr/>
        </p:nvSpPr>
        <p:spPr>
          <a:xfrm>
            <a:off x="0" y="6649590"/>
            <a:ext cx="12192000" cy="208410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F6857F6-067F-42DC-8350-21D1360F51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52" y="103983"/>
            <a:ext cx="909687" cy="36933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7D067A2-7941-46BD-84F0-243338FDADB5}"/>
              </a:ext>
            </a:extLst>
          </p:cNvPr>
          <p:cNvSpPr/>
          <p:nvPr/>
        </p:nvSpPr>
        <p:spPr>
          <a:xfrm>
            <a:off x="866182" y="1459946"/>
            <a:ext cx="1064221" cy="45719"/>
          </a:xfrm>
          <a:prstGeom prst="rect">
            <a:avLst/>
          </a:prstGeom>
          <a:solidFill>
            <a:srgbClr val="6F0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168" y="1274429"/>
            <a:ext cx="8077663" cy="5098126"/>
          </a:xfrm>
          <a:prstGeom prst="rect">
            <a:avLst/>
          </a:prstGeom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8AE356BA-6E53-4C1A-BB0F-F0636E3066B9}"/>
              </a:ext>
            </a:extLst>
          </p:cNvPr>
          <p:cNvSpPr/>
          <p:nvPr/>
        </p:nvSpPr>
        <p:spPr>
          <a:xfrm>
            <a:off x="784886" y="990899"/>
            <a:ext cx="162593" cy="162593"/>
          </a:xfrm>
          <a:prstGeom prst="ellipse">
            <a:avLst/>
          </a:prstGeom>
          <a:solidFill>
            <a:srgbClr val="4E3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99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55;p22"/>
          <p:cNvSpPr txBox="1">
            <a:spLocks/>
          </p:cNvSpPr>
          <p:nvPr/>
        </p:nvSpPr>
        <p:spPr>
          <a:xfrm>
            <a:off x="1086688" y="660566"/>
            <a:ext cx="10372674" cy="9249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b="1" dirty="0" smtClean="0">
                <a:solidFill>
                  <a:srgbClr val="6F0AA4"/>
                </a:solidFill>
                <a:latin typeface="Arial Narrow" pitchFamily="34" charset="0"/>
              </a:rPr>
              <a:t>Использование постоянного тока для работы климатических систем</a:t>
            </a:r>
            <a:endParaRPr lang="ru-RU" b="1" dirty="0">
              <a:solidFill>
                <a:srgbClr val="6F0AA4"/>
              </a:solidFill>
              <a:latin typeface="Arial Narrow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DB2AFD6-5D18-44C0-AE65-94D25918A2E2}"/>
              </a:ext>
            </a:extLst>
          </p:cNvPr>
          <p:cNvSpPr/>
          <p:nvPr/>
        </p:nvSpPr>
        <p:spPr>
          <a:xfrm>
            <a:off x="0" y="0"/>
            <a:ext cx="12192000" cy="563469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2DEA9DC-D545-4C0E-8327-188CD76BCBFE}"/>
              </a:ext>
            </a:extLst>
          </p:cNvPr>
          <p:cNvSpPr txBox="1"/>
          <p:nvPr/>
        </p:nvSpPr>
        <p:spPr>
          <a:xfrm>
            <a:off x="9537107" y="112457"/>
            <a:ext cx="24868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www.lian-technology.ru</a:t>
            </a:r>
            <a:endParaRPr lang="ru-RU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372CE63-BD2F-45E2-8D7F-B5E398FC0BC3}"/>
              </a:ext>
            </a:extLst>
          </p:cNvPr>
          <p:cNvSpPr/>
          <p:nvPr/>
        </p:nvSpPr>
        <p:spPr>
          <a:xfrm>
            <a:off x="0" y="6649590"/>
            <a:ext cx="12192000" cy="208410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F6857F6-067F-42DC-8350-21D1360F51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52" y="103983"/>
            <a:ext cx="909687" cy="36933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7D067A2-7941-46BD-84F0-243338FDADB5}"/>
              </a:ext>
            </a:extLst>
          </p:cNvPr>
          <p:cNvSpPr/>
          <p:nvPr/>
        </p:nvSpPr>
        <p:spPr>
          <a:xfrm>
            <a:off x="866182" y="1459946"/>
            <a:ext cx="1064221" cy="45719"/>
          </a:xfrm>
          <a:prstGeom prst="rect">
            <a:avLst/>
          </a:prstGeom>
          <a:solidFill>
            <a:srgbClr val="6F0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8AE356BA-6E53-4C1A-BB0F-F0636E3066B9}"/>
              </a:ext>
            </a:extLst>
          </p:cNvPr>
          <p:cNvSpPr/>
          <p:nvPr/>
        </p:nvSpPr>
        <p:spPr>
          <a:xfrm>
            <a:off x="784886" y="990899"/>
            <a:ext cx="162593" cy="162593"/>
          </a:xfrm>
          <a:prstGeom prst="ellipse">
            <a:avLst/>
          </a:prstGeom>
          <a:solidFill>
            <a:srgbClr val="4E3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Google Shape;12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8292" y="2641460"/>
            <a:ext cx="376251" cy="3762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930403" y="2546911"/>
            <a:ext cx="901536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800" b="1" dirty="0" smtClean="0">
                <a:solidFill>
                  <a:srgbClr val="6F0AA4"/>
                </a:solidFill>
                <a:latin typeface="Arial Narrow" pitchFamily="34" charset="0"/>
              </a:rPr>
              <a:t>Избегаем </a:t>
            </a:r>
            <a:r>
              <a:rPr lang="ru-RU" sz="2800" b="1" dirty="0">
                <a:solidFill>
                  <a:srgbClr val="6F0AA4"/>
                </a:solidFill>
                <a:latin typeface="Arial Narrow" pitchFamily="34" charset="0"/>
              </a:rPr>
              <a:t>потерь на </a:t>
            </a:r>
            <a:r>
              <a:rPr lang="ru-RU" sz="2800" b="1" dirty="0" smtClean="0">
                <a:solidFill>
                  <a:srgbClr val="6F0AA4"/>
                </a:solidFill>
                <a:latin typeface="Arial Narrow" pitchFamily="34" charset="0"/>
              </a:rPr>
              <a:t>преобразование;</a:t>
            </a:r>
            <a:endParaRPr lang="ru-RU" sz="2800" dirty="0">
              <a:solidFill>
                <a:srgbClr val="6F0AA4"/>
              </a:solidFill>
              <a:latin typeface="Arial Narrow" pitchFamily="34" charset="0"/>
            </a:endParaRPr>
          </a:p>
          <a:p>
            <a:endParaRPr lang="ru-RU" sz="2800" dirty="0">
              <a:solidFill>
                <a:srgbClr val="6F0AA4"/>
              </a:solidFill>
              <a:latin typeface="Arial Narrow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2800" b="1" dirty="0" smtClean="0">
                <a:solidFill>
                  <a:srgbClr val="6F0AA4"/>
                </a:solidFill>
                <a:latin typeface="Arial Narrow" pitchFamily="34" charset="0"/>
              </a:rPr>
              <a:t>Используем </a:t>
            </a:r>
            <a:r>
              <a:rPr lang="ru-RU" sz="2800" b="1" dirty="0">
                <a:solidFill>
                  <a:srgbClr val="6F0AA4"/>
                </a:solidFill>
                <a:latin typeface="Arial Narrow" pitchFamily="34" charset="0"/>
              </a:rPr>
              <a:t>невостребованную </a:t>
            </a:r>
            <a:r>
              <a:rPr lang="ru-RU" sz="2800" b="1" dirty="0" smtClean="0">
                <a:solidFill>
                  <a:srgbClr val="6F0AA4"/>
                </a:solidFill>
                <a:latin typeface="Arial Narrow" pitchFamily="34" charset="0"/>
              </a:rPr>
              <a:t>выработку</a:t>
            </a:r>
            <a:r>
              <a:rPr lang="ru-RU" sz="2800" b="1" dirty="0">
                <a:solidFill>
                  <a:srgbClr val="6F0AA4"/>
                </a:solidFill>
                <a:latin typeface="Arial Narrow" pitchFamily="34" charset="0"/>
              </a:rPr>
              <a:t>;</a:t>
            </a:r>
            <a:endParaRPr lang="ru-RU" sz="2800" b="1" dirty="0" smtClean="0">
              <a:solidFill>
                <a:srgbClr val="6F0AA4"/>
              </a:solidFill>
              <a:latin typeface="Arial Narrow" pitchFamily="34" charset="0"/>
            </a:endParaRPr>
          </a:p>
          <a:p>
            <a:pPr marL="285750" indent="-285750">
              <a:buFontTx/>
              <a:buChar char="-"/>
            </a:pPr>
            <a:endParaRPr lang="ru-RU" sz="2800" b="1" dirty="0" smtClean="0">
              <a:solidFill>
                <a:srgbClr val="6F0AA4"/>
              </a:solidFill>
              <a:latin typeface="Arial Narrow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2800" b="1" dirty="0" smtClean="0">
                <a:solidFill>
                  <a:srgbClr val="6F0AA4"/>
                </a:solidFill>
                <a:latin typeface="Arial Narrow" pitchFamily="34" charset="0"/>
              </a:rPr>
              <a:t> </a:t>
            </a:r>
            <a:r>
              <a:rPr lang="ru-RU" sz="2800" b="1" dirty="0">
                <a:solidFill>
                  <a:srgbClr val="6F0AA4"/>
                </a:solidFill>
                <a:latin typeface="Arial Narrow" pitchFamily="34" charset="0"/>
              </a:rPr>
              <a:t>Гибридное электропитание</a:t>
            </a:r>
            <a:r>
              <a:rPr lang="ru-RU" sz="2800" dirty="0">
                <a:solidFill>
                  <a:srgbClr val="6F0AA4"/>
                </a:solidFill>
                <a:latin typeface="Arial Narrow" pitchFamily="34" charset="0"/>
              </a:rPr>
              <a:t>. </a:t>
            </a:r>
          </a:p>
        </p:txBody>
      </p:sp>
      <p:pic>
        <p:nvPicPr>
          <p:cNvPr id="14" name="Google Shape;12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8292" y="3482169"/>
            <a:ext cx="376251" cy="376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8292" y="4337434"/>
            <a:ext cx="376251" cy="3762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B9C4A88B-F691-42A0-9A2F-3789FC28743B}"/>
              </a:ext>
            </a:extLst>
          </p:cNvPr>
          <p:cNvGrpSpPr/>
          <p:nvPr/>
        </p:nvGrpSpPr>
        <p:grpSpPr>
          <a:xfrm>
            <a:off x="8746278" y="2641460"/>
            <a:ext cx="3252351" cy="3116615"/>
            <a:chOff x="889471" y="3260968"/>
            <a:chExt cx="5910198" cy="5910198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41391802-5DA4-46F4-84DE-9B272394A65D}"/>
                </a:ext>
              </a:extLst>
            </p:cNvPr>
            <p:cNvSpPr/>
            <p:nvPr/>
          </p:nvSpPr>
          <p:spPr>
            <a:xfrm>
              <a:off x="2221146" y="4592643"/>
              <a:ext cx="3246848" cy="3246848"/>
            </a:xfrm>
            <a:prstGeom prst="ellipse">
              <a:avLst/>
            </a:prstGeom>
            <a:gradFill>
              <a:gsLst>
                <a:gs pos="0">
                  <a:srgbClr val="E53975"/>
                </a:gs>
                <a:gs pos="48000">
                  <a:srgbClr val="6C2F84"/>
                </a:gs>
                <a:gs pos="100000">
                  <a:srgbClr val="1E4D98"/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2D12A809-E8F2-4108-9B42-49463CD0CCE3}"/>
                </a:ext>
              </a:extLst>
            </p:cNvPr>
            <p:cNvSpPr/>
            <p:nvPr/>
          </p:nvSpPr>
          <p:spPr>
            <a:xfrm>
              <a:off x="1863017" y="4234514"/>
              <a:ext cx="3963106" cy="3963106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B475B520-D26A-4802-8BBD-DE50553D471B}"/>
                </a:ext>
              </a:extLst>
            </p:cNvPr>
            <p:cNvSpPr/>
            <p:nvPr/>
          </p:nvSpPr>
          <p:spPr>
            <a:xfrm>
              <a:off x="3411982" y="4530149"/>
              <a:ext cx="330580" cy="330580"/>
            </a:xfrm>
            <a:prstGeom prst="ellipse">
              <a:avLst/>
            </a:prstGeom>
            <a:solidFill>
              <a:srgbClr val="4E39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xmlns="" id="{9DDD718E-0C3B-47F1-B390-587285A7855E}"/>
                </a:ext>
              </a:extLst>
            </p:cNvPr>
            <p:cNvSpPr/>
            <p:nvPr/>
          </p:nvSpPr>
          <p:spPr>
            <a:xfrm>
              <a:off x="3335385" y="4222899"/>
              <a:ext cx="153192" cy="153192"/>
            </a:xfrm>
            <a:prstGeom prst="ellipse">
              <a:avLst/>
            </a:prstGeom>
            <a:solidFill>
              <a:srgbClr val="6A2F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xmlns="" id="{F895D8C3-A3F0-4073-A929-B669FEBFD651}"/>
                </a:ext>
              </a:extLst>
            </p:cNvPr>
            <p:cNvSpPr/>
            <p:nvPr/>
          </p:nvSpPr>
          <p:spPr>
            <a:xfrm>
              <a:off x="4173765" y="7572864"/>
              <a:ext cx="330580" cy="330580"/>
            </a:xfrm>
            <a:prstGeom prst="ellipse">
              <a:avLst/>
            </a:prstGeom>
            <a:solidFill>
              <a:srgbClr val="6C2F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xmlns="" id="{3E800BD8-74AC-4403-95A3-9DCAC5E22BB2}"/>
                </a:ext>
              </a:extLst>
            </p:cNvPr>
            <p:cNvSpPr/>
            <p:nvPr/>
          </p:nvSpPr>
          <p:spPr>
            <a:xfrm>
              <a:off x="1376244" y="3747741"/>
              <a:ext cx="4936652" cy="4936652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xmlns="" id="{4724AF02-7E0A-4460-8126-06EE4C09B3BB}"/>
                </a:ext>
              </a:extLst>
            </p:cNvPr>
            <p:cNvSpPr/>
            <p:nvPr/>
          </p:nvSpPr>
          <p:spPr>
            <a:xfrm>
              <a:off x="889471" y="3260968"/>
              <a:ext cx="5910198" cy="5910198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xmlns="" id="{45FA35D2-B378-480C-992B-B526FDD8A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8645" y="5104115"/>
              <a:ext cx="3371850" cy="24574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311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55;p22"/>
          <p:cNvSpPr txBox="1">
            <a:spLocks/>
          </p:cNvSpPr>
          <p:nvPr/>
        </p:nvSpPr>
        <p:spPr>
          <a:xfrm>
            <a:off x="1086688" y="660566"/>
            <a:ext cx="8450419" cy="12101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3200" b="1" dirty="0" smtClean="0">
                <a:solidFill>
                  <a:srgbClr val="6F0AA4"/>
                </a:solidFill>
                <a:latin typeface="Arial Narrow" pitchFamily="34" charset="0"/>
              </a:rPr>
              <a:t>Охлаждение солнечных панелей</a:t>
            </a:r>
            <a:endParaRPr lang="ru-RU" sz="3200" b="1" dirty="0">
              <a:solidFill>
                <a:srgbClr val="6F0AA4"/>
              </a:solidFill>
              <a:latin typeface="Arial Narrow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DB2AFD6-5D18-44C0-AE65-94D25918A2E2}"/>
              </a:ext>
            </a:extLst>
          </p:cNvPr>
          <p:cNvSpPr/>
          <p:nvPr/>
        </p:nvSpPr>
        <p:spPr>
          <a:xfrm>
            <a:off x="0" y="0"/>
            <a:ext cx="12192000" cy="563469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2DEA9DC-D545-4C0E-8327-188CD76BCBFE}"/>
              </a:ext>
            </a:extLst>
          </p:cNvPr>
          <p:cNvSpPr txBox="1"/>
          <p:nvPr/>
        </p:nvSpPr>
        <p:spPr>
          <a:xfrm>
            <a:off x="9537107" y="112457"/>
            <a:ext cx="24868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www.lian-technology.ru</a:t>
            </a:r>
            <a:endParaRPr lang="ru-RU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372CE63-BD2F-45E2-8D7F-B5E398FC0BC3}"/>
              </a:ext>
            </a:extLst>
          </p:cNvPr>
          <p:cNvSpPr/>
          <p:nvPr/>
        </p:nvSpPr>
        <p:spPr>
          <a:xfrm>
            <a:off x="0" y="6649590"/>
            <a:ext cx="12192000" cy="208410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F6857F6-067F-42DC-8350-21D1360F51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52" y="103983"/>
            <a:ext cx="909687" cy="36933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7D067A2-7941-46BD-84F0-243338FDADB5}"/>
              </a:ext>
            </a:extLst>
          </p:cNvPr>
          <p:cNvSpPr/>
          <p:nvPr/>
        </p:nvSpPr>
        <p:spPr>
          <a:xfrm>
            <a:off x="866182" y="1548451"/>
            <a:ext cx="1064221" cy="45719"/>
          </a:xfrm>
          <a:prstGeom prst="rect">
            <a:avLst/>
          </a:prstGeom>
          <a:solidFill>
            <a:srgbClr val="6F0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8AE356BA-6E53-4C1A-BB0F-F0636E3066B9}"/>
              </a:ext>
            </a:extLst>
          </p:cNvPr>
          <p:cNvSpPr/>
          <p:nvPr/>
        </p:nvSpPr>
        <p:spPr>
          <a:xfrm>
            <a:off x="784886" y="1078988"/>
            <a:ext cx="162593" cy="162593"/>
          </a:xfrm>
          <a:prstGeom prst="ellipse">
            <a:avLst/>
          </a:prstGeom>
          <a:solidFill>
            <a:srgbClr val="4E3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Google Shape;13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7975" y="739639"/>
            <a:ext cx="4656278" cy="5612466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Прямоугольник 25"/>
          <p:cNvSpPr/>
          <p:nvPr/>
        </p:nvSpPr>
        <p:spPr>
          <a:xfrm>
            <a:off x="1086688" y="2261685"/>
            <a:ext cx="901536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800" b="1" dirty="0" smtClean="0">
                <a:solidFill>
                  <a:srgbClr val="6F0AA4"/>
                </a:solidFill>
                <a:latin typeface="Arial Narrow" pitchFamily="34" charset="0"/>
              </a:rPr>
              <a:t>Повышаем эффективность панелей;</a:t>
            </a:r>
          </a:p>
          <a:p>
            <a:pPr marL="285750" indent="-285750">
              <a:buFontTx/>
              <a:buChar char="-"/>
            </a:pPr>
            <a:endParaRPr lang="ru-RU" sz="2800" b="1" dirty="0">
              <a:solidFill>
                <a:srgbClr val="6F0AA4"/>
              </a:solidFill>
              <a:latin typeface="Arial Narrow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2800" b="1" dirty="0" smtClean="0">
                <a:solidFill>
                  <a:srgbClr val="6F0AA4"/>
                </a:solidFill>
                <a:latin typeface="Arial Narrow" pitchFamily="34" charset="0"/>
              </a:rPr>
              <a:t>Охлаждение за счет фазового перехода;</a:t>
            </a:r>
            <a:endParaRPr lang="ru-RU" sz="2800" dirty="0">
              <a:solidFill>
                <a:srgbClr val="6F0AA4"/>
              </a:solidFill>
              <a:latin typeface="Arial Narrow" pitchFamily="34" charset="0"/>
            </a:endParaRPr>
          </a:p>
          <a:p>
            <a:endParaRPr lang="ru-RU" sz="2800" dirty="0">
              <a:solidFill>
                <a:srgbClr val="6F0AA4"/>
              </a:solidFill>
              <a:latin typeface="Arial Narrow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2800" b="1" dirty="0" smtClean="0">
                <a:solidFill>
                  <a:srgbClr val="6F0AA4"/>
                </a:solidFill>
                <a:latin typeface="Arial Narrow" pitchFamily="34" charset="0"/>
              </a:rPr>
              <a:t>Нет вероятности закипания;</a:t>
            </a:r>
          </a:p>
          <a:p>
            <a:pPr marL="285750" indent="-285750">
              <a:buFontTx/>
              <a:buChar char="-"/>
            </a:pPr>
            <a:endParaRPr lang="ru-RU" sz="2800" b="1" dirty="0" smtClean="0">
              <a:solidFill>
                <a:srgbClr val="6F0AA4"/>
              </a:solidFill>
              <a:latin typeface="Arial Narrow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2800" b="1" dirty="0" smtClean="0">
                <a:solidFill>
                  <a:srgbClr val="6F0AA4"/>
                </a:solidFill>
                <a:latin typeface="Arial Narrow" pitchFamily="34" charset="0"/>
              </a:rPr>
              <a:t> Очистка панелей от снега</a:t>
            </a:r>
            <a:r>
              <a:rPr lang="ru-RU" sz="2800" dirty="0" smtClean="0">
                <a:solidFill>
                  <a:srgbClr val="6F0AA4"/>
                </a:solidFill>
                <a:latin typeface="Arial Narrow" pitchFamily="34" charset="0"/>
              </a:rPr>
              <a:t>. </a:t>
            </a:r>
            <a:endParaRPr lang="ru-RU" sz="2800" dirty="0">
              <a:solidFill>
                <a:srgbClr val="6F0AA4"/>
              </a:solidFill>
              <a:latin typeface="Arial Narrow" pitchFamily="34" charset="0"/>
            </a:endParaRPr>
          </a:p>
        </p:txBody>
      </p:sp>
      <p:pic>
        <p:nvPicPr>
          <p:cNvPr id="27" name="Google Shape;12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056" y="2339456"/>
            <a:ext cx="376251" cy="376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2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056" y="3181903"/>
            <a:ext cx="376251" cy="376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2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056" y="4035430"/>
            <a:ext cx="376251" cy="376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2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055" y="4907885"/>
            <a:ext cx="376251" cy="3762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046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DB2AFD6-5D18-44C0-AE65-94D25918A2E2}"/>
              </a:ext>
            </a:extLst>
          </p:cNvPr>
          <p:cNvSpPr/>
          <p:nvPr/>
        </p:nvSpPr>
        <p:spPr>
          <a:xfrm>
            <a:off x="0" y="0"/>
            <a:ext cx="12192000" cy="563469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2DEA9DC-D545-4C0E-8327-188CD76BCBFE}"/>
              </a:ext>
            </a:extLst>
          </p:cNvPr>
          <p:cNvSpPr txBox="1"/>
          <p:nvPr/>
        </p:nvSpPr>
        <p:spPr>
          <a:xfrm>
            <a:off x="9537107" y="112457"/>
            <a:ext cx="24868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www.lian-technology.ru</a:t>
            </a:r>
            <a:endParaRPr lang="ru-RU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372CE63-BD2F-45E2-8D7F-B5E398FC0BC3}"/>
              </a:ext>
            </a:extLst>
          </p:cNvPr>
          <p:cNvSpPr/>
          <p:nvPr/>
        </p:nvSpPr>
        <p:spPr>
          <a:xfrm>
            <a:off x="0" y="6649590"/>
            <a:ext cx="12192000" cy="208410"/>
          </a:xfrm>
          <a:prstGeom prst="rect">
            <a:avLst/>
          </a:prstGeom>
          <a:gradFill>
            <a:gsLst>
              <a:gs pos="0">
                <a:srgbClr val="FF2C81"/>
              </a:gs>
              <a:gs pos="52000">
                <a:srgbClr val="6F0AA4"/>
              </a:gs>
              <a:gs pos="100000">
                <a:srgbClr val="063EB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F6857F6-067F-42DC-8350-21D1360F51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52" y="103983"/>
            <a:ext cx="909687" cy="3693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138" y="2739283"/>
            <a:ext cx="7641195" cy="3629567"/>
          </a:xfrm>
          <a:prstGeom prst="rect">
            <a:avLst/>
          </a:prstGeom>
          <a:effectLst>
            <a:glow rad="127000">
              <a:schemeClr val="accent1">
                <a:alpha val="67000"/>
              </a:schemeClr>
            </a:glow>
            <a:reflection stA="0" endPos="65000" dist="50800" dir="5400000" sy="-100000" algn="bl" rotWithShape="0"/>
          </a:effectLst>
        </p:spPr>
      </p:pic>
      <p:sp>
        <p:nvSpPr>
          <p:cNvPr id="11" name="Google Shape;155;p22"/>
          <p:cNvSpPr txBox="1">
            <a:spLocks/>
          </p:cNvSpPr>
          <p:nvPr/>
        </p:nvSpPr>
        <p:spPr>
          <a:xfrm>
            <a:off x="321450" y="1387366"/>
            <a:ext cx="11540581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ru-RU" sz="8000" b="1" dirty="0" smtClean="0">
                <a:solidFill>
                  <a:srgbClr val="7030A0"/>
                </a:solidFill>
              </a:rPr>
              <a:t>Общими усилиями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25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8C78B27-B680-4D95-A0C0-E41224416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E49DB86-A820-4E47-BCD8-1A5DF3FA64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191" y="1098603"/>
            <a:ext cx="2717563" cy="11061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BBD5DD3-81A2-4C69-9367-B62D38A5495A}"/>
              </a:ext>
            </a:extLst>
          </p:cNvPr>
          <p:cNvSpPr txBox="1"/>
          <p:nvPr/>
        </p:nvSpPr>
        <p:spPr>
          <a:xfrm>
            <a:off x="1958432" y="3175111"/>
            <a:ext cx="40423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Московская обл.</a:t>
            </a:r>
          </a:p>
          <a:p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гор. округ Истра,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КП "Эко-парк Ирбис", 2</a:t>
            </a: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(495) 032-77-03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7C45577-7F6A-462A-9981-08516832E326}"/>
              </a:ext>
            </a:extLst>
          </p:cNvPr>
          <p:cNvSpPr txBox="1"/>
          <p:nvPr/>
        </p:nvSpPr>
        <p:spPr>
          <a:xfrm>
            <a:off x="6616298" y="3203798"/>
            <a:ext cx="42707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Новосибирск</a:t>
            </a:r>
          </a:p>
          <a:p>
            <a:r>
              <a:rPr lang="ru-RU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мкр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Правые </a:t>
            </a:r>
            <a:r>
              <a:rPr lang="ru-RU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Чёмы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ул. Русская, 42Б</a:t>
            </a: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(383) 284-30-10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9DEADF8-54B7-40B0-8D54-C0D764C78362}"/>
              </a:ext>
            </a:extLst>
          </p:cNvPr>
          <p:cNvSpPr txBox="1"/>
          <p:nvPr/>
        </p:nvSpPr>
        <p:spPr>
          <a:xfrm>
            <a:off x="4844653" y="4901450"/>
            <a:ext cx="226668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lian-technology.ru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lian.technology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71C2C06-B184-433A-AFAE-3ED616C840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357" y="3961795"/>
            <a:ext cx="310246" cy="31024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7ACDEC1-BF14-4A27-BBB8-07C8AE734D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724" y="3980957"/>
            <a:ext cx="310246" cy="31024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301559A-1471-4937-8F0F-91D559406F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27" y="3213748"/>
            <a:ext cx="234697" cy="32388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B52F499-CDBD-4FD5-ADF1-14AE05C71A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515" y="3242374"/>
            <a:ext cx="234697" cy="32388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2A1422C-CDD2-4309-A91B-9A11DBC477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359" y="4927208"/>
            <a:ext cx="288000" cy="288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B9F8BB96-C7B7-45DE-AE95-7126FB3D6C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359" y="5382968"/>
            <a:ext cx="288000" cy="28800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D15C91F1-45B8-4D0B-9699-0BB5AA713316}"/>
              </a:ext>
            </a:extLst>
          </p:cNvPr>
          <p:cNvSpPr/>
          <p:nvPr/>
        </p:nvSpPr>
        <p:spPr>
          <a:xfrm>
            <a:off x="5210493" y="2512168"/>
            <a:ext cx="767500" cy="36000"/>
          </a:xfrm>
          <a:prstGeom prst="rect">
            <a:avLst/>
          </a:prstGeom>
          <a:solidFill>
            <a:srgbClr val="6F0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225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1474</TotalTime>
  <Words>220</Words>
  <Application>Microsoft Office PowerPoint</Application>
  <PresentationFormat>Произвольный</PresentationFormat>
  <Paragraphs>62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Базик Юлия</dc:creator>
  <cp:lastModifiedBy>Алексей Цымбал</cp:lastModifiedBy>
  <cp:revision>40</cp:revision>
  <dcterms:created xsi:type="dcterms:W3CDTF">2021-02-01T04:05:41Z</dcterms:created>
  <dcterms:modified xsi:type="dcterms:W3CDTF">2021-09-24T06:29:18Z</dcterms:modified>
</cp:coreProperties>
</file>