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97" r:id="rId2"/>
    <p:sldMasterId id="2147483709" r:id="rId3"/>
    <p:sldMasterId id="2147483721" r:id="rId4"/>
  </p:sldMasterIdLst>
  <p:notesMasterIdLst>
    <p:notesMasterId r:id="rId36"/>
  </p:notesMasterIdLst>
  <p:handoutMasterIdLst>
    <p:handoutMasterId r:id="rId37"/>
  </p:handoutMasterIdLst>
  <p:sldIdLst>
    <p:sldId id="257" r:id="rId5"/>
    <p:sldId id="265" r:id="rId6"/>
    <p:sldId id="266" r:id="rId7"/>
    <p:sldId id="267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90" r:id="rId24"/>
    <p:sldId id="291" r:id="rId25"/>
    <p:sldId id="292" r:id="rId26"/>
    <p:sldId id="293" r:id="rId27"/>
    <p:sldId id="294" r:id="rId28"/>
    <p:sldId id="295" r:id="rId29"/>
    <p:sldId id="302" r:id="rId30"/>
    <p:sldId id="303" r:id="rId31"/>
    <p:sldId id="304" r:id="rId32"/>
    <p:sldId id="306" r:id="rId33"/>
    <p:sldId id="307" r:id="rId34"/>
    <p:sldId id="406" r:id="rId35"/>
  </p:sldIdLst>
  <p:sldSz cx="9144000" cy="6858000" type="screen4x3"/>
  <p:notesSz cx="6858000" cy="9144000"/>
  <p:defaultTextStyle>
    <a:defPPr rtl="0"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e2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0000"/>
    <a:srgbClr val="F3F3F3"/>
    <a:srgbClr val="D9D9D9"/>
    <a:srgbClr val="FF3300"/>
    <a:srgbClr val="FFFFCC"/>
    <a:srgbClr val="F1A317"/>
    <a:srgbClr val="F19417"/>
    <a:srgbClr val="FEA31E"/>
    <a:srgbClr val="FE99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4921" autoAdjust="0"/>
  </p:normalViewPr>
  <p:slideViewPr>
    <p:cSldViewPr>
      <p:cViewPr varScale="1">
        <p:scale>
          <a:sx n="85" d="100"/>
          <a:sy n="85" d="100"/>
        </p:scale>
        <p:origin x="1435" y="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4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/>
              <a:t>
</a:t>
            </a:r>
          </a:p>
        </c:rich>
      </c:tx>
      <c:layout>
        <c:manualLayout>
          <c:xMode val="edge"/>
          <c:yMode val="edge"/>
          <c:x val="0.49722442505947667"/>
          <c:y val="2.0800000000000003E-2"/>
        </c:manualLayout>
      </c:layout>
      <c:overlay val="0"/>
      <c:spPr>
        <a:noFill/>
        <a:ln w="1914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8779146669990798E-2"/>
          <c:y val="7.1524848517976677E-2"/>
          <c:w val="0.86422038933787626"/>
          <c:h val="0.80102527122489353"/>
        </c:manualLayout>
      </c:layout>
      <c:scatterChart>
        <c:scatterStyle val="smoothMarker"/>
        <c:varyColors val="0"/>
        <c:ser>
          <c:idx val="0"/>
          <c:order val="0"/>
          <c:tx>
            <c:v>Wirkungsgrad Mäanderkollektor</c:v>
          </c:tx>
          <c:spPr>
            <a:ln w="28711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Tabelle1!$B$2:$G$2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Tabelle1!$B$7:$G$7</c:f>
              <c:numCache>
                <c:formatCode>General</c:formatCode>
                <c:ptCount val="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</c:numCache>
            </c:numRef>
          </c:yVal>
          <c:smooth val="1"/>
        </c:ser>
        <c:ser>
          <c:idx val="1"/>
          <c:order val="1"/>
          <c:tx>
            <c:v>Wirkungsgrad Harfenkollektor</c:v>
          </c:tx>
          <c:spPr>
            <a:ln w="28711">
              <a:solidFill>
                <a:srgbClr val="00FF00"/>
              </a:solidFill>
              <a:prstDash val="solid"/>
            </a:ln>
          </c:spPr>
          <c:marker>
            <c:symbol val="none"/>
          </c:marker>
          <c:xVal>
            <c:numRef>
              <c:f>Tabelle1!$B$15:$G$15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Tabelle1!$B$20:$G$20</c:f>
              <c:numCache>
                <c:formatCode>General</c:formatCode>
                <c:ptCount val="6"/>
                <c:pt idx="0">
                  <c:v>0.8</c:v>
                </c:pt>
                <c:pt idx="1">
                  <c:v>0.79200000000000004</c:v>
                </c:pt>
                <c:pt idx="2">
                  <c:v>0.78400000000000003</c:v>
                </c:pt>
                <c:pt idx="3">
                  <c:v>0.77600000000000002</c:v>
                </c:pt>
                <c:pt idx="4">
                  <c:v>0.76800000000000002</c:v>
                </c:pt>
                <c:pt idx="5">
                  <c:v>0.76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953328"/>
        <c:axId val="347954896"/>
      </c:scatterChart>
      <c:valAx>
        <c:axId val="347953328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spPr>
          <a:ln w="239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347954896"/>
        <c:crosses val="autoZero"/>
        <c:crossBetween val="midCat"/>
      </c:valAx>
      <c:valAx>
        <c:axId val="347954896"/>
        <c:scaling>
          <c:orientation val="minMax"/>
          <c:max val="0.82000000000000006"/>
          <c:min val="0.75000000000000011"/>
        </c:scaling>
        <c:delete val="0"/>
        <c:axPos val="l"/>
        <c:majorGridlines>
          <c:spPr>
            <a:ln w="2393">
              <a:solidFill>
                <a:srgbClr val="000000"/>
              </a:solidFill>
              <a:prstDash val="solid"/>
            </a:ln>
          </c:spPr>
        </c:majorGridlines>
        <c:minorGridlines/>
        <c:numFmt formatCode="0.00" sourceLinked="0"/>
        <c:majorTickMark val="out"/>
        <c:minorTickMark val="out"/>
        <c:tickLblPos val="nextTo"/>
        <c:spPr>
          <a:ln w="239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347953328"/>
        <c:crosses val="autoZero"/>
        <c:crossBetween val="midCat"/>
        <c:majorUnit val="0.05"/>
        <c:minorUnit val="0.01"/>
      </c:valAx>
      <c:spPr>
        <a:gradFill rotWithShape="0">
          <a:gsLst>
            <a:gs pos="0">
              <a:srgbClr xmlns:mc="http://schemas.openxmlformats.org/markup-compatibility/2006" xmlns:a14="http://schemas.microsoft.com/office/drawing/2010/main" val="C0C0C0" mc:Ignorable="a14" a14:legacySpreadsheetColorIndex="22"/>
            </a:gs>
            <a:gs pos="100000">
              <a:srgbClr xmlns:mc="http://schemas.openxmlformats.org/markup-compatibility/2006" xmlns:a14="http://schemas.microsoft.com/office/drawing/2010/main" val="FFFFFF" mc:Ignorable="a14" a14:legacySpreadsheetColorIndex="22">
                <a:gamma/>
                <a:tint val="0"/>
                <a:invGamma/>
              </a:srgbClr>
            </a:gs>
          </a:gsLst>
          <a:lin ang="5400000" scaled="1"/>
        </a:gradFill>
        <a:ln w="957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5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 b="0">
                <a:latin typeface="Arial" pitchFamily="34" charset="0"/>
              </a:defRPr>
            </a:lvl1pPr>
          </a:lstStyle>
          <a:p>
            <a:pPr rtl="0">
              <a:defRPr/>
            </a:pPr>
            <a:endParaRPr lang="cs-CZ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 b="0">
                <a:latin typeface="Arial" pitchFamily="34" charset="0"/>
              </a:defRPr>
            </a:lvl1pPr>
          </a:lstStyle>
          <a:p>
            <a:pPr rtl="0">
              <a:defRPr/>
            </a:pPr>
            <a:endParaRPr lang="cs-CZ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 b="0">
                <a:latin typeface="Arial" pitchFamily="34" charset="0"/>
              </a:defRPr>
            </a:lvl1pPr>
          </a:lstStyle>
          <a:p>
            <a:pPr rtl="0">
              <a:defRPr/>
            </a:pPr>
            <a:endParaRPr lang="cs-CZ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 b="0">
                <a:latin typeface="Arial" pitchFamily="34" charset="0"/>
              </a:defRPr>
            </a:lvl1pPr>
          </a:lstStyle>
          <a:p>
            <a:pPr rtl="0">
              <a:defRPr/>
            </a:pPr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19265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3725D-A933-4853-A8B0-126B8A7B10A1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4E269-67E9-497B-9181-691A7A7C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687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tlCol="0"/>
          <a:lstStyle>
            <a:lvl1pPr marL="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400800"/>
            <a:ext cx="236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" b="0"/>
              <a:t>INDUSTRY - LINE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3536363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1820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 rtl="0">
              <a:defRPr sz="4000" b="1" cap="all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48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198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19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84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078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902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23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025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cs-CZ" smtClean="0"/>
              <a:t>‹#›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080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tlCol="0"/>
          <a:lstStyle>
            <a:lvl1pPr marL="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délník 6"/>
          <p:cNvSpPr/>
          <p:nvPr userDrawn="1"/>
        </p:nvSpPr>
        <p:spPr>
          <a:xfrm>
            <a:off x="0" y="6400800"/>
            <a:ext cx="236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b="0">
                <a:solidFill>
                  <a:prstClr val="white"/>
                </a:solidFill>
              </a:rPr>
              <a:t>INDUSTRY - LINE</a:t>
            </a:r>
            <a:endParaRPr lang="cs-CZ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599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43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 rtl="0">
              <a:defRPr sz="4000" b="1" cap="all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60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656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391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53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70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51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356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rtlCol="0"/>
          <a:lstStyle/>
          <a:p>
            <a:pPr rtl="0"/>
            <a:r>
              <a:rPr lang="ru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rtlCol="0"/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24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hintergrund_folien_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58052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80B0A-B367-4980-A363-370B2FD67122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6769A-3B3D-4FA3-871E-D681C50F42B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6280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hintergrund_folien_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 Verbindung 8"/>
          <p:cNvCxnSpPr/>
          <p:nvPr userDrawn="1"/>
        </p:nvCxnSpPr>
        <p:spPr>
          <a:xfrm rot="10800000">
            <a:off x="500063" y="785813"/>
            <a:ext cx="5072062" cy="158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>
                    <a:lumMod val="65000"/>
                  </a:schemeClr>
                </a:solidFill>
                <a:latin typeface="Arial Black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A5E8B3-100D-47FD-B336-91D3B531E481}" type="datetimeFigureOut">
              <a:rPr lang="de-DE">
                <a:solidFill>
                  <a:prstClr val="white"/>
                </a:solidFill>
              </a:rPr>
              <a:pPr>
                <a:defRPr/>
              </a:pPr>
              <a:t>15.09.2021</a:t>
            </a:fld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>
                <a:solidFill>
                  <a:prstClr val="white"/>
                </a:solidFill>
              </a:rPr>
              <a:t>Geschäftsbericht 2013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E0E6F8-88C1-4F8D-9C27-676E882CCDBA}" type="slidenum">
              <a:rPr lang="de-DE" altLang="de-DE">
                <a:solidFill>
                  <a:prstClr val="white"/>
                </a:solidFill>
              </a:rPr>
              <a:pPr/>
              <a:t>‹#›</a:t>
            </a:fld>
            <a:endParaRPr lang="de-DE" alt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89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77E4C-B5A9-44F0-B075-16CC15659BAF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FC6CB-805F-4D19-B359-7D55B84DA83F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729015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1221-DDDA-405A-99AA-91CDA5DACA06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02B58-52B3-40A4-B4CF-CC85C3910DD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5599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7D459-5653-4F4F-9993-2F51E7A9B33D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B5384-6273-4838-B1A5-96C4329E3C3B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2548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DAB00-356B-4442-AC16-6212896747D3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2FF99-D570-4ECB-AE03-DA04AE49BE8F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47195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49A4B-7A86-4E25-98FE-4CA411287271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50F8D-311B-4293-8AC5-2C07E1EE4B99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4584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A49F-D08A-41CF-89CA-669EB137106D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8A3C0-C813-45C2-B6C5-5CC747371A09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87997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6481A-4EBB-4BBB-B9A1-D05C0D934914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57AF5-68E7-4B1D-866A-1C94249592C1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563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F5C47-1427-4342-B5B2-1B523B24E78A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2B7BA-C089-47A8-AAF9-BECAF9017325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842916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206F1-E7C4-4315-84BC-CCE537F77D04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42C01-8D9A-410C-8043-61D22F84B3E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781477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rtlCol="0"/>
          <a:lstStyle>
            <a:lvl1pPr marL="0" indent="0" algn="ctr" rtl="0">
              <a:buNone/>
              <a:defRPr/>
            </a:lvl1pPr>
            <a:lvl2pPr marL="457200" indent="0" algn="ctr" rtl="0">
              <a:buNone/>
              <a:defRPr/>
            </a:lvl2pPr>
            <a:lvl3pPr marL="914400" indent="0" algn="ctr" rtl="0">
              <a:buNone/>
              <a:defRPr/>
            </a:lvl3pPr>
            <a:lvl4pPr marL="1371600" indent="0" algn="ctr" rtl="0">
              <a:buNone/>
              <a:defRPr/>
            </a:lvl4pPr>
            <a:lvl5pPr marL="1828800" indent="0" algn="ctr" rtl="0">
              <a:buNone/>
              <a:defRPr/>
            </a:lvl5pPr>
            <a:lvl6pPr marL="2286000" indent="0" algn="ctr" rtl="0">
              <a:buNone/>
              <a:defRPr/>
            </a:lvl6pPr>
            <a:lvl7pPr marL="2743200" indent="0" algn="ctr" rtl="0">
              <a:buNone/>
              <a:defRPr/>
            </a:lvl7pPr>
            <a:lvl8pPr marL="3200400" indent="0" algn="ctr" rtl="0">
              <a:buNone/>
              <a:defRPr/>
            </a:lvl8pPr>
            <a:lvl9pPr marL="3657600" indent="0" algn="ctr" rtl="0">
              <a:buNone/>
              <a:defRPr/>
            </a:lvl9pPr>
          </a:lstStyle>
          <a:p>
            <a:pPr rtl="0"/>
            <a:r>
              <a:rPr lang="ru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35055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44164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rtlCol="0" anchor="t"/>
          <a:lstStyle>
            <a:lvl1pPr algn="l" rtl="0">
              <a:defRPr sz="4000" b="1" cap="all"/>
            </a:lvl1pPr>
          </a:lstStyle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rtlCol="0" anchor="b"/>
          <a:lstStyle>
            <a:lvl1pPr marL="0" indent="0" algn="l" rtl="0">
              <a:buNone/>
              <a:defRPr sz="2000"/>
            </a:lvl1pPr>
            <a:lvl2pPr marL="457200" indent="0" algn="l" rtl="0">
              <a:buNone/>
              <a:defRPr sz="1800"/>
            </a:lvl2pPr>
            <a:lvl3pPr marL="914400" indent="0" algn="l" rtl="0">
              <a:buNone/>
              <a:defRPr sz="1600"/>
            </a:lvl3pPr>
            <a:lvl4pPr marL="1371600" indent="0" algn="l" rtl="0">
              <a:buNone/>
              <a:defRPr sz="1400"/>
            </a:lvl4pPr>
            <a:lvl5pPr marL="1828800" indent="0" algn="l" rtl="0">
              <a:buNone/>
              <a:defRPr sz="1400"/>
            </a:lvl5pPr>
            <a:lvl6pPr marL="2286000" indent="0" algn="l" rtl="0">
              <a:buNone/>
              <a:defRPr sz="1400"/>
            </a:lvl6pPr>
            <a:lvl7pPr marL="2743200" indent="0" algn="l" rtl="0">
              <a:buNone/>
              <a:defRPr sz="1400"/>
            </a:lvl7pPr>
            <a:lvl8pPr marL="3200400" indent="0" algn="l" rtl="0">
              <a:buNone/>
              <a:defRPr sz="1400"/>
            </a:lvl8pPr>
            <a:lvl9pPr marL="3657600" indent="0" algn="l" rtl="0">
              <a:buNone/>
              <a:defRPr sz="1400"/>
            </a:lvl9pPr>
          </a:lstStyle>
          <a:p>
            <a:pPr lvl="0" rtl="0"/>
            <a:r>
              <a:rPr lang="ru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2797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35749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493679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941309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75345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43942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rtlCol="0" anchor="b"/>
          <a:lstStyle>
            <a:lvl1pPr algn="l" rtl="0">
              <a:defRPr sz="2000" b="1"/>
            </a:lvl1pPr>
          </a:lstStyle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lvl="0" rt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925426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rtlCol="0"/>
          <a:lstStyle/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863191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 rtlCol="0"/>
          <a:lstStyle/>
          <a:p>
            <a:pPr rtl="0"/>
            <a:r>
              <a:rPr lang="ru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 rtlCol="0"/>
          <a:lstStyle/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1049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ru"/>
              <a:t>Klepnutím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 algn="l" rtl="0">
              <a:defRPr/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6587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cs-CZ" smtClean="0"/>
              <a:t>5. 11. 2013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cs-CZ" smtClean="0"/>
              <a:t>‹#›</a:t>
            </a:r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2090738"/>
            <a:ext cx="9144000" cy="47672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152400"/>
            <a:ext cx="900112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délník 8"/>
          <p:cNvSpPr/>
          <p:nvPr userDrawn="1"/>
        </p:nvSpPr>
        <p:spPr>
          <a:xfrm>
            <a:off x="0" y="6400800"/>
            <a:ext cx="236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" b="0" dirty="0"/>
              <a:t>INDUSTRY - LINE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86614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Kliknutím lze upravit styly předlohy textu.</a:t>
            </a:r>
          </a:p>
          <a:p>
            <a:pPr lvl="1" rtl="0"/>
            <a:r>
              <a:rPr lang="ru"/>
              <a:t>Druhá úroveň</a:t>
            </a:r>
          </a:p>
          <a:p>
            <a:pPr lvl="2" rtl="0"/>
            <a:r>
              <a:rPr lang="ru"/>
              <a:t>Třetí úroveň</a:t>
            </a:r>
          </a:p>
          <a:p>
            <a:pPr lvl="3" rtl="0"/>
            <a:r>
              <a:rPr lang="ru"/>
              <a:t>Čtvrtá úroveň</a:t>
            </a:r>
          </a:p>
          <a:p>
            <a:pPr lvl="4" rtl="0"/>
            <a:r>
              <a:rPr lang="ru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5. 11. 2013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090738"/>
            <a:ext cx="9144000" cy="47672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152400"/>
            <a:ext cx="900112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délník 8"/>
          <p:cNvSpPr/>
          <p:nvPr/>
        </p:nvSpPr>
        <p:spPr>
          <a:xfrm>
            <a:off x="0" y="6400800"/>
            <a:ext cx="236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b="0" dirty="0">
                <a:solidFill>
                  <a:prstClr val="white"/>
                </a:solidFill>
              </a:rPr>
              <a:t>INDUSTRY - LINE</a:t>
            </a:r>
            <a:endParaRPr lang="cs-CZ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58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A8A697-80B2-4AB7-BC36-3DCF03995F15}" type="datetimeFigureOut">
              <a:rPr lang="de-DE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15.09.2021</a:t>
            </a:fld>
            <a:endParaRPr lang="de-DE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1C80486-832E-48E4-8843-3F612A8B8B1B}" type="slidenum">
              <a:rPr lang="de-DE" altLang="de-DE" b="0">
                <a:latin typeface="Calibri" panose="020F0502020204030204" pitchFamily="34" charset="0"/>
              </a:rPr>
              <a:pPr/>
              <a:t>‹#›</a:t>
            </a:fld>
            <a:endParaRPr lang="de-DE" altLang="de-DE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2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s-CZ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rtl="0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cs-CZ">
                <a:solidFill>
                  <a:srgbClr val="000000"/>
                </a:solidFill>
              </a:rPr>
              <a:t>‹#›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7002"/>
            <a:ext cx="3505200" cy="75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délník 7"/>
          <p:cNvSpPr/>
          <p:nvPr userDrawn="1"/>
        </p:nvSpPr>
        <p:spPr>
          <a:xfrm>
            <a:off x="0" y="6400800"/>
            <a:ext cx="236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2000" b="0" dirty="0">
                <a:solidFill>
                  <a:srgbClr val="FFFFFF"/>
                </a:solidFill>
              </a:rPr>
              <a:t>INDUSTRY - LINE</a:t>
            </a:r>
            <a:endParaRPr lang="cs-CZ" sz="20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2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44000" cy="5105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05200" y="2057400"/>
            <a:ext cx="5562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Солнечные коллекторы FKF </a:t>
            </a:r>
            <a:r>
              <a:rPr lang="en-US" dirty="0" smtClean="0">
                <a:solidFill>
                  <a:srgbClr val="FFFFFF"/>
                </a:solidFill>
              </a:rPr>
              <a:t>/ FINO</a:t>
            </a:r>
            <a:r>
              <a:rPr lang="ru-RU" dirty="0">
                <a:solidFill>
                  <a:srgbClr val="FFFFFF"/>
                </a:solidFill>
              </a:rPr>
              <a:t/>
            </a:r>
            <a:br>
              <a:rPr lang="ru-RU" dirty="0">
                <a:solidFill>
                  <a:srgbClr val="FFFFFF"/>
                </a:solidFill>
              </a:rPr>
            </a:br>
            <a:r>
              <a:rPr lang="ru-RU" dirty="0" smtClean="0">
                <a:solidFill>
                  <a:srgbClr val="FFFFFF"/>
                </a:solidFill>
              </a:rPr>
              <a:t>и защита гелиосистемы от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воздушных пробок и перегрева 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(</a:t>
            </a:r>
            <a:r>
              <a:rPr lang="ru-RU" dirty="0" err="1">
                <a:solidFill>
                  <a:srgbClr val="FFFFFF"/>
                </a:solidFill>
              </a:rPr>
              <a:t>Drain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Back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s</a:t>
            </a:r>
            <a:r>
              <a:rPr lang="ru-RU" dirty="0" err="1" smtClean="0">
                <a:solidFill>
                  <a:srgbClr val="FFFFFF"/>
                </a:solidFill>
              </a:rPr>
              <a:t>ystem</a:t>
            </a:r>
            <a:r>
              <a:rPr lang="ru-RU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8225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7" name="Text Box 9"/>
          <p:cNvSpPr txBox="1">
            <a:spLocks noChangeArrowheads="1"/>
          </p:cNvSpPr>
          <p:nvPr/>
        </p:nvSpPr>
        <p:spPr bwMode="auto">
          <a:xfrm>
            <a:off x="1790700" y="950253"/>
            <a:ext cx="5829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Плоские солнечные коллекторы </a:t>
            </a:r>
            <a:r>
              <a:rPr lang="en-US" altLang="cs-CZ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endParaRPr lang="en-US" altLang="cs-CZ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80189"/>
            <a:ext cx="4800601" cy="504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886200" y="1752600"/>
            <a:ext cx="4676775" cy="29718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ru-RU" altLang="de-DE" sz="2000" b="0" kern="0" dirty="0" smtClean="0">
                <a:solidFill>
                  <a:srgbClr val="000000"/>
                </a:solidFill>
              </a:rPr>
              <a:t>Немецкое качество</a:t>
            </a:r>
            <a:endParaRPr lang="de-DE" altLang="de-DE" sz="2000" b="0" kern="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2000" b="0" kern="0" dirty="0" smtClean="0">
                <a:solidFill>
                  <a:srgbClr val="000000"/>
                </a:solidFill>
              </a:rPr>
              <a:t>Готовые решения</a:t>
            </a:r>
            <a:endParaRPr lang="de-DE" altLang="de-DE" sz="2000" b="0" kern="0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2000" b="0" kern="0" dirty="0" smtClean="0">
                <a:solidFill>
                  <a:srgbClr val="000000"/>
                </a:solidFill>
              </a:rPr>
              <a:t>Новейшие технологии:</a:t>
            </a:r>
            <a:endParaRPr lang="de-DE" altLang="de-DE" sz="2000" b="0" kern="0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de-DE" altLang="de-DE" sz="2000" b="0" kern="0" dirty="0" smtClean="0">
                <a:solidFill>
                  <a:srgbClr val="000000"/>
                </a:solidFill>
              </a:rPr>
              <a:t>	- </a:t>
            </a:r>
            <a:r>
              <a:rPr lang="ru-RU" altLang="de-DE" sz="2000" b="0" kern="0" dirty="0" smtClean="0">
                <a:solidFill>
                  <a:srgbClr val="000000"/>
                </a:solidFill>
              </a:rPr>
              <a:t>Универсальный коллектор</a:t>
            </a:r>
            <a:endParaRPr lang="de-DE" altLang="de-DE" sz="2000" b="0" kern="0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de-DE" altLang="de-DE" sz="2000" b="0" kern="0" dirty="0" smtClean="0">
                <a:solidFill>
                  <a:srgbClr val="000000"/>
                </a:solidFill>
              </a:rPr>
              <a:t>	- </a:t>
            </a:r>
            <a:r>
              <a:rPr lang="ru-RU" altLang="de-DE" sz="2000" b="0" kern="0" dirty="0" err="1" smtClean="0">
                <a:solidFill>
                  <a:srgbClr val="000000"/>
                </a:solidFill>
              </a:rPr>
              <a:t>Меандровый</a:t>
            </a:r>
            <a:r>
              <a:rPr lang="ru-RU" altLang="de-DE" sz="2000" b="0" kern="0" dirty="0" smtClean="0">
                <a:solidFill>
                  <a:srgbClr val="000000"/>
                </a:solidFill>
              </a:rPr>
              <a:t> абсорбер</a:t>
            </a:r>
            <a:endParaRPr lang="de-DE" altLang="de-DE" sz="2000" b="0" kern="0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de-DE" altLang="de-DE" sz="2000" b="0" kern="0" dirty="0" smtClean="0">
                <a:solidFill>
                  <a:srgbClr val="000000"/>
                </a:solidFill>
              </a:rPr>
              <a:t>	- </a:t>
            </a:r>
            <a:r>
              <a:rPr lang="ru-RU" altLang="de-DE" sz="2000" b="0" kern="0" dirty="0" smtClean="0">
                <a:solidFill>
                  <a:srgbClr val="000000"/>
                </a:solidFill>
              </a:rPr>
              <a:t>Система </a:t>
            </a:r>
            <a:r>
              <a:rPr lang="de-DE" altLang="de-DE" sz="2000" b="0" kern="0" dirty="0" smtClean="0">
                <a:solidFill>
                  <a:srgbClr val="000000"/>
                </a:solidFill>
              </a:rPr>
              <a:t>Drain Back</a:t>
            </a:r>
            <a:endParaRPr lang="ru-RU" altLang="de-DE" sz="2000" b="0" kern="0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de-DE" altLang="de-DE" sz="2000" b="0" kern="0" dirty="0" smtClean="0">
                <a:solidFill>
                  <a:srgbClr val="000000"/>
                </a:solidFill>
              </a:rPr>
              <a:t>	- </a:t>
            </a:r>
            <a:r>
              <a:rPr lang="ru-RU" altLang="de-DE" sz="2000" b="0" kern="0" dirty="0" smtClean="0">
                <a:solidFill>
                  <a:srgbClr val="000000"/>
                </a:solidFill>
              </a:rPr>
              <a:t>Модульная система</a:t>
            </a:r>
          </a:p>
          <a:p>
            <a:pPr eaLnBrk="1" hangingPunct="1"/>
            <a:r>
              <a:rPr lang="ru-RU" altLang="de-DE" sz="2000" b="0" kern="0" dirty="0" smtClean="0">
                <a:solidFill>
                  <a:srgbClr val="000000"/>
                </a:solidFill>
              </a:rPr>
              <a:t>Сертификаты </a:t>
            </a:r>
            <a:r>
              <a:rPr lang="en-US" altLang="de-DE" sz="2000" b="0" kern="0" dirty="0" smtClean="0">
                <a:solidFill>
                  <a:srgbClr val="000000"/>
                </a:solidFill>
              </a:rPr>
              <a:t>TUV, SK, DG, BE</a:t>
            </a:r>
            <a:endParaRPr lang="de-DE" altLang="de-DE" sz="2800" b="0" kern="0" dirty="0" smtClean="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892671"/>
            <a:ext cx="5638800" cy="125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0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4038600" cy="47914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7200" y="1447800"/>
            <a:ext cx="4800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Плоские      солнечные коллекторы  FKF- 200/ 240/ 270-V/ H предназначены для преобразования солнечного излучения в тепловую энергию. Устанавливаются вертикально к горизонту. Относительно горизонтальной плоскости могут быть установлены под углом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от 20 до 70 градусов.</a:t>
            </a:r>
            <a:endParaRPr lang="ru-RU" sz="1800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Данные коллекторы имеют алюминиевый абсорбер, у которого сзади приварен медный теплообменник типа “меандр” (однотрубная змейка с уклоном под слив). Такой тип теплообменника обеспечивает качественный теплосъём и слив оставшегося теплоносителя. Коллекторы FKF могут быть установлены на крышу, на плоское основание, или на стену при помощи консолей.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Условные обозначения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1 - Змеевик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(“меандр”) из медной трубы </a:t>
            </a:r>
            <a:r>
              <a:rPr lang="ru-RU" sz="1800" baseline="30000" dirty="0" err="1">
                <a:solidFill>
                  <a:srgbClr val="000000"/>
                </a:solidFill>
                <a:latin typeface="Calibri" panose="020F0502020204030204" pitchFamily="34" charset="0"/>
              </a:rPr>
              <a:t>Ду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8 мм (приварен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ультразвуковой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сваркой к алюминиевому абсорберу для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улучшения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теплопередачи).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2 - Сборный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коллектор из медной трубы </a:t>
            </a:r>
            <a:r>
              <a:rPr lang="ru-RU" sz="1800" baseline="30000" dirty="0" err="1">
                <a:solidFill>
                  <a:srgbClr val="000000"/>
                </a:solidFill>
                <a:latin typeface="Calibri" panose="020F0502020204030204" pitchFamily="34" charset="0"/>
              </a:rPr>
              <a:t>Ду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22 мм.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3 - Алюминиевый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абсорбер с нанесенным на него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 высокоселективным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покрытием (вакуумный способ нанесения).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4 - Задняя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крышка из структурированного алюминия.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5 - Вулканизированный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EPDM профиль для гибкого крепления </a:t>
            </a:r>
            <a:endParaRPr lang="ru-RU" sz="1800" baseline="30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 защитного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стекла в алюминиевую раму.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6 - Несущая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рама из алюминиевого профиля.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7 - Специальное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стекло ESG (повышенная прозрачность и </a:t>
            </a:r>
            <a:endParaRPr lang="ru-RU" sz="1800" baseline="30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 ударостойкость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).</a:t>
            </a:r>
          </a:p>
          <a:p>
            <a:r>
              <a:rPr lang="ru-RU" sz="18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8 - Гильза 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для датчика температуры </a:t>
            </a:r>
            <a:r>
              <a:rPr lang="ru-RU" sz="1800" baseline="30000" dirty="0" err="1">
                <a:solidFill>
                  <a:srgbClr val="000000"/>
                </a:solidFill>
                <a:latin typeface="Calibri" panose="020F0502020204030204" pitchFamily="34" charset="0"/>
              </a:rPr>
              <a:t>Ду</a:t>
            </a:r>
            <a:r>
              <a:rPr lang="ru-RU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8 мм.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008568"/>
            <a:ext cx="1539711" cy="28477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45648"/>
            <a:ext cx="4528185" cy="44947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29200" y="4191000"/>
            <a:ext cx="3810000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         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Условные обозначения</a:t>
            </a:r>
            <a:r>
              <a:rPr lang="ru-RU" sz="200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:</a:t>
            </a: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1 – Несущая рама из алюминиевого профиля.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2 – Теплоизоляция толщиной 40 мм.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3 – Задняя крышка из алюминиевого листа.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4 – Абсорбер с высокоселективным      </a:t>
            </a:r>
          </a:p>
          <a:p>
            <a:r>
              <a:rPr lang="ru-RU" sz="200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 покрытием.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5 –</a:t>
            </a:r>
            <a:r>
              <a:rPr lang="en-US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Специальное </a:t>
            </a:r>
            <a:r>
              <a:rPr lang="ru-RU" sz="2000" baseline="30000" dirty="0" err="1" smtClean="0">
                <a:solidFill>
                  <a:srgbClr val="000000"/>
                </a:solidFill>
                <a:latin typeface="Myriad Pro" panose="020B0503030403020204" pitchFamily="34" charset="0"/>
              </a:rPr>
              <a:t>гелиостекло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ESG.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6 </a:t>
            </a:r>
            <a:r>
              <a:rPr lang="ru-RU" sz="200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– 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Уплотняющий профиль </a:t>
            </a:r>
            <a:r>
              <a:rPr lang="en-US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EPDM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7 – Уплотняющий профиль </a:t>
            </a:r>
            <a:r>
              <a:rPr lang="en-US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EPDM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</a:t>
            </a:r>
            <a:endParaRPr lang="en-US" sz="2000" baseline="30000" dirty="0" smtClean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8 – Труба сборного коллектора </a:t>
            </a:r>
            <a:r>
              <a:rPr lang="ru-RU" sz="2000" baseline="30000" dirty="0" err="1" smtClean="0">
                <a:solidFill>
                  <a:srgbClr val="000000"/>
                </a:solidFill>
                <a:latin typeface="Myriad Pro" panose="020B0503030403020204" pitchFamily="34" charset="0"/>
              </a:rPr>
              <a:t>Ду</a:t>
            </a:r>
            <a:r>
              <a:rPr lang="ru-RU" sz="200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22 мм.</a:t>
            </a:r>
            <a:endParaRPr lang="ru-RU" sz="200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74054" y="1111013"/>
            <a:ext cx="4195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Конструкция коллектора (сечение)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9961" y="2798078"/>
            <a:ext cx="2840355" cy="28403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98078"/>
            <a:ext cx="5561584" cy="341172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81000" y="152400"/>
            <a:ext cx="502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             Конструкция </a:t>
            </a:r>
            <a:r>
              <a:rPr lang="en-US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EPDM</a:t>
            </a:r>
            <a:r>
              <a:rPr lang="ru-RU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-уплотнений</a:t>
            </a:r>
            <a:endParaRPr lang="ru-RU" alt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" y="1379142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Myriad Pro" panose="020B0503030403020204" pitchFamily="34" charset="0"/>
              </a:rPr>
              <a:t>1.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Специальный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резиновый уплотнитель, расположенный на кромке корпуса.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endParaRPr lang="ru-RU" sz="1600" b="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Myriad Pro" panose="020B0503030403020204" pitchFamily="34" charset="0"/>
              </a:rPr>
              <a:t>2.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Прочно закрепленный </a:t>
            </a:r>
            <a:r>
              <a:rPr lang="en-US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EPDM-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уплотнитель</a:t>
            </a:r>
            <a:r>
              <a:rPr lang="en-US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герметизирует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защитное стекло сверху. 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Myriad Pro" panose="020B0503030403020204" pitchFamily="34" charset="0"/>
              </a:rPr>
              <a:t>3.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Д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ополнительный дренажный канал, расположенный между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уплотнениями. </a:t>
            </a:r>
          </a:p>
          <a:p>
            <a:pPr algn="just"/>
            <a:r>
              <a:rPr lang="ru-RU" sz="16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4.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Проклейка </a:t>
            </a:r>
            <a:r>
              <a:rPr lang="en-US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EPDM-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уплотнителя по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специальной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технологии. </a:t>
            </a:r>
            <a:endParaRPr lang="ru-RU" sz="1600" b="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pPr algn="just"/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Контролируемая </a:t>
            </a:r>
            <a:r>
              <a:rPr lang="ru-RU" sz="1600" b="0" dirty="0">
                <a:solidFill>
                  <a:srgbClr val="000000"/>
                </a:solidFill>
                <a:latin typeface="Myriad Pro" panose="020B0503030403020204" pitchFamily="34" charset="0"/>
              </a:rPr>
              <a:t>вентиляция корпуса обеспечивает необходимый </a:t>
            </a:r>
            <a:r>
              <a:rPr lang="ru-RU" sz="1600" b="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воздухообмен.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0600" y="1001498"/>
            <a:ext cx="6454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4 уровня защиты от попадания воды внутрь коллектора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85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7" name="Text Box 9"/>
          <p:cNvSpPr txBox="1">
            <a:spLocks noChangeArrowheads="1"/>
          </p:cNvSpPr>
          <p:nvPr/>
        </p:nvSpPr>
        <p:spPr bwMode="auto">
          <a:xfrm>
            <a:off x="38100" y="1179584"/>
            <a:ext cx="5714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Материал абсорбера и змеевика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Picture 2" descr="Absorbe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79694"/>
            <a:ext cx="28797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Absorber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5595"/>
            <a:ext cx="28797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Absorber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351" y="4707887"/>
            <a:ext cx="28797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981201" y="2119429"/>
            <a:ext cx="205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Медь</a:t>
            </a:r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(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Cu-Cu)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011838" y="3601805"/>
            <a:ext cx="205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Алюминий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(Al-Al)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295400" y="5264097"/>
            <a:ext cx="27942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Медь – Алюминий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(Cu-Al)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59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2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243" y="2278547"/>
            <a:ext cx="2105025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596" y="912156"/>
            <a:ext cx="2422028" cy="173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529" y="4899025"/>
            <a:ext cx="2101850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7" name="Text Box 9"/>
          <p:cNvSpPr txBox="1">
            <a:spLocks noChangeArrowheads="1"/>
          </p:cNvSpPr>
          <p:nvPr/>
        </p:nvSpPr>
        <p:spPr bwMode="auto">
          <a:xfrm>
            <a:off x="0" y="844234"/>
            <a:ext cx="5714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Технологии производства абсорбера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54" y="1305899"/>
            <a:ext cx="5622865" cy="4038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596" y="2748492"/>
            <a:ext cx="2561936" cy="17238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596" y="4557409"/>
            <a:ext cx="2606784" cy="17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6" y="2252130"/>
            <a:ext cx="8037628" cy="4064809"/>
          </a:xfrm>
          <a:prstGeom prst="rect">
            <a:avLst/>
          </a:prstGeom>
        </p:spPr>
      </p:pic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9965" y="1231799"/>
            <a:ext cx="841821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Змеевик абсорбера соединён с пластиной абсорбера с помощью ультразвуковой сварки, которая создаёт прочное соединение и увеличивает площадь контакта, что обеспечивает</a:t>
            </a:r>
          </a:p>
          <a:p>
            <a:pPr eaLnBrk="1" hangingPunct="1"/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в</a:t>
            </a:r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ысокие значения теплосъёма с пластины абсорбера (длина сварных швов около 24,5 м). </a:t>
            </a:r>
            <a:r>
              <a:rPr lang="ru-RU" altLang="cs-CZ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cs-CZ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411942" y="1965609"/>
            <a:ext cx="205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Коллекторы 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3810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72200" y="1965609"/>
            <a:ext cx="21694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Другие коллекторы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3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40" y="2670341"/>
            <a:ext cx="8610602" cy="3377685"/>
          </a:xfrm>
          <a:prstGeom prst="rect">
            <a:avLst/>
          </a:prstGeom>
        </p:spPr>
      </p:pic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0999" y="1241000"/>
            <a:ext cx="84182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Змеевик абсорбера имеет форму «Меандр», что обеспечивает высокую надёжность работы коллекторов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за счёт уменьшения количества паяных соединений трубок между собой.</a:t>
            </a:r>
          </a:p>
          <a:p>
            <a:pPr eaLnBrk="1" hangingPunct="1"/>
            <a:r>
              <a:rPr lang="ru-RU" altLang="cs-CZ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Паяные соединения, работающие в условиях перепада температур и повышенного давления, испытывают значительные нагрузки, что снижает общую надёжность системы. </a:t>
            </a:r>
            <a:endParaRPr lang="en-US" altLang="cs-CZ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00100" y="2252130"/>
            <a:ext cx="3124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Коллекторы 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(«меандр»)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3810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4840942" y="2252130"/>
            <a:ext cx="39224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Другие коллекторы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3000" y="6083972"/>
            <a:ext cx="2667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Всего 2 паяных соединения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48476" y="6083971"/>
            <a:ext cx="2667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До 24-х паяных соединений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53" y="3375069"/>
            <a:ext cx="7086600" cy="2996499"/>
          </a:xfrm>
          <a:prstGeom prst="rect">
            <a:avLst/>
          </a:prstGeom>
        </p:spPr>
      </p:pic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0999" y="1239799"/>
            <a:ext cx="841821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Змеевик абсорбера имеет форму «Меандр», что обеспечивает равномерный отбор тепла от абсорбера, и оптимальное распределение теплоносителя в коллекторном поле, состоящем из нескольких коллекторов. Это повышает КПД системы, и её тепловую мощность.</a:t>
            </a:r>
            <a:endParaRPr lang="ru" sz="14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Рассмотрим пример соединения в коллекторное поле трёх коллекторов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 </a:t>
            </a:r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(«меандр»), и трёх коллекторов другого производителя, имеющих змеевик формы «арфа».</a:t>
            </a:r>
          </a:p>
          <a:p>
            <a:pPr eaLnBrk="1" hangingPunct="1"/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В этом случае гидравлические тракты коллекторов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 (</a:t>
            </a:r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«меандр») окажутся соединёнными параллельно, а гидравлические тракты других коллекторов («арфа») – соединёнными  последовательно.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ru-RU" altLang="cs-CZ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cs-CZ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333500" y="3014246"/>
            <a:ext cx="2933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Коллекторы 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«меандр»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3810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5729305" y="3007283"/>
            <a:ext cx="30385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Другие коллекторы «арфа»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5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186518"/>
            <a:ext cx="5760639" cy="1925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5760638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763489" y="2667635"/>
            <a:ext cx="205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«Меандр»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741811" y="4979797"/>
            <a:ext cx="2057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«Арфа»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822919" y="1260876"/>
            <a:ext cx="609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Гидравлическое соединение</a:t>
            </a:r>
            <a:r>
              <a:rPr lang="en-US" altLang="de-DE" sz="2000" dirty="0" smtClean="0">
                <a:solidFill>
                  <a:srgbClr val="000000"/>
                </a:solidFill>
              </a:rPr>
              <a:t> </a:t>
            </a:r>
            <a:r>
              <a:rPr lang="ru-RU" altLang="de-DE" sz="2000" dirty="0" smtClean="0">
                <a:solidFill>
                  <a:srgbClr val="000000"/>
                </a:solidFill>
              </a:rPr>
              <a:t>коллекторов </a:t>
            </a:r>
            <a:r>
              <a:rPr lang="en-US" altLang="de-DE" sz="2000" dirty="0" smtClean="0">
                <a:solidFill>
                  <a:srgbClr val="000000"/>
                </a:solidFill>
              </a:rPr>
              <a:t>FKF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9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>
            <a:spLocks noChangeArrowheads="1"/>
          </p:cNvSpPr>
          <p:nvPr/>
        </p:nvSpPr>
        <p:spPr bwMode="auto">
          <a:xfrm rot="16200000">
            <a:off x="-258341" y="3413022"/>
            <a:ext cx="21021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Эффективность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428305" y="5236160"/>
            <a:ext cx="26270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Кол-во коллекторов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962025" y="1600200"/>
          <a:ext cx="7219950" cy="380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1524000" y="5715000"/>
            <a:ext cx="5746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362200" y="5545723"/>
            <a:ext cx="3962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«Меандр</a:t>
            </a:r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» -  </a:t>
            </a:r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коллекторы </a:t>
            </a:r>
            <a:r>
              <a:rPr 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1524000" y="6053196"/>
            <a:ext cx="57467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362199" y="5883919"/>
            <a:ext cx="35814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«Арфа</a:t>
            </a:r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» - другие производители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524000" y="1260876"/>
            <a:ext cx="609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Гидравлическое соединение</a:t>
            </a:r>
            <a:r>
              <a:rPr lang="en-US" altLang="de-DE" sz="2000" dirty="0" smtClean="0">
                <a:solidFill>
                  <a:srgbClr val="000000"/>
                </a:solidFill>
              </a:rPr>
              <a:t> </a:t>
            </a:r>
            <a:r>
              <a:rPr lang="ru-RU" altLang="de-DE" sz="2000" dirty="0" smtClean="0">
                <a:solidFill>
                  <a:srgbClr val="000000"/>
                </a:solidFill>
              </a:rPr>
              <a:t>коллекторов </a:t>
            </a:r>
            <a:r>
              <a:rPr lang="en-US" altLang="de-DE" sz="2000" dirty="0" smtClean="0">
                <a:solidFill>
                  <a:srgbClr val="000000"/>
                </a:solidFill>
              </a:rPr>
              <a:t>FKF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44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96106"/>
            <a:ext cx="8178194" cy="39094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524000" y="1260876"/>
            <a:ext cx="609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Гидравлическое соединение</a:t>
            </a:r>
            <a:r>
              <a:rPr lang="en-US" altLang="de-DE" sz="2000" dirty="0" smtClean="0">
                <a:solidFill>
                  <a:srgbClr val="000000"/>
                </a:solidFill>
              </a:rPr>
              <a:t> </a:t>
            </a:r>
            <a:r>
              <a:rPr lang="ru-RU" altLang="de-DE" sz="2000" dirty="0" smtClean="0">
                <a:solidFill>
                  <a:srgbClr val="000000"/>
                </a:solidFill>
              </a:rPr>
              <a:t>коллекторов </a:t>
            </a:r>
            <a:r>
              <a:rPr lang="en-US" altLang="de-DE" sz="2000" dirty="0" smtClean="0">
                <a:solidFill>
                  <a:srgbClr val="000000"/>
                </a:solidFill>
              </a:rPr>
              <a:t>FKF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50511" y="860766"/>
            <a:ext cx="6591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2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Конструктивные особенности и преимущества</a:t>
            </a:r>
            <a:endParaRPr lang="en-US" altLang="cs-CZ" sz="2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181100" y="5791584"/>
            <a:ext cx="70608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Гидравлическое сопротивление коллекторов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r>
              <a:rPr lang="ru-RU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значительно меньше,    чем у коллекторов других производителей. </a:t>
            </a:r>
            <a:r>
              <a:rPr 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cs-CZ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28725"/>
            <a:ext cx="73533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19300" y="938153"/>
            <a:ext cx="6057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Тепловая производительность коллектора </a:t>
            </a:r>
            <a:r>
              <a:rPr lang="en-US" alt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895" y="1447800"/>
            <a:ext cx="1539711" cy="28477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410200" y="5715000"/>
            <a:ext cx="21717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10200" y="5583704"/>
            <a:ext cx="2996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Поступление 75…81%</a:t>
            </a:r>
            <a:r>
              <a:rPr lang="en-US" altLang="ru-RU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тепла </a:t>
            </a:r>
            <a:endParaRPr lang="en-US" altLang="ru-RU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altLang="ru-RU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</a:t>
            </a:r>
            <a:r>
              <a:rPr lang="ru-RU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систему</a:t>
            </a:r>
            <a:endParaRPr lang="ru-RU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6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1714500" y="1047332"/>
            <a:ext cx="5714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Модельный ряд коллекторов </a:t>
            </a:r>
            <a:r>
              <a:rPr lang="en-US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FKF</a:t>
            </a:r>
            <a:endParaRPr lang="en-US" altLang="cs-CZ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12" name="Picture 2" descr="Grafik_0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821674"/>
            <a:ext cx="1017588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Grafik_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1821674"/>
            <a:ext cx="101758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Grafik_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4797791"/>
            <a:ext cx="198755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1023938" y="3893361"/>
            <a:ext cx="1152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270 V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381250" y="3893361"/>
            <a:ext cx="1152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240 V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136650" y="5940791"/>
            <a:ext cx="1439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270 H</a:t>
            </a: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3422650" y="5940791"/>
            <a:ext cx="1512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240 H</a:t>
            </a:r>
          </a:p>
        </p:txBody>
      </p:sp>
      <p:pic>
        <p:nvPicPr>
          <p:cNvPr id="24" name="Picture 10" descr="IMG_3825_Alu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4" y="2321736"/>
            <a:ext cx="27368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17" descr="Grafik200.jpg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321736"/>
            <a:ext cx="9572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3738563" y="3893361"/>
            <a:ext cx="1152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200 V</a:t>
            </a:r>
          </a:p>
        </p:txBody>
      </p:sp>
      <p:pic>
        <p:nvPicPr>
          <p:cNvPr id="28" name="Picture 5" descr="Grafik_12"/>
          <p:cNvPicPr preferRelativeResize="0">
            <a:picLocks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8" y="4797791"/>
            <a:ext cx="17637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494338" y="5940791"/>
            <a:ext cx="1512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>
                <a:solidFill>
                  <a:srgbClr val="000000"/>
                </a:solidFill>
              </a:rPr>
              <a:t>FKF 200 H</a:t>
            </a:r>
          </a:p>
        </p:txBody>
      </p:sp>
      <p:pic>
        <p:nvPicPr>
          <p:cNvPr id="30" name="Picture 5" descr="Grafik_12"/>
          <p:cNvPicPr preferRelativeResize="0">
            <a:picLocks noChangeArrowheads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4797791"/>
            <a:ext cx="2232025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2452688" y="1620161"/>
            <a:ext cx="31719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400" dirty="0" smtClean="0">
                <a:solidFill>
                  <a:srgbClr val="000000"/>
                </a:solidFill>
              </a:rPr>
              <a:t>Коллекторы вертикальные – «</a:t>
            </a:r>
            <a:r>
              <a:rPr lang="de-DE" altLang="de-DE" sz="1400" dirty="0" smtClean="0">
                <a:solidFill>
                  <a:srgbClr val="000000"/>
                </a:solidFill>
              </a:rPr>
              <a:t>V</a:t>
            </a:r>
            <a:r>
              <a:rPr lang="ru-RU" altLang="de-DE" sz="1400" dirty="0" smtClean="0">
                <a:solidFill>
                  <a:srgbClr val="000000"/>
                </a:solidFill>
              </a:rPr>
              <a:t>»</a:t>
            </a:r>
            <a:endParaRPr lang="de-DE" altLang="de-DE" sz="1400" dirty="0">
              <a:solidFill>
                <a:srgbClr val="000000"/>
              </a:solidFill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2427320" y="4398115"/>
            <a:ext cx="33099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400" dirty="0" smtClean="0">
                <a:solidFill>
                  <a:srgbClr val="000000"/>
                </a:solidFill>
              </a:rPr>
              <a:t>Коллекторы горизонтальные – «Н»</a:t>
            </a:r>
            <a:endParaRPr lang="de-DE" altLang="de-D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9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703286"/>
            <a:ext cx="6206469" cy="17722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00" y="1467615"/>
            <a:ext cx="6541169" cy="17952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1810542" y="5418653"/>
            <a:ext cx="7011988" cy="94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600" dirty="0" smtClean="0">
                <a:solidFill>
                  <a:srgbClr val="000000"/>
                </a:solidFill>
              </a:rPr>
              <a:t>До </a:t>
            </a:r>
            <a:r>
              <a:rPr lang="de-DE" altLang="de-DE" sz="1600" dirty="0" smtClean="0">
                <a:solidFill>
                  <a:srgbClr val="FF0000"/>
                </a:solidFill>
              </a:rPr>
              <a:t>15</a:t>
            </a:r>
            <a:r>
              <a:rPr lang="de-DE" altLang="de-DE" sz="1600" dirty="0" smtClean="0">
                <a:solidFill>
                  <a:srgbClr val="000000"/>
                </a:solidFill>
              </a:rPr>
              <a:t> </a:t>
            </a:r>
            <a:r>
              <a:rPr lang="ru-RU" altLang="de-DE" sz="1600" dirty="0" smtClean="0">
                <a:solidFill>
                  <a:srgbClr val="000000"/>
                </a:solidFill>
              </a:rPr>
              <a:t>коллекторов при последовательном подключении</a:t>
            </a:r>
            <a:endParaRPr lang="de-DE" altLang="de-DE" sz="1600" dirty="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1600" dirty="0" smtClean="0">
                <a:solidFill>
                  <a:srgbClr val="000000"/>
                </a:solidFill>
              </a:rPr>
              <a:t>Модульное коллекторное поле площадью до</a:t>
            </a:r>
            <a:r>
              <a:rPr lang="de-DE" altLang="de-DE" sz="1600" dirty="0" smtClean="0">
                <a:solidFill>
                  <a:srgbClr val="000000"/>
                </a:solidFill>
              </a:rPr>
              <a:t> </a:t>
            </a:r>
            <a:r>
              <a:rPr lang="de-DE" altLang="de-DE" sz="1600" dirty="0">
                <a:solidFill>
                  <a:srgbClr val="FF0000"/>
                </a:solidFill>
              </a:rPr>
              <a:t>43</a:t>
            </a:r>
            <a:r>
              <a:rPr lang="de-DE" altLang="de-DE" sz="1600" dirty="0">
                <a:solidFill>
                  <a:srgbClr val="000000"/>
                </a:solidFill>
              </a:rPr>
              <a:t> </a:t>
            </a:r>
            <a:r>
              <a:rPr lang="ru-RU" altLang="de-DE" sz="1600" dirty="0" smtClean="0">
                <a:solidFill>
                  <a:srgbClr val="000000"/>
                </a:solidFill>
              </a:rPr>
              <a:t>м</a:t>
            </a:r>
            <a:r>
              <a:rPr lang="de-DE" altLang="de-DE" sz="1600" baseline="30000" dirty="0" smtClean="0">
                <a:solidFill>
                  <a:srgbClr val="000000"/>
                </a:solidFill>
              </a:rPr>
              <a:t>2</a:t>
            </a:r>
            <a:endParaRPr lang="de-DE" altLang="de-DE" sz="1600" baseline="30000" dirty="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1600" dirty="0" smtClean="0">
                <a:solidFill>
                  <a:srgbClr val="000000"/>
                </a:solidFill>
              </a:rPr>
              <a:t>Возможен многорядный монтаж</a:t>
            </a:r>
            <a:endParaRPr lang="de-DE" altLang="de-DE" sz="1600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endParaRPr lang="de-DE" altLang="de-DE" dirty="0">
              <a:solidFill>
                <a:srgbClr val="000000"/>
              </a:solidFill>
            </a:endParaRP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1810542" y="3166665"/>
            <a:ext cx="7011988" cy="33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600" dirty="0" smtClean="0">
                <a:solidFill>
                  <a:srgbClr val="000000"/>
                </a:solidFill>
              </a:rPr>
              <a:t>До </a:t>
            </a:r>
            <a:r>
              <a:rPr lang="en-US" altLang="de-DE" sz="1600" dirty="0" smtClean="0">
                <a:solidFill>
                  <a:srgbClr val="FF0000"/>
                </a:solidFill>
              </a:rPr>
              <a:t>8</a:t>
            </a:r>
            <a:r>
              <a:rPr lang="ru-RU" altLang="de-DE" sz="1600" dirty="0" smtClean="0">
                <a:solidFill>
                  <a:srgbClr val="000000"/>
                </a:solidFill>
              </a:rPr>
              <a:t> коллекторов при одностороннем подключении</a:t>
            </a:r>
            <a:endParaRPr lang="de-DE" altLang="de-DE" sz="1600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endParaRPr lang="de-DE" altLang="de-DE" dirty="0">
              <a:solidFill>
                <a:srgbClr val="000000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990600" y="901504"/>
            <a:ext cx="74675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400" dirty="0" smtClean="0">
                <a:solidFill>
                  <a:srgbClr val="000000"/>
                </a:solidFill>
              </a:rPr>
              <a:t>Гидравлическое соединение</a:t>
            </a:r>
            <a:r>
              <a:rPr lang="en-US" altLang="de-DE" sz="2400" dirty="0" smtClean="0">
                <a:solidFill>
                  <a:srgbClr val="000000"/>
                </a:solidFill>
              </a:rPr>
              <a:t> </a:t>
            </a:r>
            <a:r>
              <a:rPr lang="ru-RU" altLang="de-DE" sz="2400" dirty="0" smtClean="0">
                <a:solidFill>
                  <a:srgbClr val="000000"/>
                </a:solidFill>
              </a:rPr>
              <a:t>коллекторов </a:t>
            </a:r>
            <a:r>
              <a:rPr lang="en-US" altLang="de-DE" sz="2400" dirty="0" smtClean="0">
                <a:solidFill>
                  <a:srgbClr val="000000"/>
                </a:solidFill>
              </a:rPr>
              <a:t>FKF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414823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Плоские солнечные коллекторы </a:t>
            </a:r>
            <a:r>
              <a:rPr lang="en-US" alt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FKF</a:t>
            </a:r>
            <a:endParaRPr lang="ru-RU" altLang="ru-RU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09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471585" y="756036"/>
            <a:ext cx="510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Варианты монтажа коллекторов </a:t>
            </a:r>
            <a:r>
              <a:rPr lang="en-US" altLang="de-DE" sz="2000" dirty="0" smtClean="0">
                <a:solidFill>
                  <a:srgbClr val="000000"/>
                </a:solidFill>
              </a:rPr>
              <a:t>FKF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10" name="Picture 20" descr="Grafik_0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7" y="4159320"/>
            <a:ext cx="30130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09713" y="5983133"/>
            <a:ext cx="2590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Встраивание в кровлю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42859" y="3611416"/>
            <a:ext cx="2124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Н</a:t>
            </a:r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а кровле (анкеры)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092107" y="5989672"/>
            <a:ext cx="2659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На бетонном основании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049651" y="5989672"/>
            <a:ext cx="24178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Настенная консоль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85" y="1430857"/>
            <a:ext cx="2329992" cy="21246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671" y="1365496"/>
            <a:ext cx="2478816" cy="21899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81" y="1410222"/>
            <a:ext cx="2590800" cy="2126518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3452844" y="3611416"/>
            <a:ext cx="21241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Н</a:t>
            </a:r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а кровле (крюки)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6190568" y="3611416"/>
            <a:ext cx="2442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Н</a:t>
            </a:r>
            <a:r>
              <a:rPr lang="ru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а кровле (доп. рама)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595" y="4086519"/>
            <a:ext cx="1875590" cy="19549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028" y="4149325"/>
            <a:ext cx="2449650" cy="17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5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894761" y="879802"/>
            <a:ext cx="76396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400" dirty="0" smtClean="0">
                <a:solidFill>
                  <a:srgbClr val="000000"/>
                </a:solidFill>
              </a:rPr>
              <a:t>Соединительные и монтажные элементы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pic>
        <p:nvPicPr>
          <p:cNvPr id="19" name="Picture 4" descr="0049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98497"/>
            <a:ext cx="3573462" cy="205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3" descr="N:\Stengel\202_2609\IMGP0174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t="10732" r="21843" b="16039"/>
          <a:stretch>
            <a:fillRect/>
          </a:stretch>
        </p:blipFill>
        <p:spPr bwMode="auto">
          <a:xfrm>
            <a:off x="4667839" y="1498497"/>
            <a:ext cx="3866561" cy="223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 descr="N:\Stengel\202_2609\IMGP0193.JPG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t="17044" r="4092" b="16676"/>
          <a:stretch>
            <a:fillRect/>
          </a:stretch>
        </p:blipFill>
        <p:spPr bwMode="auto">
          <a:xfrm>
            <a:off x="4667838" y="3836569"/>
            <a:ext cx="3866561" cy="245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19188"/>
            <a:ext cx="3625309" cy="268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3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057401" y="962819"/>
            <a:ext cx="63166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400" dirty="0" smtClean="0">
                <a:solidFill>
                  <a:srgbClr val="000000"/>
                </a:solidFill>
              </a:rPr>
              <a:t>Примеры монтажа коллекторов </a:t>
            </a:r>
            <a:r>
              <a:rPr lang="en-US" altLang="de-DE" sz="2400" dirty="0" smtClean="0">
                <a:solidFill>
                  <a:srgbClr val="000000"/>
                </a:solidFill>
              </a:rPr>
              <a:t>FKF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pic>
        <p:nvPicPr>
          <p:cNvPr id="9" name="Picture 12" descr="N:\DOKU\Fotos_STI_Anlagen\Edki\BePo Chemnitz\IMGP5252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549400"/>
            <a:ext cx="34194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N:\DOKU\Fotos_STI_Anlagen\Edki\Freibad Buchholz\1Solaranlage Freibad Buchholz 006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87" y="1549400"/>
            <a:ext cx="34194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G:\IMGP7565.JPG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6"/>
          <a:stretch>
            <a:fillRect/>
          </a:stretch>
        </p:blipFill>
        <p:spPr bwMode="auto">
          <a:xfrm>
            <a:off x="1282700" y="3886200"/>
            <a:ext cx="34194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N:\Fotos\Kita Blücherstraße Chemnitz\Kollektoranlage STI GmbH.JPG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9"/>
          <a:stretch>
            <a:fillRect/>
          </a:stretch>
        </p:blipFill>
        <p:spPr bwMode="auto">
          <a:xfrm>
            <a:off x="4953000" y="3886200"/>
            <a:ext cx="3421062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7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90600"/>
            <a:ext cx="5319648" cy="52515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1000" y="228600"/>
            <a:ext cx="5027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Гелиосистема с бойлером ГВС</a:t>
            </a:r>
          </a:p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без защиты от закипания</a:t>
            </a:r>
            <a:endParaRPr lang="ru-RU" altLang="ru-RU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606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90600"/>
            <a:ext cx="5319648" cy="5251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90600"/>
            <a:ext cx="5320490" cy="5252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1000" y="228600"/>
            <a:ext cx="5027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Гелиосистема с бойлером ГВС</a:t>
            </a:r>
          </a:p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и защитой от закипания </a:t>
            </a:r>
          </a:p>
          <a:p>
            <a:r>
              <a:rPr lang="en-US" altLang="ru-RU" dirty="0" smtClean="0">
                <a:solidFill>
                  <a:srgbClr val="000000"/>
                </a:solidFill>
                <a:latin typeface="Arial"/>
              </a:rPr>
              <a:t>Drain Back</a:t>
            </a:r>
            <a:endParaRPr lang="ru-RU" altLang="ru-RU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02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449"/>
            <a:ext cx="5391295" cy="47660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600200" y="917267"/>
            <a:ext cx="685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Принципиальная схема работы системы </a:t>
            </a:r>
            <a:r>
              <a:rPr lang="en-US" altLang="de-DE" sz="2000" dirty="0" smtClean="0">
                <a:solidFill>
                  <a:srgbClr val="000000"/>
                </a:solidFill>
              </a:rPr>
              <a:t>Drain Back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75580"/>
            <a:ext cx="4471416" cy="6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2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24" y="845853"/>
            <a:ext cx="5125675" cy="5445329"/>
          </a:xfrm>
          <a:prstGeom prst="rect">
            <a:avLst/>
          </a:prstGeom>
        </p:spPr>
      </p:pic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600200" y="917267"/>
            <a:ext cx="685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Принципиальная схема работы системы </a:t>
            </a:r>
            <a:r>
              <a:rPr lang="en-US" altLang="de-DE" sz="2000" dirty="0" smtClean="0">
                <a:solidFill>
                  <a:srgbClr val="000000"/>
                </a:solidFill>
              </a:rPr>
              <a:t>Drain Back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01736"/>
            <a:ext cx="4450080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736"/>
            <a:ext cx="5410200" cy="47827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79761"/>
            <a:ext cx="5181600" cy="55047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3621"/>
            <a:ext cx="5181599" cy="5511421"/>
          </a:xfrm>
          <a:prstGeom prst="rect">
            <a:avLst/>
          </a:prstGeom>
        </p:spPr>
      </p:pic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600200" y="917267"/>
            <a:ext cx="685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Принципиальная схема работы системы </a:t>
            </a:r>
            <a:r>
              <a:rPr lang="en-US" altLang="de-DE" sz="2000" dirty="0" smtClean="0">
                <a:solidFill>
                  <a:srgbClr val="000000"/>
                </a:solidFill>
              </a:rPr>
              <a:t>Drain Back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24434"/>
            <a:ext cx="4029456" cy="67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Солнце STI принцип работы SolBox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9800" y="991778"/>
            <a:ext cx="6567488" cy="52309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7162800" y="914400"/>
            <a:ext cx="1752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457200" y="445258"/>
            <a:ext cx="4953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400" dirty="0" smtClean="0">
                <a:solidFill>
                  <a:srgbClr val="000000"/>
                </a:solidFill>
              </a:rPr>
              <a:t>Система защиты от закипания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e-DE" sz="2400" dirty="0" smtClean="0">
                <a:solidFill>
                  <a:srgbClr val="000000"/>
                </a:solidFill>
              </a:rPr>
              <a:t>Drain Back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305800" y="2050301"/>
            <a:ext cx="762000" cy="11259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95788"/>
            <a:ext cx="1981200" cy="4314266"/>
          </a:xfrm>
          <a:prstGeom prst="rect">
            <a:avLst/>
          </a:prstGeom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867400" y="5715000"/>
            <a:ext cx="1905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Станция 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Sol</a:t>
            </a:r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Box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3581400" y="932813"/>
            <a:ext cx="51816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             Расположение системы </a:t>
            </a:r>
            <a:r>
              <a:rPr lang="en-US" altLang="de-DE" sz="2000" dirty="0" smtClean="0">
                <a:solidFill>
                  <a:srgbClr val="000000"/>
                </a:solidFill>
              </a:rPr>
              <a:t>Sol</a:t>
            </a:r>
            <a:r>
              <a:rPr lang="ru-RU" altLang="de-DE" sz="2000" dirty="0" smtClean="0">
                <a:solidFill>
                  <a:srgbClr val="000000"/>
                </a:solidFill>
              </a:rPr>
              <a:t> </a:t>
            </a:r>
            <a:r>
              <a:rPr lang="en-US" altLang="de-DE" sz="2000" dirty="0" smtClean="0">
                <a:solidFill>
                  <a:srgbClr val="000000"/>
                </a:solidFill>
              </a:rPr>
              <a:t>Box</a:t>
            </a:r>
            <a:endParaRPr lang="ru-RU" altLang="de-DE" sz="20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                    (для </a:t>
            </a:r>
            <a:r>
              <a:rPr lang="ru-RU" altLang="de-DE" sz="2000" dirty="0" err="1" smtClean="0">
                <a:solidFill>
                  <a:srgbClr val="000000"/>
                </a:solidFill>
              </a:rPr>
              <a:t>гелиополя</a:t>
            </a:r>
            <a:r>
              <a:rPr lang="ru-RU" altLang="de-DE" sz="2000" dirty="0">
                <a:solidFill>
                  <a:srgbClr val="000000"/>
                </a:solidFill>
              </a:rPr>
              <a:t> </a:t>
            </a:r>
            <a:r>
              <a:rPr lang="ru-RU" altLang="de-DE" sz="2000" dirty="0" smtClean="0">
                <a:solidFill>
                  <a:srgbClr val="000000"/>
                </a:solidFill>
              </a:rPr>
              <a:t>до 35 м</a:t>
            </a:r>
            <a:r>
              <a:rPr lang="ru-RU" altLang="de-DE" sz="2000" baseline="30000" dirty="0" smtClean="0">
                <a:solidFill>
                  <a:srgbClr val="000000"/>
                </a:solidFill>
              </a:rPr>
              <a:t>2</a:t>
            </a:r>
            <a:r>
              <a:rPr lang="ru-RU" altLang="de-DE" sz="2000" dirty="0" smtClean="0">
                <a:solidFill>
                  <a:srgbClr val="000000"/>
                </a:solidFill>
              </a:rPr>
              <a:t>)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50792"/>
            <a:ext cx="3581400" cy="61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023577"/>
            <a:ext cx="5689179" cy="53010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3810000"/>
            <a:ext cx="3505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Условные обозначения:</a:t>
            </a:r>
            <a:endParaRPr lang="ru-RU" sz="1200" b="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pPr algn="just"/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1  -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плоский коллектор FKF V, вертикальный, с системой “меандр”,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</a:p>
          <a:p>
            <a:pPr algn="just"/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 адаптированный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для самостоятельного слива теплоносителя;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2 - комплект  переходов медная труба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Ду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22 мм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х НР 3/4”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</a:t>
            </a:r>
            <a:endParaRPr lang="ru-RU" sz="1200" b="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3 - комплект заглушек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Ду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22 мм (2 шт.) для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неиспользуемых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патрубков коллекторного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поля.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4 - комплект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гофротрубок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Ду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22 мм на защелках,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Ду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22 мм ( 2 шт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.)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для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соединения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коллекторов между собой внутри поля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</a:t>
            </a:r>
            <a:endParaRPr lang="en-GB" sz="1200" b="0" baseline="30000" dirty="0">
              <a:solidFill>
                <a:srgbClr val="000000"/>
              </a:solidFill>
              <a:latin typeface="Myriad Pro" panose="020B0503030403020204" pitchFamily="34" charset="0"/>
            </a:endParaRP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5 - комплект крепления коллекторов к кровле: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5.1  - комплект креплений к скатной кровле на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основе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    универсальных анкеров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;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5.2 - комплект креплений к плоской крыше на основе алюминиевой рамы; 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6 - солнечная станция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Sol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err="1">
                <a:solidFill>
                  <a:srgbClr val="000000"/>
                </a:solidFill>
                <a:latin typeface="Myriad Pro" panose="020B0503030403020204" pitchFamily="34" charset="0"/>
              </a:rPr>
              <a:t>Box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;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7 -  ёмкостный водонагреватель;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8 - группа безопасности ёмкостного водонагревателя по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стороне</a:t>
            </a:r>
          </a:p>
          <a:p>
            <a:pPr algn="just"/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    тракта санитарной </a:t>
            </a:r>
            <a:r>
              <a:rPr lang="ru-RU" sz="1200" b="0" baseline="30000" dirty="0">
                <a:solidFill>
                  <a:srgbClr val="000000"/>
                </a:solidFill>
                <a:latin typeface="Myriad Pro" panose="020B0503030403020204" pitchFamily="34" charset="0"/>
              </a:rPr>
              <a:t>воды</a:t>
            </a:r>
            <a:r>
              <a:rPr lang="ru-RU" sz="1200" b="0" baseline="30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.</a:t>
            </a:r>
          </a:p>
          <a:p>
            <a:pPr algn="just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422219"/>
            <a:ext cx="514820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</a:rPr>
              <a:t>Система защиты теплоносителя</a:t>
            </a:r>
          </a:p>
          <a:p>
            <a:r>
              <a:rPr lang="en-US" altLang="ru-RU" dirty="0" smtClean="0">
                <a:solidFill>
                  <a:srgbClr val="000000"/>
                </a:solidFill>
              </a:rPr>
              <a:t>Sol Box</a:t>
            </a:r>
            <a:endParaRPr lang="ru-RU" altLang="ru-RU" dirty="0">
              <a:solidFill>
                <a:srgbClr val="000000"/>
              </a:solidFill>
            </a:endParaRPr>
          </a:p>
          <a:p>
            <a:r>
              <a:rPr lang="ru-RU" altLang="ru-RU" sz="1600" dirty="0" smtClean="0">
                <a:solidFill>
                  <a:srgbClr val="000000"/>
                </a:solidFill>
              </a:rPr>
              <a:t>(типа </a:t>
            </a:r>
            <a:r>
              <a:rPr lang="en-US" altLang="ru-RU" sz="1600" dirty="0" smtClean="0">
                <a:solidFill>
                  <a:srgbClr val="000000"/>
                </a:solidFill>
              </a:rPr>
              <a:t>Drain Back</a:t>
            </a:r>
            <a:r>
              <a:rPr lang="ru-RU" altLang="ru-RU" sz="1600" dirty="0" smtClean="0">
                <a:solidFill>
                  <a:srgbClr val="000000"/>
                </a:solidFill>
              </a:rPr>
              <a:t>) 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01" y="1747672"/>
            <a:ext cx="1981200" cy="4314266"/>
          </a:xfrm>
          <a:prstGeom prst="rect">
            <a:avLst/>
          </a:prstGeom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62000" y="5486400"/>
            <a:ext cx="1905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Станция 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Sol</a:t>
            </a:r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Box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066800" y="1019665"/>
            <a:ext cx="7543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Сравнение станции </a:t>
            </a:r>
            <a:r>
              <a:rPr lang="en-US" altLang="de-DE" sz="2000" dirty="0" smtClean="0">
                <a:solidFill>
                  <a:srgbClr val="000000"/>
                </a:solidFill>
              </a:rPr>
              <a:t>Sol</a:t>
            </a:r>
            <a:r>
              <a:rPr lang="ru-RU" altLang="de-DE" sz="2000" dirty="0" smtClean="0">
                <a:solidFill>
                  <a:srgbClr val="000000"/>
                </a:solidFill>
              </a:rPr>
              <a:t> </a:t>
            </a:r>
            <a:r>
              <a:rPr lang="en-US" altLang="de-DE" sz="2000" dirty="0" smtClean="0">
                <a:solidFill>
                  <a:srgbClr val="000000"/>
                </a:solidFill>
              </a:rPr>
              <a:t>Box</a:t>
            </a:r>
            <a:r>
              <a:rPr lang="ru-RU" altLang="de-DE" sz="2000" dirty="0" smtClean="0">
                <a:solidFill>
                  <a:srgbClr val="000000"/>
                </a:solidFill>
              </a:rPr>
              <a:t> и станции </a:t>
            </a:r>
            <a:r>
              <a:rPr lang="en-US" altLang="de-DE" sz="2000" dirty="0" err="1" smtClean="0">
                <a:solidFill>
                  <a:srgbClr val="000000"/>
                </a:solidFill>
              </a:rPr>
              <a:t>aeroFLOW</a:t>
            </a:r>
            <a:r>
              <a:rPr lang="en-US" altLang="de-DE" sz="2000" dirty="0" smtClean="0">
                <a:solidFill>
                  <a:srgbClr val="000000"/>
                </a:solidFill>
              </a:rPr>
              <a:t> VPM150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975306"/>
            <a:ext cx="3274143" cy="2754987"/>
          </a:xfrm>
          <a:prstGeom prst="rect">
            <a:avLst/>
          </a:prstGeom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332771" y="5486400"/>
            <a:ext cx="2971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Станция </a:t>
            </a:r>
            <a:r>
              <a:rPr lang="en-US" altLang="cs-CZ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aeroFLOW</a:t>
            </a:r>
            <a:r>
              <a:rPr lang="en-US" altLang="cs-CZ" sz="1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VPM150</a:t>
            </a:r>
            <a:endParaRPr lang="en-US" altLang="cs-CZ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5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800100" y="867264"/>
            <a:ext cx="7543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Сравнение станции </a:t>
            </a:r>
            <a:r>
              <a:rPr lang="en-US" altLang="de-DE" sz="2000" dirty="0" smtClean="0">
                <a:solidFill>
                  <a:srgbClr val="000000"/>
                </a:solidFill>
              </a:rPr>
              <a:t>Sol</a:t>
            </a:r>
            <a:r>
              <a:rPr lang="ru-RU" altLang="de-DE" sz="2000" dirty="0" smtClean="0">
                <a:solidFill>
                  <a:srgbClr val="000000"/>
                </a:solidFill>
              </a:rPr>
              <a:t> </a:t>
            </a:r>
            <a:r>
              <a:rPr lang="en-US" altLang="de-DE" sz="2000" dirty="0" smtClean="0">
                <a:solidFill>
                  <a:srgbClr val="000000"/>
                </a:solidFill>
              </a:rPr>
              <a:t>Box</a:t>
            </a:r>
            <a:r>
              <a:rPr lang="ru-RU" altLang="de-DE" sz="2000" dirty="0" smtClean="0">
                <a:solidFill>
                  <a:srgbClr val="000000"/>
                </a:solidFill>
              </a:rPr>
              <a:t> и станции </a:t>
            </a:r>
            <a:r>
              <a:rPr lang="en-US" altLang="de-DE" sz="2000" dirty="0" err="1" smtClean="0">
                <a:solidFill>
                  <a:srgbClr val="000000"/>
                </a:solidFill>
              </a:rPr>
              <a:t>aeroFLOW</a:t>
            </a:r>
            <a:r>
              <a:rPr lang="en-US" altLang="de-DE" sz="2000" dirty="0" smtClean="0">
                <a:solidFill>
                  <a:srgbClr val="000000"/>
                </a:solidFill>
              </a:rPr>
              <a:t> VPM150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685800" y="1853357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Количество коллекторов (макс.), шт.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15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6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685800" y="1414391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de-DE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SolBox</a:t>
                      </a:r>
                      <a:endParaRPr lang="ru-RU" sz="2000" b="0" i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VPM150</a:t>
                      </a:r>
                      <a:endParaRPr lang="ru-RU" sz="2000" b="0" i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5800" y="2292323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Площадь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гелиополя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(макс.), м</a:t>
                      </a:r>
                      <a:r>
                        <a:rPr kumimoji="0" lang="ru-RU" altLang="de-DE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  <a:endParaRPr lang="ru-RU" sz="1600" baseline="30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35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15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85800" y="2731289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Напор насоса (максимальная высота), м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11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6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685800" y="3170255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Ограничение мощности (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теплообм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.), кВт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16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685800" y="3603616"/>
          <a:ext cx="7924800" cy="4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44428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Кол-во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гидравлич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. схем в контроллере,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шт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27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685800" y="4027903"/>
          <a:ext cx="79248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152400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Дополнительные функции в контроллере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685800" y="4414544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Оптимальное управление насосом (</a:t>
                      </a:r>
                      <a:r>
                        <a:rPr kumimoji="0" lang="en-US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PWM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)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685800" y="4853510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Повышенный расход электроэнергии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685800" y="5296304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Толщина теплоизоляции, мм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50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10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685800" y="5735270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Цена, (в относительных у.е.)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1,0 у.е.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1,0 у.е.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09850"/>
            <a:ext cx="383759" cy="44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5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400800"/>
            <a:ext cx="2362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18901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SOLAR-LINE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800100" y="867264"/>
            <a:ext cx="7543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 dirty="0" smtClean="0">
                <a:solidFill>
                  <a:srgbClr val="000000"/>
                </a:solidFill>
              </a:rPr>
              <a:t>Сравнение станции </a:t>
            </a:r>
            <a:r>
              <a:rPr lang="en-US" altLang="de-DE" sz="2000" dirty="0" smtClean="0">
                <a:solidFill>
                  <a:srgbClr val="000000"/>
                </a:solidFill>
              </a:rPr>
              <a:t>Sol</a:t>
            </a:r>
            <a:r>
              <a:rPr lang="ru-RU" altLang="de-DE" sz="2000" dirty="0" smtClean="0">
                <a:solidFill>
                  <a:srgbClr val="000000"/>
                </a:solidFill>
              </a:rPr>
              <a:t> </a:t>
            </a:r>
            <a:r>
              <a:rPr lang="en-US" altLang="de-DE" sz="2000" dirty="0" smtClean="0">
                <a:solidFill>
                  <a:srgbClr val="000000"/>
                </a:solidFill>
              </a:rPr>
              <a:t>Box</a:t>
            </a:r>
            <a:r>
              <a:rPr lang="ru-RU" altLang="de-DE" sz="2000" dirty="0" smtClean="0">
                <a:solidFill>
                  <a:srgbClr val="000000"/>
                </a:solidFill>
              </a:rPr>
              <a:t> и станции </a:t>
            </a:r>
            <a:r>
              <a:rPr lang="en-US" altLang="de-DE" sz="2000" dirty="0" err="1" smtClean="0">
                <a:solidFill>
                  <a:srgbClr val="000000"/>
                </a:solidFill>
              </a:rPr>
              <a:t>aeroFLOW</a:t>
            </a:r>
            <a:r>
              <a:rPr lang="en-US" altLang="de-DE" sz="2000" dirty="0" smtClean="0">
                <a:solidFill>
                  <a:srgbClr val="000000"/>
                </a:solidFill>
              </a:rPr>
              <a:t> VPM300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685800" y="1853357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Количество коллекторов (макс.), шт.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15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12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685800" y="1414391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de-DE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SolBox</a:t>
                      </a:r>
                      <a:endParaRPr lang="ru-RU" sz="2000" b="0" i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VPM300</a:t>
                      </a:r>
                      <a:endParaRPr lang="ru-RU" sz="2000" b="0" i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5800" y="2292323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Площадь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гелиополя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(макс.), м</a:t>
                      </a:r>
                      <a:r>
                        <a:rPr kumimoji="0" lang="ru-RU" altLang="de-DE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  <a:endParaRPr lang="ru-RU" sz="1600" baseline="30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35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30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85800" y="2733646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Напор насоса (максимальная высота), м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11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9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685800" y="3172612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Ограничение мощности (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теплообм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.), кВт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16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685800" y="3605973"/>
          <a:ext cx="7924800" cy="4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44428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Кол-во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гидравлич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. схем в контроллере, </a:t>
                      </a:r>
                      <a:r>
                        <a:rPr kumimoji="0" lang="ru-RU" altLang="de-DE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шт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27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685800" y="4030260"/>
          <a:ext cx="79248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152400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Дополнительные функции в контроллере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685800" y="4416901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Оптимальное управление насосом (</a:t>
                      </a:r>
                      <a:r>
                        <a:rPr kumimoji="0" lang="en-US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PWM</a:t>
                      </a:r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)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685800" y="4855867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Повышенный расход электроэнергии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нет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да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685800" y="5298661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altLang="de-DE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Толщина теплоизоляции, мм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50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10</a:t>
                      </a:r>
                      <a:endParaRPr kumimoji="0" lang="ru-RU" sz="2000" b="0" i="0" u="none" strike="noStrike" kern="1200" cap="none" spc="0" normalizeH="0" baseline="0" noProof="0" dirty="0" smtClean="0">
                        <a:ln>
                          <a:solidFill>
                            <a:srgbClr val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685800" y="5737627"/>
          <a:ext cx="7924800" cy="43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1524000"/>
                <a:gridCol w="1600200"/>
              </a:tblGrid>
              <a:tr h="438966"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Цена, (в относительных у.е.)</a:t>
                      </a:r>
                      <a:endParaRPr lang="ru-RU" sz="1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1,0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у.е.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1,</a:t>
                      </a:r>
                      <a:r>
                        <a:rPr kumimoji="0" lang="en-US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45</a:t>
                      </a:r>
                      <a:r>
                        <a:rPr kumimoji="0" lang="ru-RU" altLang="de-D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у.е.</a:t>
                      </a:r>
                      <a:endParaRPr lang="ru-RU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09850"/>
            <a:ext cx="383759" cy="44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ctrTitle"/>
          </p:nvPr>
        </p:nvSpPr>
        <p:spPr>
          <a:xfrm>
            <a:off x="251520" y="5589240"/>
            <a:ext cx="7772400" cy="1085254"/>
          </a:xfrm>
        </p:spPr>
        <p:txBody>
          <a:bodyPr/>
          <a:lstStyle/>
          <a:p>
            <a:pPr algn="l" eaLnBrk="1" hangingPunct="1"/>
            <a:r>
              <a:rPr lang="ru-RU" altLang="de-DE" sz="1600" b="1" dirty="0" smtClean="0">
                <a:latin typeface="Helvetica" panose="020B0604020202020204" pitchFamily="34" charset="0"/>
              </a:rPr>
              <a:t>ООО «</a:t>
            </a:r>
            <a:r>
              <a:rPr lang="ru-RU" altLang="de-DE" sz="1600" b="1" dirty="0" err="1" smtClean="0">
                <a:latin typeface="Helvetica" panose="020B0604020202020204" pitchFamily="34" charset="0"/>
              </a:rPr>
              <a:t>Хух</a:t>
            </a:r>
            <a:r>
              <a:rPr lang="ru-RU" altLang="de-DE" sz="1600" b="1" dirty="0" smtClean="0">
                <a:latin typeface="Helvetica" panose="020B0604020202020204" pitchFamily="34" charset="0"/>
              </a:rPr>
              <a:t> </a:t>
            </a:r>
            <a:r>
              <a:rPr lang="ru-RU" altLang="de-DE" sz="1600" b="1" dirty="0" err="1" smtClean="0">
                <a:latin typeface="Helvetica" panose="020B0604020202020204" pitchFamily="34" charset="0"/>
              </a:rPr>
              <a:t>ЭнТЕК</a:t>
            </a:r>
            <a:r>
              <a:rPr lang="ru-RU" altLang="de-DE" sz="1600" b="1" dirty="0" smtClean="0">
                <a:latin typeface="Helvetica" panose="020B0604020202020204" pitchFamily="34" charset="0"/>
              </a:rPr>
              <a:t> РУС»</a:t>
            </a:r>
            <a:r>
              <a:rPr lang="de-DE" altLang="de-DE" sz="1600" b="1" dirty="0" smtClean="0">
                <a:latin typeface="Helvetica" panose="020B0604020202020204" pitchFamily="34" charset="0"/>
              </a:rPr>
              <a:t/>
            </a:r>
            <a:br>
              <a:rPr lang="de-DE" altLang="de-DE" sz="1600" b="1" dirty="0" smtClean="0">
                <a:latin typeface="Helvetica" panose="020B0604020202020204" pitchFamily="34" charset="0"/>
              </a:rPr>
            </a:br>
            <a:r>
              <a:rPr lang="ru-RU" altLang="de-DE" sz="1600" dirty="0" smtClean="0">
                <a:latin typeface="Helvetica" panose="020B0604020202020204" pitchFamily="34" charset="0"/>
              </a:rPr>
              <a:t>117623, Москва, ул. Мелитопольская 2-я, д. 4А, стр.40</a:t>
            </a:r>
            <a:r>
              <a:rPr lang="de-DE" altLang="de-DE" sz="1600" dirty="0" smtClean="0">
                <a:latin typeface="Helvetica" panose="020B0604020202020204" pitchFamily="34" charset="0"/>
              </a:rPr>
              <a:t/>
            </a:r>
            <a:br>
              <a:rPr lang="de-DE" altLang="de-DE" sz="1600" dirty="0" smtClean="0">
                <a:latin typeface="Helvetica" panose="020B0604020202020204" pitchFamily="34" charset="0"/>
              </a:rPr>
            </a:br>
            <a:r>
              <a:rPr lang="de-DE" altLang="de-DE" sz="1600" dirty="0" smtClean="0">
                <a:latin typeface="Helvetica" panose="020B0604020202020204" pitchFamily="34" charset="0"/>
              </a:rPr>
              <a:t>Tel. </a:t>
            </a:r>
            <a:r>
              <a:rPr lang="ru-RU" altLang="de-DE" sz="1600" dirty="0" smtClean="0">
                <a:latin typeface="Helvetica" panose="020B0604020202020204" pitchFamily="34" charset="0"/>
              </a:rPr>
              <a:t>+7 495 249 0459</a:t>
            </a:r>
            <a:r>
              <a:rPr lang="de-DE" altLang="de-DE" sz="1600" dirty="0" smtClean="0">
                <a:latin typeface="Helvetica" panose="020B0604020202020204" pitchFamily="34" charset="0"/>
              </a:rPr>
              <a:t/>
            </a:r>
            <a:br>
              <a:rPr lang="de-DE" altLang="de-DE" sz="1600" dirty="0" smtClean="0">
                <a:latin typeface="Helvetica" panose="020B0604020202020204" pitchFamily="34" charset="0"/>
              </a:rPr>
            </a:br>
            <a:r>
              <a:rPr lang="de-DE" altLang="de-DE" sz="1600" dirty="0" smtClean="0">
                <a:latin typeface="Helvetica" panose="020B0604020202020204" pitchFamily="34" charset="0"/>
              </a:rPr>
              <a:t>E-Mail </a:t>
            </a:r>
            <a:r>
              <a:rPr lang="de-DE" altLang="de-DE" sz="1600" dirty="0" err="1" smtClean="0">
                <a:latin typeface="Helvetica" panose="020B0604020202020204" pitchFamily="34" charset="0"/>
              </a:rPr>
              <a:t>info@huchentec</a:t>
            </a:r>
            <a:r>
              <a:rPr lang="de-DE" altLang="de-DE" sz="1600" dirty="0" smtClean="0">
                <a:latin typeface="Helvetica" panose="020B0604020202020204" pitchFamily="34" charset="0"/>
              </a:rPr>
              <a:t>.</a:t>
            </a:r>
            <a:r>
              <a:rPr lang="en-US" altLang="de-DE" sz="1600" dirty="0" err="1" smtClean="0">
                <a:latin typeface="Helvetica" panose="020B0604020202020204" pitchFamily="34" charset="0"/>
              </a:rPr>
              <a:t>ru</a:t>
            </a:r>
            <a:r>
              <a:rPr lang="de-DE" altLang="de-DE" sz="1600" dirty="0" smtClean="0">
                <a:latin typeface="Helvetica" panose="020B0604020202020204" pitchFamily="34" charset="0"/>
              </a:rPr>
              <a:t> · </a:t>
            </a:r>
            <a:r>
              <a:rPr lang="de-DE" altLang="de-DE" sz="1600" b="1" dirty="0" smtClean="0">
                <a:latin typeface="Helvetica" panose="020B0604020202020204" pitchFamily="34" charset="0"/>
              </a:rPr>
              <a:t>www.huchentec.ru</a:t>
            </a:r>
            <a:endParaRPr lang="de-DE" altLang="de-DE" sz="1600" dirty="0" smtClean="0"/>
          </a:p>
        </p:txBody>
      </p:sp>
      <p:sp>
        <p:nvSpPr>
          <p:cNvPr id="2" name="Textfeld 1"/>
          <p:cNvSpPr txBox="1"/>
          <p:nvPr/>
        </p:nvSpPr>
        <p:spPr>
          <a:xfrm>
            <a:off x="685800" y="3124200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4800" dirty="0" smtClean="0">
                <a:solidFill>
                  <a:prstClr val="white"/>
                </a:solidFill>
                <a:latin typeface="Helvetica" pitchFamily="34" charset="0"/>
              </a:rPr>
              <a:t>Благодарю за внимание!</a:t>
            </a:r>
            <a:endParaRPr lang="de-DE" sz="4800" dirty="0">
              <a:solidFill>
                <a:prstClr val="white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1279</Words>
  <Application>Microsoft Office PowerPoint</Application>
  <PresentationFormat>Экран (4:3)</PresentationFormat>
  <Paragraphs>255</Paragraphs>
  <Slides>31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Helvetica</vt:lpstr>
      <vt:lpstr>Myriad Pro</vt:lpstr>
      <vt:lpstr>Vlastní návrh</vt:lpstr>
      <vt:lpstr>1_Vlastní návrh</vt:lpstr>
      <vt:lpstr>Larissa-Design</vt:lpstr>
      <vt:lpstr>Výchozí návrh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ООО «Хух ЭнТЕК РУС» 117623, Москва, ул. Мелитопольская 2-я, д. 4А, стр.40 Tel. +7 495 249 0459 E-Mail info@huchentec.ru · www.huchentec.ru</vt:lpstr>
    </vt:vector>
  </TitlesOfParts>
  <Company>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Snimek</dc:title>
  <dc:creator>Горбунов Вадим</dc:creator>
  <cp:lastModifiedBy>Vadim Gorbunov</cp:lastModifiedBy>
  <cp:revision>834</cp:revision>
  <dcterms:created xsi:type="dcterms:W3CDTF">2006-11-10T04:27:58Z</dcterms:created>
  <dcterms:modified xsi:type="dcterms:W3CDTF">2021-09-15T14:26:22Z</dcterms:modified>
</cp:coreProperties>
</file>