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1038" r:id="rId2"/>
    <p:sldId id="361" r:id="rId3"/>
    <p:sldId id="268" r:id="rId4"/>
    <p:sldId id="429" r:id="rId5"/>
    <p:sldId id="430" r:id="rId6"/>
    <p:sldId id="958" r:id="rId7"/>
    <p:sldId id="1006" r:id="rId8"/>
    <p:sldId id="282" r:id="rId9"/>
    <p:sldId id="965" r:id="rId10"/>
    <p:sldId id="257" r:id="rId11"/>
    <p:sldId id="1039" r:id="rId12"/>
    <p:sldId id="304" r:id="rId13"/>
    <p:sldId id="263" r:id="rId14"/>
    <p:sldId id="309" r:id="rId15"/>
    <p:sldId id="278" r:id="rId16"/>
    <p:sldId id="1040" r:id="rId17"/>
    <p:sldId id="1012" r:id="rId18"/>
    <p:sldId id="267" r:id="rId19"/>
    <p:sldId id="966" r:id="rId20"/>
    <p:sldId id="434" r:id="rId21"/>
    <p:sldId id="970" r:id="rId22"/>
    <p:sldId id="266" r:id="rId23"/>
    <p:sldId id="85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сильева" initials="ЕВ" lastIdx="15" clrIdx="0">
    <p:extLst>
      <p:ext uri="{19B8F6BF-5375-455C-9EA6-DF929625EA0E}">
        <p15:presenceInfo xmlns:p15="http://schemas.microsoft.com/office/powerpoint/2012/main" userId="S-1-5-21-2051896319-4246916081-1417001613-32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F78"/>
    <a:srgbClr val="3D5E4A"/>
    <a:srgbClr val="FA6060"/>
    <a:srgbClr val="697C8C"/>
    <a:srgbClr val="C0C0C0"/>
    <a:srgbClr val="3EBBE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95" d="100"/>
          <a:sy n="95" d="100"/>
        </p:scale>
        <p:origin x="7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31T10:40:01.780" idx="13">
    <p:pos x="10" y="10"/>
    <p:text>Российская компания, организованная осенью 2016 года 
(г. Санкт-Петербург)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31T10:40:09.848" idx="14">
    <p:pos x="10" y="10"/>
    <p:text>Создание и развитие комплексной BIM-системы архитектурно-строительного проектирования Renga</p:text>
    <p:extLst>
      <p:ext uri="{C676402C-5697-4E1C-873F-D02D1690AC5C}">
        <p15:threadingInfo xmlns:p15="http://schemas.microsoft.com/office/powerpoint/2012/main" timeZoneBias="-180"/>
      </p:ext>
    </p:extLst>
  </p:cm>
  <p:cm authorId="1" dt="2021-01-31T10:40:19.777" idx="15">
    <p:pos x="146" y="146"/>
    <p:text>BIM должен быть доступным и массовым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r">
              <a:defRPr sz="1200"/>
            </a:lvl1pPr>
          </a:lstStyle>
          <a:p>
            <a:fld id="{B0A8CFF6-01B8-4624-A13C-720BF550ABD8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9" rIns="91436" bIns="457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6" tIns="45719" rIns="91436" bIns="4571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r">
              <a:defRPr sz="1200"/>
            </a:lvl1pPr>
          </a:lstStyle>
          <a:p>
            <a:fld id="{97EBE084-87A8-4AA0-9D22-F9EB6A63A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676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6">
            <a:extLst>
              <a:ext uri="{FF2B5EF4-FFF2-40B4-BE49-F238E27FC236}">
                <a16:creationId xmlns:a16="http://schemas.microsoft.com/office/drawing/2014/main" id="{FC013CA3-F2D6-41FA-ACD1-5B4D0BC33244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698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4263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3BA902-76B0-4162-8A20-3998AD41899D}" type="slidenum">
              <a:rPr lang="ru-RU" altLang="ru-RU" sz="1300" smtClean="0">
                <a:ea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 sz="1300">
              <a:ea typeface="Arial Unicode MS" panose="020B0604020202020204" pitchFamily="34" charset="-128"/>
            </a:endParaRPr>
          </a:p>
        </p:txBody>
      </p:sp>
      <p:sp>
        <p:nvSpPr>
          <p:cNvPr id="4099" name="Образ слайда 1">
            <a:extLst>
              <a:ext uri="{FF2B5EF4-FFF2-40B4-BE49-F238E27FC236}">
                <a16:creationId xmlns:a16="http://schemas.microsoft.com/office/drawing/2014/main" id="{F98BD9BE-98FB-4224-9DE8-C81B96D9FA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777875"/>
            <a:ext cx="1588" cy="1588"/>
          </a:xfrm>
          <a:solidFill>
            <a:srgbClr val="CFE7F5"/>
          </a:solidFill>
          <a:ln w="25400">
            <a:solidFill>
              <a:srgbClr val="808080"/>
            </a:solidFill>
            <a:round/>
            <a:headEnd/>
            <a:tailEnd/>
          </a:ln>
        </p:spPr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51959A63-1C61-4677-ADC8-E7B5606D4385}"/>
              </a:ext>
            </a:extLst>
          </p:cNvPr>
          <p:cNvSpPr/>
          <p:nvPr/>
        </p:nvSpPr>
        <p:spPr>
          <a:xfrm>
            <a:off x="709613" y="4860925"/>
            <a:ext cx="5684837" cy="460692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5491" tIns="44455" rIns="85491" bIns="44455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1272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>
            <a:extLst>
              <a:ext uri="{FF2B5EF4-FFF2-40B4-BE49-F238E27FC236}">
                <a16:creationId xmlns:a16="http://schemas.microsoft.com/office/drawing/2014/main" id="{8FD95E81-651F-4C14-88C2-ACF2E3D3ED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5BF5EFE-38E2-4373-9B77-7CFCBFCDE79B}" type="slidenum">
              <a:rPr lang="ru-RU" altLang="ru-RU" sz="1400" smtClean="0"/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ru-RU" altLang="ru-RU" sz="1400"/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AC534B7D-66E6-4CCE-B6DC-13349A08E5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1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Text Box 2">
            <a:extLst>
              <a:ext uri="{FF2B5EF4-FFF2-40B4-BE49-F238E27FC236}">
                <a16:creationId xmlns:a16="http://schemas.microsoft.com/office/drawing/2014/main" id="{DC5BC93D-485F-4CE4-B43C-F39C56EB0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078413"/>
            <a:ext cx="6046788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№2270 в Реестре российского ПО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SCAD — система нового поколения, разработанная инженерами для инжене-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ров и реализованная коллективом опытных программистов. Единая графи-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ческая среда синтеза расчетной схемы и анализа результатов обеспечивает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широкие возможности моделирования расчетных схем от самых простых до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самых сложных конструкций, удовлетворяя потребностям опытных професси-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оналов и оставаясь при этом доступной для начинающих.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Высокопроизводительные алгоритмы позволяют решать задачи большой раз-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мерности в линейной и геометрически нелинейной постановке.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Расчёты на динамические воздействия включают сейсмику, пульсацию ветра,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гармонические колебания, удар, импульс, а также прямое интегрирование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уравнений движения.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В состав комплекса включены такие модули, как: устойчивость, комбинация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загружений, РСУ, проверка НДС по различным теориям прочности, анализ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поведения конструкции с учетом стадий возведения сооружения (монтаж),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амплитудно-частотные характеристики и др.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Реализован режим анализа несущей способности металлических конструкций,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подбор и экспертиза армирования элементов железобетонных конструкций.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Предусмотрена возможность сборки расчетных моделей из различных схем, а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также взаимодействие с широким спектром других программ (ALLPLAN, Revit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ru-RU" altLang="ru-RU">
                <a:ea typeface="Microsoft YaHei" panose="020B0503020204020204" pitchFamily="34" charset="-122"/>
              </a:rPr>
              <a:t>Structure, ArchiCAD, AutoCAD, Renga и др.)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ru-RU" altLang="ru-RU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125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5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233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>
            <a:extLst>
              <a:ext uri="{FF2B5EF4-FFF2-40B4-BE49-F238E27FC236}">
                <a16:creationId xmlns:a16="http://schemas.microsoft.com/office/drawing/2014/main" id="{78642938-93D1-4A5C-8009-D153B4035DE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5580" indent="-271377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507" indent="-217101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710" indent="-217101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3913" indent="-217101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88116" indent="-21710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22318" indent="-21710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256521" indent="-21710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90724" indent="-21710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6665" algn="l"/>
                <a:tab pos="853329" algn="l"/>
                <a:tab pos="1279994" algn="l"/>
                <a:tab pos="1706658" algn="l"/>
                <a:tab pos="2133323" algn="l"/>
                <a:tab pos="2559988" algn="l"/>
                <a:tab pos="29866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D65693D-7F5E-4D89-97F9-92BE29BEAF9D}" type="slidenum">
              <a:rPr lang="ru-RU" altLang="ru-RU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</a:t>
            </a:fld>
            <a:endParaRPr lang="ru-RU" altLang="ru-RU" sz="1300"/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BD9802FE-3CAD-49A0-A878-A0ABB3D506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3550" cy="38338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CAC2D291-FFDD-4AF7-A7E9-304B24AAF8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32" y="4861252"/>
            <a:ext cx="5677055" cy="460291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5571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7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568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477671EA-8F5F-470D-A90C-51B6FB2BC90E}"/>
              </a:ext>
            </a:extLst>
          </p:cNvPr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cap="flat">
            <a:noFill/>
          </a:ln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1A34B92-8BCF-4FEF-92CD-7DE066D2D9CF}" type="slidenum">
              <a:rPr kern="0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ru-RU" sz="1400">
              <a:solidFill>
                <a:srgbClr val="000000"/>
              </a:solidFill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20483" name="Образ слайда 1">
            <a:extLst>
              <a:ext uri="{FF2B5EF4-FFF2-40B4-BE49-F238E27FC236}">
                <a16:creationId xmlns:a16="http://schemas.microsoft.com/office/drawing/2014/main" id="{BDEAEBA8-FA8A-465F-81DE-EF9E266E6E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CFE7F5"/>
          </a:solidFill>
          <a:ln w="25402">
            <a:solidFill>
              <a:srgbClr val="808080"/>
            </a:solidFill>
            <a:round/>
            <a:headEnd/>
            <a:tailEnd/>
          </a:ln>
        </p:spPr>
      </p:sp>
      <p:sp>
        <p:nvSpPr>
          <p:cNvPr id="20484" name="Заметки 2">
            <a:extLst>
              <a:ext uri="{FF2B5EF4-FFF2-40B4-BE49-F238E27FC236}">
                <a16:creationId xmlns:a16="http://schemas.microsoft.com/office/drawing/2014/main" id="{9EC884CC-2874-4C25-8812-6E51F53AC8B0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9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0882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10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11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35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18BB5513-7C14-4698-BE21-38FBBAECD044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12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1588" cy="1588"/>
          </a:xfrm>
          <a:prstGeom prst="rect">
            <a:avLst/>
          </a:prstGeom>
        </p:spPr>
      </p:sp>
      <p:sp>
        <p:nvSpPr>
          <p:cNvPr id="459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784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14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8567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15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5971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16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3685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B756A721-3316-4B17-BB5B-AC96484B7F45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17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554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43EEB8DE-9C6F-4A9C-B2EC-2644927568CF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18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453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>
            <a:extLst>
              <a:ext uri="{FF2B5EF4-FFF2-40B4-BE49-F238E27FC236}">
                <a16:creationId xmlns:a16="http://schemas.microsoft.com/office/drawing/2014/main" id="{E32BEF61-CA7E-4C85-A714-E0C0244ED1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FA198EC-5EE1-4DFD-9A97-D5A28C38958E}" type="slidenum">
              <a:rPr lang="ru-RU" altLang="ru-RU" sz="1400" smtClean="0"/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19</a:t>
            </a:fld>
            <a:endParaRPr lang="ru-RU" altLang="ru-RU" sz="1400"/>
          </a:p>
        </p:txBody>
      </p:sp>
      <p:sp>
        <p:nvSpPr>
          <p:cNvPr id="57347" name="Rectangle 1">
            <a:extLst>
              <a:ext uri="{FF2B5EF4-FFF2-40B4-BE49-F238E27FC236}">
                <a16:creationId xmlns:a16="http://schemas.microsoft.com/office/drawing/2014/main" id="{583403AE-9DF9-441B-BC09-585BBE518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19937" cy="4005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A00B13A1-2AE2-4D17-8533-3D8BA2C36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5200" cy="4808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>
            <a:extLst>
              <a:ext uri="{FF2B5EF4-FFF2-40B4-BE49-F238E27FC236}">
                <a16:creationId xmlns:a16="http://schemas.microsoft.com/office/drawing/2014/main" id="{C3760B2C-96E4-441B-93BB-E6931CA707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8240AA5-29DB-4285-826B-0D011C4FE636}" type="slidenum">
              <a:rPr lang="ru-RU" altLang="ru-RU" sz="1400" smtClean="0"/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ru-RU" altLang="ru-RU" sz="1400"/>
          </a:p>
        </p:txBody>
      </p:sp>
      <p:sp>
        <p:nvSpPr>
          <p:cNvPr id="59395" name="Rectangle 1">
            <a:extLst>
              <a:ext uri="{FF2B5EF4-FFF2-40B4-BE49-F238E27FC236}">
                <a16:creationId xmlns:a16="http://schemas.microsoft.com/office/drawing/2014/main" id="{FC526409-5891-4123-B0AD-F5E626DB4A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19937" cy="4005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4F3E1542-71B0-487F-B03A-658574ACC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5200" cy="4808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CustomShape 1"/>
          <p:cNvSpPr/>
          <p:nvPr/>
        </p:nvSpPr>
        <p:spPr>
          <a:xfrm>
            <a:off x="4278240" y="10156680"/>
            <a:ext cx="3279960" cy="53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5000"/>
              </a:lnSpc>
            </a:pPr>
            <a:fld id="{3BDAFB26-FBA5-47DA-8C07-AE4BAE93018E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22</a:t>
            </a:fld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</p:spPr>
      </p:sp>
      <p:sp>
        <p:nvSpPr>
          <p:cNvPr id="450" name="PlaceHolder 3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8360" cy="4811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5877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6">
            <a:extLst>
              <a:ext uri="{FF2B5EF4-FFF2-40B4-BE49-F238E27FC236}">
                <a16:creationId xmlns:a16="http://schemas.microsoft.com/office/drawing/2014/main" id="{24C98211-D037-418F-9F9A-1C28C7DFDF75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698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4263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59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5450" algn="l"/>
                <a:tab pos="852488" algn="l"/>
                <a:tab pos="1279525" algn="l"/>
                <a:tab pos="1706563" algn="l"/>
                <a:tab pos="2133600" algn="l"/>
                <a:tab pos="2559050" algn="l"/>
                <a:tab pos="29860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98DAAC1-3397-44BE-9A89-9B05C2BADFD9}" type="slidenum">
              <a:rPr lang="ru-RU" altLang="ru-RU" sz="1300" smtClean="0">
                <a:ea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ru-RU" altLang="ru-RU" sz="1300">
              <a:ea typeface="Arial Unicode MS" panose="020B0604020202020204" pitchFamily="34" charset="-128"/>
            </a:endParaRPr>
          </a:p>
        </p:txBody>
      </p:sp>
      <p:sp>
        <p:nvSpPr>
          <p:cNvPr id="8195" name="Образ слайда 1">
            <a:extLst>
              <a:ext uri="{FF2B5EF4-FFF2-40B4-BE49-F238E27FC236}">
                <a16:creationId xmlns:a16="http://schemas.microsoft.com/office/drawing/2014/main" id="{EDBD4EAE-7C58-4A79-B0B3-E46898D37B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777875"/>
            <a:ext cx="1588" cy="1588"/>
          </a:xfrm>
          <a:solidFill>
            <a:srgbClr val="CFE7F5"/>
          </a:solidFill>
          <a:ln w="25400">
            <a:solidFill>
              <a:srgbClr val="808080"/>
            </a:solidFill>
            <a:round/>
            <a:headEnd/>
            <a:tailEnd/>
          </a:ln>
        </p:spPr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6DE99B35-32EF-4954-AA03-C3CB3188F159}"/>
              </a:ext>
            </a:extLst>
          </p:cNvPr>
          <p:cNvSpPr/>
          <p:nvPr/>
        </p:nvSpPr>
        <p:spPr>
          <a:xfrm>
            <a:off x="709613" y="4860925"/>
            <a:ext cx="5684837" cy="460692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5491" tIns="44455" rIns="85491" bIns="44455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09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21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8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90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52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4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54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5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54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76668-7718-4145-8F8D-2B569DB4302B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8665D-534F-44E4-9229-CF8E2B91A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0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4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4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921B1A-1C5F-4D75-B8DF-25EB401CA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539" y="5637829"/>
            <a:ext cx="2104762" cy="666667"/>
          </a:xfrm>
          <a:prstGeom prst="rect">
            <a:avLst/>
          </a:prstGeom>
        </p:spPr>
      </p:pic>
      <p:grpSp>
        <p:nvGrpSpPr>
          <p:cNvPr id="17" name="Группа 23">
            <a:extLst>
              <a:ext uri="{FF2B5EF4-FFF2-40B4-BE49-F238E27FC236}">
                <a16:creationId xmlns:a16="http://schemas.microsoft.com/office/drawing/2014/main" id="{AC4A72E9-A1FE-4065-B0C1-9D47ABBE6C00}"/>
              </a:ext>
            </a:extLst>
          </p:cNvPr>
          <p:cNvGrpSpPr>
            <a:grpSpLocks/>
          </p:cNvGrpSpPr>
          <p:nvPr/>
        </p:nvGrpSpPr>
        <p:grpSpPr bwMode="auto">
          <a:xfrm>
            <a:off x="2051064" y="92492"/>
            <a:ext cx="2008187" cy="1054100"/>
            <a:chOff x="7443" y="-1"/>
            <a:chExt cx="2008385" cy="1054225"/>
          </a:xfrm>
        </p:grpSpPr>
        <p:sp>
          <p:nvSpPr>
            <p:cNvPr id="18" name="Прямоугольник 24">
              <a:extLst>
                <a:ext uri="{FF2B5EF4-FFF2-40B4-BE49-F238E27FC236}">
                  <a16:creationId xmlns:a16="http://schemas.microsoft.com/office/drawing/2014/main" id="{FB000DAD-90FB-4497-B026-9CC2EAAB0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8" y="-1"/>
              <a:ext cx="2005210" cy="100783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pic>
          <p:nvPicPr>
            <p:cNvPr id="19" name="Рисунок 25">
              <a:extLst>
                <a:ext uri="{FF2B5EF4-FFF2-40B4-BE49-F238E27FC236}">
                  <a16:creationId xmlns:a16="http://schemas.microsoft.com/office/drawing/2014/main" id="{2E7B6902-ED31-48B7-8E9C-ADAA91EC0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3" y="0"/>
              <a:ext cx="848713" cy="105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7BA745-9ED4-4774-B8FE-D46EEE37A0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180"/>
          <a:stretch/>
        </p:blipFill>
        <p:spPr>
          <a:xfrm>
            <a:off x="2038855" y="1100212"/>
            <a:ext cx="9925049" cy="442119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1A287958-62EA-427E-B04F-54EFD4B41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9575" r="65166"/>
          <a:stretch>
            <a:fillRect/>
          </a:stretch>
        </p:blipFill>
        <p:spPr bwMode="auto">
          <a:xfrm>
            <a:off x="0" y="105"/>
            <a:ext cx="1794275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5">
            <a:extLst>
              <a:ext uri="{FF2B5EF4-FFF2-40B4-BE49-F238E27FC236}">
                <a16:creationId xmlns:a16="http://schemas.microsoft.com/office/drawing/2014/main" id="{9F8C21E4-96AF-4F95-91E6-7DD39F019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7" t="74120" r="310"/>
          <a:stretch>
            <a:fillRect/>
          </a:stretch>
        </p:blipFill>
        <p:spPr bwMode="auto">
          <a:xfrm>
            <a:off x="1406188" y="5302238"/>
            <a:ext cx="378007" cy="155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8E527B-6E58-4086-A1AC-00BE6612B01E}"/>
              </a:ext>
            </a:extLst>
          </p:cNvPr>
          <p:cNvSpPr txBox="1"/>
          <p:nvPr/>
        </p:nvSpPr>
        <p:spPr>
          <a:xfrm>
            <a:off x="2697198" y="45532"/>
            <a:ext cx="914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6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 систем водоснабжения и водоотведения по BIM-модели</a:t>
            </a:r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C413B9B1-3013-44DF-9E74-CA9C529D1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541" y="5660215"/>
            <a:ext cx="7308127" cy="839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6005" rIns="0" bIns="0"/>
          <a:lstStyle>
            <a:lvl1pPr marL="10477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r>
              <a:rPr lang="ru-RU" altLang="ru-RU" sz="2200" dirty="0">
                <a:solidFill>
                  <a:srgbClr val="77889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Васильева Екатерина</a:t>
            </a:r>
          </a:p>
          <a:p>
            <a:pPr algn="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r>
              <a:rPr lang="ru-RU" altLang="ru-RU" sz="1400" dirty="0">
                <a:solidFill>
                  <a:srgbClr val="77889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маркетинг-менеджер </a:t>
            </a:r>
            <a:r>
              <a:rPr lang="en-US" altLang="ru-RU" sz="1400" dirty="0">
                <a:solidFill>
                  <a:srgbClr val="77889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Renga Software</a:t>
            </a:r>
          </a:p>
        </p:txBody>
      </p:sp>
      <p:sp>
        <p:nvSpPr>
          <p:cNvPr id="15" name="Text Box 1">
            <a:extLst>
              <a:ext uri="{FF2B5EF4-FFF2-40B4-BE49-F238E27FC236}">
                <a16:creationId xmlns:a16="http://schemas.microsoft.com/office/drawing/2014/main" id="{4B4CB10A-0A78-4433-8F7C-0EC2F9874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0830" y="6453009"/>
            <a:ext cx="9813074" cy="52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6005" rIns="0" bIns="0"/>
          <a:lstStyle>
            <a:lvl1pPr marL="10477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r>
              <a:rPr lang="en-US" altLang="ru-RU" sz="2117" dirty="0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BIM</a:t>
            </a:r>
            <a:r>
              <a:rPr lang="ru-RU" altLang="ru-RU" sz="2117" dirty="0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-технология для проектировщиков, сметчиков и руководителей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ED38F64-7E09-4752-A69E-5030845BF43A}"/>
              </a:ext>
            </a:extLst>
          </p:cNvPr>
          <p:cNvCxnSpPr>
            <a:cxnSpLocks/>
          </p:cNvCxnSpPr>
          <p:nvPr/>
        </p:nvCxnSpPr>
        <p:spPr>
          <a:xfrm>
            <a:off x="2150830" y="6453009"/>
            <a:ext cx="9720671" cy="0"/>
          </a:xfrm>
          <a:prstGeom prst="line">
            <a:avLst/>
          </a:prstGeom>
          <a:ln w="19050">
            <a:solidFill>
              <a:srgbClr val="FA6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1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5656521"/>
            <a:ext cx="12192000" cy="1329070"/>
          </a:xfrm>
          <a:prstGeom prst="rect">
            <a:avLst/>
          </a:prstGeom>
          <a:solidFill>
            <a:srgbClr val="697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604" b="5001"/>
          <a:stretch/>
        </p:blipFill>
        <p:spPr>
          <a:xfrm>
            <a:off x="7870032" y="2443577"/>
            <a:ext cx="4321968" cy="45420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6"/>
          <a:stretch/>
        </p:blipFill>
        <p:spPr>
          <a:xfrm>
            <a:off x="-21504" y="2678604"/>
            <a:ext cx="4022732" cy="4306987"/>
          </a:xfrm>
          <a:prstGeom prst="rect">
            <a:avLst/>
          </a:prstGeom>
        </p:spPr>
      </p:pic>
      <p:pic>
        <p:nvPicPr>
          <p:cNvPr id="9" name="Picture 4" descr="Картинки по запросу аско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757" y="4659494"/>
            <a:ext cx="2591853" cy="72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37109" y="1886964"/>
            <a:ext cx="4563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97C8C"/>
                </a:solidFill>
                <a:cs typeface="Arial" panose="020B0604020202020204" pitchFamily="34" charset="0"/>
              </a:rPr>
              <a:t>Совместное предприятие АСКОН и фирмы 1С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86" y="4659494"/>
            <a:ext cx="1279829" cy="8536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03127" y="6264826"/>
            <a:ext cx="3918509" cy="568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9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Голиков Александр </a:t>
            </a:r>
          </a:p>
          <a:p>
            <a:pPr algn="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Совета директоров АСКОН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9367" y="5688021"/>
            <a:ext cx="3512994" cy="56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Нуралиев Борис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фирмы 1С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95" y="826855"/>
            <a:ext cx="6407888" cy="131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0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61" y="407314"/>
            <a:ext cx="3658879" cy="244622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0" y="3932501"/>
            <a:ext cx="4376236" cy="2918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0804" y="4418560"/>
            <a:ext cx="3659036" cy="2089533"/>
          </a:xfrm>
          <a:prstGeom prst="rect">
            <a:avLst/>
          </a:prstGeom>
        </p:spPr>
      </p:pic>
      <p:pic>
        <p:nvPicPr>
          <p:cNvPr id="9221" name="Picture 7">
            <a:extLst>
              <a:ext uri="{FF2B5EF4-FFF2-40B4-BE49-F238E27FC236}">
                <a16:creationId xmlns:a16="http://schemas.microsoft.com/office/drawing/2014/main" id="{F591B996-0B53-46AB-9AF6-977B1A9EE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"/>
          <a:stretch>
            <a:fillRect/>
          </a:stretch>
        </p:blipFill>
        <p:spPr bwMode="auto">
          <a:xfrm>
            <a:off x="981706" y="3075881"/>
            <a:ext cx="3158365" cy="48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4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2" name="Picture 9">
            <a:extLst>
              <a:ext uri="{FF2B5EF4-FFF2-40B4-BE49-F238E27FC236}">
                <a16:creationId xmlns:a16="http://schemas.microsoft.com/office/drawing/2014/main" id="{3694B40B-C2FC-4C87-AD92-66D421A7C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765" y="3085960"/>
            <a:ext cx="3091166" cy="4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5" name="Picture 8">
            <a:extLst>
              <a:ext uri="{FF2B5EF4-FFF2-40B4-BE49-F238E27FC236}">
                <a16:creationId xmlns:a16="http://schemas.microsoft.com/office/drawing/2014/main" id="{99E98795-31D7-44D5-8543-E95C99432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"/>
          <a:stretch>
            <a:fillRect/>
          </a:stretch>
        </p:blipFill>
        <p:spPr bwMode="auto">
          <a:xfrm>
            <a:off x="8920890" y="3069523"/>
            <a:ext cx="2074778" cy="477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324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A4C67F-051C-4240-A2D3-2F8D23DE9CE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270" t="9667" r="13075" b="1783"/>
          <a:stretch/>
        </p:blipFill>
        <p:spPr>
          <a:xfrm>
            <a:off x="4775386" y="4014398"/>
            <a:ext cx="2967227" cy="2698353"/>
          </a:xfrm>
          <a:prstGeom prst="rect">
            <a:avLst/>
          </a:prstGeom>
          <a:ln>
            <a:noFill/>
          </a:ln>
        </p:spPr>
      </p:pic>
      <p:pic>
        <p:nvPicPr>
          <p:cNvPr id="9219" name="Picture 1">
            <a:extLst>
              <a:ext uri="{FF2B5EF4-FFF2-40B4-BE49-F238E27FC236}">
                <a16:creationId xmlns:a16="http://schemas.microsoft.com/office/drawing/2014/main" id="{571F411D-3A1D-4152-9644-811806B4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6" t="5782" r="12715" b="-5782"/>
          <a:stretch>
            <a:fillRect/>
          </a:stretch>
        </p:blipFill>
        <p:spPr bwMode="auto">
          <a:xfrm>
            <a:off x="4369800" y="349907"/>
            <a:ext cx="4021161" cy="250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716" t="5782" r="12715" b="-57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Рисунок 5">
            <a:extLst>
              <a:ext uri="{FF2B5EF4-FFF2-40B4-BE49-F238E27FC236}">
                <a16:creationId xmlns:a16="http://schemas.microsoft.com/office/drawing/2014/main" id="{3CA5CC40-3633-48A9-A84B-D540241F6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4"/>
          <a:stretch>
            <a:fillRect/>
          </a:stretch>
        </p:blipFill>
        <p:spPr bwMode="auto">
          <a:xfrm>
            <a:off x="1040994" y="301779"/>
            <a:ext cx="3099077" cy="2379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9480F9-085D-46F7-BCAD-E2F7187F1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84371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C4E8F7F-FA66-4B48-B966-3C7E7F4FCB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4" t="9363" r="42731" b="8031"/>
          <a:stretch/>
        </p:blipFill>
        <p:spPr>
          <a:xfrm>
            <a:off x="6999274" y="2045617"/>
            <a:ext cx="2120514" cy="438153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3113"/>
          <a:stretch/>
        </p:blipFill>
        <p:spPr>
          <a:xfrm>
            <a:off x="9844814" y="1962447"/>
            <a:ext cx="1949800" cy="44647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9" name="CustomShape 2">
            <a:extLst>
              <a:ext uri="{FF2B5EF4-FFF2-40B4-BE49-F238E27FC236}">
                <a16:creationId xmlns:a16="http://schemas.microsoft.com/office/drawing/2014/main" id="{C61E8932-7E71-4C23-A3B8-A8F6B3E6A1E0}"/>
              </a:ext>
            </a:extLst>
          </p:cNvPr>
          <p:cNvSpPr/>
          <p:nvPr/>
        </p:nvSpPr>
        <p:spPr>
          <a:xfrm>
            <a:off x="3779828" y="951932"/>
            <a:ext cx="2822610" cy="8102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5757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419" b="1" spc="-1" dirty="0">
                <a:solidFill>
                  <a:srgbClr val="666F78"/>
                </a:solidFill>
                <a:latin typeface="Arial"/>
                <a:ea typeface="Arial Unicode MS"/>
              </a:rPr>
              <a:t>Отопление</a:t>
            </a:r>
            <a:endParaRPr lang="ru-RU" sz="2419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20" name="CustomShape 11">
            <a:extLst>
              <a:ext uri="{FF2B5EF4-FFF2-40B4-BE49-F238E27FC236}">
                <a16:creationId xmlns:a16="http://schemas.microsoft.com/office/drawing/2014/main" id="{D8746D8C-7B8E-45CB-813A-67C29E29AE41}"/>
              </a:ext>
            </a:extLst>
          </p:cNvPr>
          <p:cNvSpPr/>
          <p:nvPr/>
        </p:nvSpPr>
        <p:spPr>
          <a:xfrm>
            <a:off x="1830447" y="99564"/>
            <a:ext cx="10227024" cy="5879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2316" rIns="0" bIns="0" anchor="ctr">
            <a:noAutofit/>
          </a:bodyPr>
          <a:lstStyle/>
          <a:p>
            <a:pPr>
              <a:lnSpc>
                <a:spcPct val="79000"/>
              </a:lnSpc>
            </a:pPr>
            <a:r>
              <a:rPr lang="ru-RU" sz="3600" b="1" spc="-1" dirty="0">
                <a:solidFill>
                  <a:srgbClr val="FA6060"/>
                </a:solidFill>
                <a:latin typeface="Arial"/>
                <a:ea typeface="Arial Unicode MS"/>
              </a:rPr>
              <a:t>Проектирование инженерных сетей в </a:t>
            </a:r>
            <a:r>
              <a:rPr lang="en-US" sz="3600" b="1" spc="-1" dirty="0">
                <a:solidFill>
                  <a:srgbClr val="FA6060"/>
                </a:solidFill>
                <a:latin typeface="Arial"/>
                <a:ea typeface="Arial Unicode MS"/>
              </a:rPr>
              <a:t>Renga</a:t>
            </a:r>
            <a:endParaRPr lang="ru-RU" sz="3600" spc="-1" dirty="0">
              <a:solidFill>
                <a:srgbClr val="FA6060"/>
              </a:solidFill>
              <a:latin typeface="Arial"/>
            </a:endParaRPr>
          </a:p>
        </p:txBody>
      </p:sp>
      <p:sp>
        <p:nvSpPr>
          <p:cNvPr id="29" name="CustomShape 2">
            <a:extLst>
              <a:ext uri="{FF2B5EF4-FFF2-40B4-BE49-F238E27FC236}">
                <a16:creationId xmlns:a16="http://schemas.microsoft.com/office/drawing/2014/main" id="{7B97AF59-2A9D-45A7-8A7E-9BFE24F79AFA}"/>
              </a:ext>
            </a:extLst>
          </p:cNvPr>
          <p:cNvSpPr/>
          <p:nvPr/>
        </p:nvSpPr>
        <p:spPr>
          <a:xfrm>
            <a:off x="6746395" y="951932"/>
            <a:ext cx="2822610" cy="8102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5757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419" b="1" spc="-1" dirty="0">
                <a:solidFill>
                  <a:srgbClr val="666F78"/>
                </a:solidFill>
                <a:latin typeface="Arial"/>
                <a:ea typeface="Arial Unicode MS"/>
              </a:rPr>
              <a:t>Вентиляция</a:t>
            </a:r>
            <a:endParaRPr lang="ru-RU" sz="2419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1" name="CustomShape 2">
            <a:extLst>
              <a:ext uri="{FF2B5EF4-FFF2-40B4-BE49-F238E27FC236}">
                <a16:creationId xmlns:a16="http://schemas.microsoft.com/office/drawing/2014/main" id="{A340C0EE-8057-402D-A48D-BC2F3D2C3976}"/>
              </a:ext>
            </a:extLst>
          </p:cNvPr>
          <p:cNvSpPr/>
          <p:nvPr/>
        </p:nvSpPr>
        <p:spPr>
          <a:xfrm>
            <a:off x="9569968" y="1034099"/>
            <a:ext cx="2822610" cy="8102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5757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419" b="1" spc="-1" dirty="0">
                <a:solidFill>
                  <a:srgbClr val="666F78"/>
                </a:solidFill>
                <a:latin typeface="Arial"/>
                <a:ea typeface="Arial Unicode MS"/>
              </a:rPr>
              <a:t>Электрические сети</a:t>
            </a:r>
            <a:endParaRPr lang="ru-RU" sz="2419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5" name="Line 9">
            <a:extLst>
              <a:ext uri="{FF2B5EF4-FFF2-40B4-BE49-F238E27FC236}">
                <a16:creationId xmlns:a16="http://schemas.microsoft.com/office/drawing/2014/main" id="{4298DC3A-2652-464D-98E0-2A937AB44C2A}"/>
              </a:ext>
            </a:extLst>
          </p:cNvPr>
          <p:cNvSpPr/>
          <p:nvPr/>
        </p:nvSpPr>
        <p:spPr>
          <a:xfrm>
            <a:off x="3710000" y="1878125"/>
            <a:ext cx="2757583" cy="0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" name="Line 9">
            <a:extLst>
              <a:ext uri="{FF2B5EF4-FFF2-40B4-BE49-F238E27FC236}">
                <a16:creationId xmlns:a16="http://schemas.microsoft.com/office/drawing/2014/main" id="{9CDC92D0-51BC-4A97-9CFA-D99133070CBA}"/>
              </a:ext>
            </a:extLst>
          </p:cNvPr>
          <p:cNvSpPr/>
          <p:nvPr/>
        </p:nvSpPr>
        <p:spPr>
          <a:xfrm>
            <a:off x="3861774" y="1200138"/>
            <a:ext cx="1" cy="1857503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" name="Line 9">
            <a:extLst>
              <a:ext uri="{FF2B5EF4-FFF2-40B4-BE49-F238E27FC236}">
                <a16:creationId xmlns:a16="http://schemas.microsoft.com/office/drawing/2014/main" id="{05C4E3A7-AF73-47BE-8EBF-CAA163787255}"/>
              </a:ext>
            </a:extLst>
          </p:cNvPr>
          <p:cNvSpPr/>
          <p:nvPr/>
        </p:nvSpPr>
        <p:spPr>
          <a:xfrm>
            <a:off x="6746395" y="1867667"/>
            <a:ext cx="2515136" cy="0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" name="Line 9">
            <a:extLst>
              <a:ext uri="{FF2B5EF4-FFF2-40B4-BE49-F238E27FC236}">
                <a16:creationId xmlns:a16="http://schemas.microsoft.com/office/drawing/2014/main" id="{34CEB7D4-3703-4FAE-906A-3A02445C2DC5}"/>
              </a:ext>
            </a:extLst>
          </p:cNvPr>
          <p:cNvSpPr/>
          <p:nvPr/>
        </p:nvSpPr>
        <p:spPr>
          <a:xfrm>
            <a:off x="6828342" y="1216555"/>
            <a:ext cx="1" cy="1857503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Line 9">
            <a:extLst>
              <a:ext uri="{FF2B5EF4-FFF2-40B4-BE49-F238E27FC236}">
                <a16:creationId xmlns:a16="http://schemas.microsoft.com/office/drawing/2014/main" id="{96986E0C-FBAB-4FD8-9769-AD27F6FCCBDE}"/>
              </a:ext>
            </a:extLst>
          </p:cNvPr>
          <p:cNvSpPr/>
          <p:nvPr/>
        </p:nvSpPr>
        <p:spPr>
          <a:xfrm>
            <a:off x="9544971" y="1867667"/>
            <a:ext cx="2512500" cy="0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Line 9">
            <a:extLst>
              <a:ext uri="{FF2B5EF4-FFF2-40B4-BE49-F238E27FC236}">
                <a16:creationId xmlns:a16="http://schemas.microsoft.com/office/drawing/2014/main" id="{661EAF60-619B-41D4-808D-22234DC5940D}"/>
              </a:ext>
            </a:extLst>
          </p:cNvPr>
          <p:cNvSpPr/>
          <p:nvPr/>
        </p:nvSpPr>
        <p:spPr>
          <a:xfrm>
            <a:off x="9640996" y="1164093"/>
            <a:ext cx="1" cy="1857503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C50EE2-6313-456D-AF0F-4E8CA9C0EA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01" t="21720" r="43907" b="-1"/>
          <a:stretch/>
        </p:blipFill>
        <p:spPr>
          <a:xfrm>
            <a:off x="1325520" y="2029200"/>
            <a:ext cx="2159548" cy="4400365"/>
          </a:xfrm>
          <a:prstGeom prst="rect">
            <a:avLst/>
          </a:prstGeom>
          <a:ln w="3175">
            <a:solidFill>
              <a:srgbClr val="C0C0C0"/>
            </a:solidFill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A23B6712-7F84-4C0C-AD0E-2B150F864D5C}"/>
              </a:ext>
            </a:extLst>
          </p:cNvPr>
          <p:cNvSpPr/>
          <p:nvPr/>
        </p:nvSpPr>
        <p:spPr>
          <a:xfrm>
            <a:off x="1008553" y="1021958"/>
            <a:ext cx="2822610" cy="8102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5757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419" b="1" spc="-1" dirty="0">
                <a:solidFill>
                  <a:srgbClr val="666F78"/>
                </a:solidFill>
                <a:latin typeface="Arial"/>
                <a:ea typeface="Arial Unicode MS"/>
              </a:rPr>
              <a:t>Водоснабжение</a:t>
            </a:r>
          </a:p>
          <a:p>
            <a:pPr algn="ctr">
              <a:lnSpc>
                <a:spcPct val="93000"/>
              </a:lnSpc>
            </a:pPr>
            <a:r>
              <a:rPr lang="ru-RU" sz="2419" b="1" spc="-1" dirty="0">
                <a:solidFill>
                  <a:srgbClr val="666F78"/>
                </a:solidFill>
                <a:latin typeface="Arial"/>
                <a:ea typeface="Arial Unicode MS"/>
              </a:rPr>
              <a:t>и канализация</a:t>
            </a:r>
            <a:endParaRPr lang="ru-RU" sz="2419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1530F06F-368E-4185-9FED-25FF33D9D251}"/>
              </a:ext>
            </a:extLst>
          </p:cNvPr>
          <p:cNvSpPr/>
          <p:nvPr/>
        </p:nvSpPr>
        <p:spPr>
          <a:xfrm>
            <a:off x="998842" y="1878125"/>
            <a:ext cx="2512500" cy="0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9749D6BB-BE9C-493D-8787-E8D0A02ABDD4}"/>
              </a:ext>
            </a:extLst>
          </p:cNvPr>
          <p:cNvSpPr/>
          <p:nvPr/>
        </p:nvSpPr>
        <p:spPr>
          <a:xfrm>
            <a:off x="1128887" y="1182572"/>
            <a:ext cx="1" cy="1857503"/>
          </a:xfrm>
          <a:prstGeom prst="line">
            <a:avLst/>
          </a:prstGeom>
          <a:ln w="28575" cap="sq">
            <a:solidFill>
              <a:srgbClr val="DDDDD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E90E54-912C-442C-A531-A3FC2CC2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90"/>
          <a:stretch/>
        </p:blipFill>
        <p:spPr>
          <a:xfrm>
            <a:off x="4088396" y="1994067"/>
            <a:ext cx="2268486" cy="438153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357362-9BBB-4E9F-92B8-3CB5BC068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312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E8F2FC-6440-4CF8-BCBE-3997A01200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12" r="6516"/>
          <a:stretch/>
        </p:blipFill>
        <p:spPr>
          <a:xfrm>
            <a:off x="9497016" y="703709"/>
            <a:ext cx="2417550" cy="15448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C89B56-3597-4053-8929-128343E1B3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93"/>
          <a:stretch/>
        </p:blipFill>
        <p:spPr>
          <a:xfrm>
            <a:off x="9723736" y="2322636"/>
            <a:ext cx="2190830" cy="14470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9E6731-59C5-4546-95AB-E9EA322A94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333" r="4416"/>
          <a:stretch/>
        </p:blipFill>
        <p:spPr>
          <a:xfrm>
            <a:off x="9831791" y="3701254"/>
            <a:ext cx="2082775" cy="1587986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7F1D76F-EDC0-4833-AD9F-E8F0F4FEC4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3" r="3513" b="10095"/>
          <a:stretch/>
        </p:blipFill>
        <p:spPr bwMode="auto">
          <a:xfrm>
            <a:off x="9743510" y="5290771"/>
            <a:ext cx="2171056" cy="144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DA620EA-1A1B-4E11-9AFB-4A47C9F27464}"/>
              </a:ext>
            </a:extLst>
          </p:cNvPr>
          <p:cNvSpPr/>
          <p:nvPr/>
        </p:nvSpPr>
        <p:spPr>
          <a:xfrm>
            <a:off x="8928840" y="1485970"/>
            <a:ext cx="512821" cy="44089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77"/>
          </a:p>
        </p:txBody>
      </p:sp>
      <p:sp>
        <p:nvSpPr>
          <p:cNvPr id="13" name="CustomShape 19">
            <a:extLst>
              <a:ext uri="{FF2B5EF4-FFF2-40B4-BE49-F238E27FC236}">
                <a16:creationId xmlns:a16="http://schemas.microsoft.com/office/drawing/2014/main" id="{422A4CBE-3B61-4EFF-A2E5-75701044AD8C}"/>
              </a:ext>
            </a:extLst>
          </p:cNvPr>
          <p:cNvSpPr/>
          <p:nvPr/>
        </p:nvSpPr>
        <p:spPr>
          <a:xfrm>
            <a:off x="8917321" y="1343133"/>
            <a:ext cx="723650" cy="446948"/>
          </a:xfrm>
          <a:custGeom>
            <a:avLst/>
            <a:gdLst/>
            <a:ahLst/>
            <a:cxnLst/>
            <a:rect l="l" t="t" r="r" b="b"/>
            <a:pathLst>
              <a:path w="2649" h="1805">
                <a:moveTo>
                  <a:pt x="0" y="961"/>
                </a:moveTo>
                <a:lnTo>
                  <a:pt x="844" y="1805"/>
                </a:lnTo>
                <a:lnTo>
                  <a:pt x="2649" y="0"/>
                </a:lnTo>
              </a:path>
            </a:pathLst>
          </a:custGeom>
          <a:noFill/>
          <a:ln w="152280">
            <a:solidFill>
              <a:srgbClr val="72BB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B47DD4E-8399-42F6-935F-5C09BE8D7634}"/>
              </a:ext>
            </a:extLst>
          </p:cNvPr>
          <p:cNvSpPr/>
          <p:nvPr/>
        </p:nvSpPr>
        <p:spPr>
          <a:xfrm>
            <a:off x="8928840" y="2833763"/>
            <a:ext cx="512821" cy="44089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77"/>
          </a:p>
        </p:txBody>
      </p:sp>
      <p:sp>
        <p:nvSpPr>
          <p:cNvPr id="22" name="CustomShape 19">
            <a:extLst>
              <a:ext uri="{FF2B5EF4-FFF2-40B4-BE49-F238E27FC236}">
                <a16:creationId xmlns:a16="http://schemas.microsoft.com/office/drawing/2014/main" id="{BC9145E8-FFD5-41CE-800F-DEE37E2EA123}"/>
              </a:ext>
            </a:extLst>
          </p:cNvPr>
          <p:cNvSpPr/>
          <p:nvPr/>
        </p:nvSpPr>
        <p:spPr>
          <a:xfrm>
            <a:off x="8917321" y="2690926"/>
            <a:ext cx="723650" cy="446948"/>
          </a:xfrm>
          <a:custGeom>
            <a:avLst/>
            <a:gdLst/>
            <a:ahLst/>
            <a:cxnLst/>
            <a:rect l="l" t="t" r="r" b="b"/>
            <a:pathLst>
              <a:path w="2649" h="1805">
                <a:moveTo>
                  <a:pt x="0" y="961"/>
                </a:moveTo>
                <a:lnTo>
                  <a:pt x="844" y="1805"/>
                </a:lnTo>
                <a:lnTo>
                  <a:pt x="2649" y="0"/>
                </a:lnTo>
              </a:path>
            </a:pathLst>
          </a:custGeom>
          <a:noFill/>
          <a:ln w="152280">
            <a:solidFill>
              <a:srgbClr val="72BB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5581673-FB87-4254-8346-68E68CF9E43C}"/>
              </a:ext>
            </a:extLst>
          </p:cNvPr>
          <p:cNvSpPr/>
          <p:nvPr/>
        </p:nvSpPr>
        <p:spPr>
          <a:xfrm>
            <a:off x="8928840" y="4274801"/>
            <a:ext cx="512821" cy="44089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77"/>
          </a:p>
        </p:txBody>
      </p:sp>
      <p:sp>
        <p:nvSpPr>
          <p:cNvPr id="24" name="CustomShape 19">
            <a:extLst>
              <a:ext uri="{FF2B5EF4-FFF2-40B4-BE49-F238E27FC236}">
                <a16:creationId xmlns:a16="http://schemas.microsoft.com/office/drawing/2014/main" id="{D167035C-F882-486C-AF13-C7A439E559ED}"/>
              </a:ext>
            </a:extLst>
          </p:cNvPr>
          <p:cNvSpPr/>
          <p:nvPr/>
        </p:nvSpPr>
        <p:spPr>
          <a:xfrm>
            <a:off x="8917321" y="4131964"/>
            <a:ext cx="723650" cy="446948"/>
          </a:xfrm>
          <a:custGeom>
            <a:avLst/>
            <a:gdLst/>
            <a:ahLst/>
            <a:cxnLst/>
            <a:rect l="l" t="t" r="r" b="b"/>
            <a:pathLst>
              <a:path w="2649" h="1805">
                <a:moveTo>
                  <a:pt x="0" y="961"/>
                </a:moveTo>
                <a:lnTo>
                  <a:pt x="844" y="1805"/>
                </a:lnTo>
                <a:lnTo>
                  <a:pt x="2649" y="0"/>
                </a:lnTo>
              </a:path>
            </a:pathLst>
          </a:custGeom>
          <a:noFill/>
          <a:ln w="152280">
            <a:solidFill>
              <a:srgbClr val="72BB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9D5F9DA-F2EC-4759-ACC3-6D1BE4A265A1}"/>
              </a:ext>
            </a:extLst>
          </p:cNvPr>
          <p:cNvSpPr/>
          <p:nvPr/>
        </p:nvSpPr>
        <p:spPr>
          <a:xfrm>
            <a:off x="8939631" y="5672226"/>
            <a:ext cx="512821" cy="44089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77"/>
          </a:p>
        </p:txBody>
      </p:sp>
      <p:sp>
        <p:nvSpPr>
          <p:cNvPr id="26" name="CustomShape 19">
            <a:extLst>
              <a:ext uri="{FF2B5EF4-FFF2-40B4-BE49-F238E27FC236}">
                <a16:creationId xmlns:a16="http://schemas.microsoft.com/office/drawing/2014/main" id="{5B202F22-9750-409E-A4D0-AB8F6C69E4FF}"/>
              </a:ext>
            </a:extLst>
          </p:cNvPr>
          <p:cNvSpPr/>
          <p:nvPr/>
        </p:nvSpPr>
        <p:spPr>
          <a:xfrm>
            <a:off x="8928111" y="5529389"/>
            <a:ext cx="723650" cy="446948"/>
          </a:xfrm>
          <a:custGeom>
            <a:avLst/>
            <a:gdLst/>
            <a:ahLst/>
            <a:cxnLst/>
            <a:rect l="l" t="t" r="r" b="b"/>
            <a:pathLst>
              <a:path w="2649" h="1805">
                <a:moveTo>
                  <a:pt x="0" y="961"/>
                </a:moveTo>
                <a:lnTo>
                  <a:pt x="844" y="1805"/>
                </a:lnTo>
                <a:lnTo>
                  <a:pt x="2649" y="0"/>
                </a:lnTo>
              </a:path>
            </a:pathLst>
          </a:custGeom>
          <a:noFill/>
          <a:ln w="152280">
            <a:solidFill>
              <a:srgbClr val="72BB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0581076-7771-4522-9730-99D55763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Shape 1">
            <a:extLst>
              <a:ext uri="{FF2B5EF4-FFF2-40B4-BE49-F238E27FC236}">
                <a16:creationId xmlns:a16="http://schemas.microsoft.com/office/drawing/2014/main" id="{741EA7AA-F719-402C-9C0B-10752E1CB362}"/>
              </a:ext>
            </a:extLst>
          </p:cNvPr>
          <p:cNvSpPr txBox="1"/>
          <p:nvPr/>
        </p:nvSpPr>
        <p:spPr>
          <a:xfrm>
            <a:off x="914400" y="-271029"/>
            <a:ext cx="11791950" cy="1350152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500" b="1" spc="-1" dirty="0">
                <a:solidFill>
                  <a:srgbClr val="FA6060"/>
                </a:solidFill>
                <a:latin typeface="Arial"/>
              </a:rPr>
              <a:t>Работаем совместно, быстро, скоординированно!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4B03DFB-F321-4FD0-BB18-DB78A25FF0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24" t="-1080"/>
          <a:stretch/>
        </p:blipFill>
        <p:spPr>
          <a:xfrm>
            <a:off x="836632" y="1193709"/>
            <a:ext cx="7935160" cy="56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0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>
            <a:extLst>
              <a:ext uri="{FF2B5EF4-FFF2-40B4-BE49-F238E27FC236}">
                <a16:creationId xmlns:a16="http://schemas.microsoft.com/office/drawing/2014/main" id="{FD2820A3-98CC-49CE-8704-BD17CB793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399" y="2725678"/>
            <a:ext cx="11282899" cy="67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6005" rIns="0" bIns="0"/>
          <a:lstStyle>
            <a:lvl1pPr marL="406400" indent="-3016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1508"/>
              </a:spcAft>
              <a:buClr>
                <a:srgbClr val="FA606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540" dirty="0">
                <a:solidFill>
                  <a:srgbClr val="666F78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Создание 3</a:t>
            </a:r>
            <a:r>
              <a:rPr lang="en-US" altLang="ru-RU" sz="2540" dirty="0">
                <a:solidFill>
                  <a:srgbClr val="666F78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ru-RU" altLang="ru-RU" sz="2540" dirty="0">
                <a:solidFill>
                  <a:srgbClr val="666F78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-модели инструментами объектного проектирования</a:t>
            </a:r>
          </a:p>
          <a:p>
            <a:pPr algn="ctr">
              <a:spcAft>
                <a:spcPts val="1508"/>
              </a:spcAft>
              <a:buClr>
                <a:srgbClr val="FA6060"/>
              </a:buClr>
              <a:buSzPct val="45000"/>
              <a:buFont typeface="Wingdings" panose="05000000000000000000" pitchFamily="2" charset="2"/>
              <a:buChar char=""/>
            </a:pPr>
            <a:endParaRPr lang="ru-RU" altLang="ru-RU" sz="2540" dirty="0">
              <a:solidFill>
                <a:srgbClr val="666F78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Aft>
                <a:spcPts val="1508"/>
              </a:spcAft>
              <a:buClr>
                <a:srgbClr val="FA6060"/>
              </a:buClr>
              <a:buSzPct val="45000"/>
              <a:buFont typeface="Wingdings" panose="05000000000000000000" pitchFamily="2" charset="2"/>
              <a:buChar char=""/>
            </a:pPr>
            <a:endParaRPr lang="ru-RU" altLang="ru-RU" sz="2540" dirty="0">
              <a:solidFill>
                <a:srgbClr val="666F78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872226-3852-42B5-910C-7F00D1AADB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654" y="1009632"/>
            <a:ext cx="3358945" cy="16507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315" name="Text Box 2">
            <a:extLst>
              <a:ext uri="{FF2B5EF4-FFF2-40B4-BE49-F238E27FC236}">
                <a16:creationId xmlns:a16="http://schemas.microsoft.com/office/drawing/2014/main" id="{1A99F709-03C9-4660-8017-E617A60E3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830" y="211377"/>
            <a:ext cx="7963299" cy="46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0098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85000"/>
              </a:lnSpc>
              <a:buSzPct val="100000"/>
            </a:pPr>
            <a:r>
              <a:rPr lang="ru-RU" altLang="ru-RU" sz="3600" b="1" dirty="0">
                <a:solidFill>
                  <a:srgbClr val="FA6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Объектное проектирование в 3</a:t>
            </a:r>
            <a:r>
              <a:rPr lang="en-US" altLang="ru-RU" sz="3600" b="1" dirty="0">
                <a:solidFill>
                  <a:srgbClr val="FA6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ru-RU" altLang="ru-RU" sz="3600" b="1" dirty="0">
                <a:solidFill>
                  <a:srgbClr val="FA6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AE5571D-4434-4E78-A76C-C52FAB5AB9A2}"/>
              </a:ext>
            </a:extLst>
          </p:cNvPr>
          <p:cNvGrpSpPr/>
          <p:nvPr/>
        </p:nvGrpSpPr>
        <p:grpSpPr>
          <a:xfrm>
            <a:off x="5698086" y="3336220"/>
            <a:ext cx="6372555" cy="3374884"/>
            <a:chOff x="5246297" y="3328293"/>
            <a:chExt cx="5259732" cy="259985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258B9A6-D8E6-4321-B6E1-AF2A113ED9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72" t="6063" b="26052"/>
            <a:stretch/>
          </p:blipFill>
          <p:spPr>
            <a:xfrm>
              <a:off x="5246297" y="3328293"/>
              <a:ext cx="5259732" cy="2599853"/>
            </a:xfrm>
            <a:prstGeom prst="rect">
              <a:avLst/>
            </a:prstGeom>
          </p:spPr>
        </p:pic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98F26AF1-7262-4F13-97A5-406422DBE0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84" b="-405"/>
            <a:stretch/>
          </p:blipFill>
          <p:spPr>
            <a:xfrm>
              <a:off x="9933377" y="3328831"/>
              <a:ext cx="566773" cy="935736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7A4674-EA41-448C-877D-8F455166E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43" y="1009632"/>
            <a:ext cx="1559624" cy="16507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EAF7E6-80F6-4CB9-B7C5-5266E91CF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3995" y="1010678"/>
            <a:ext cx="1437662" cy="16496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E61B44-0696-41D9-BAFD-1D33C63BA2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511" y="1009632"/>
            <a:ext cx="1647891" cy="16507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Рисунок 13" descr="Изображение выглядит как карта, стол,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649B61BD-46B8-47C9-AE69-A72A9A09C09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4696" r="19049" b="3466"/>
          <a:stretch/>
        </p:blipFill>
        <p:spPr>
          <a:xfrm>
            <a:off x="319187" y="3272718"/>
            <a:ext cx="5305269" cy="3450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EB155E-902B-4406-AF08-580CBF9216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40741" y="3336220"/>
            <a:ext cx="722777" cy="31019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0C1096-2AA0-486C-ABD7-3ADA723D9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378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7">
            <a:extLst>
              <a:ext uri="{FF2B5EF4-FFF2-40B4-BE49-F238E27FC236}">
                <a16:creationId xmlns:a16="http://schemas.microsoft.com/office/drawing/2014/main" id="{51B62A64-1942-406C-82A3-D2AA88CAF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953" y="3947083"/>
            <a:ext cx="6804526" cy="26859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94" name="TextShape 1"/>
          <p:cNvSpPr txBox="1"/>
          <p:nvPr/>
        </p:nvSpPr>
        <p:spPr>
          <a:xfrm>
            <a:off x="1755437" y="-196885"/>
            <a:ext cx="10791175" cy="1093407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Создание параметрического оборудования</a:t>
            </a:r>
          </a:p>
        </p:txBody>
      </p:sp>
      <p:sp>
        <p:nvSpPr>
          <p:cNvPr id="14" name="CustomShape 2">
            <a:extLst>
              <a:ext uri="{FF2B5EF4-FFF2-40B4-BE49-F238E27FC236}">
                <a16:creationId xmlns:a16="http://schemas.microsoft.com/office/drawing/2014/main" id="{BED968E5-2350-4C00-977B-2721E8B55627}"/>
              </a:ext>
            </a:extLst>
          </p:cNvPr>
          <p:cNvSpPr/>
          <p:nvPr/>
        </p:nvSpPr>
        <p:spPr>
          <a:xfrm>
            <a:off x="659981" y="1293215"/>
            <a:ext cx="4574469" cy="250273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84465" rIns="108847" bIns="54423">
            <a:noAutofit/>
          </a:bodyPr>
          <a:lstStyle/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Инструмент «Стили»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Готовые каталоги производителей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Импорт оборудования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666F78"/>
              </a:solidFill>
              <a:latin typeface="Arial"/>
            </a:endParaRPr>
          </a:p>
        </p:txBody>
      </p:sp>
      <p:pic>
        <p:nvPicPr>
          <p:cNvPr id="6" name="Picture 8" descr="Heizungssysteme, Sanitär und Versorgungslösungen | Uponor">
            <a:extLst>
              <a:ext uri="{FF2B5EF4-FFF2-40B4-BE49-F238E27FC236}">
                <a16:creationId xmlns:a16="http://schemas.microsoft.com/office/drawing/2014/main" id="{8ACD5128-0E6E-460E-BF18-A9AA747DD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64" y="3868912"/>
            <a:ext cx="2234989" cy="55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ВЕЗА — Gross Engineering">
            <a:extLst>
              <a:ext uri="{FF2B5EF4-FFF2-40B4-BE49-F238E27FC236}">
                <a16:creationId xmlns:a16="http://schemas.microsoft.com/office/drawing/2014/main" id="{30CFD04F-C250-4CFB-A057-739ACC717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646" y="4306736"/>
            <a:ext cx="1944179" cy="116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Systemair MagiCAD Plugin - MagiCAD">
            <a:extLst>
              <a:ext uri="{FF2B5EF4-FFF2-40B4-BE49-F238E27FC236}">
                <a16:creationId xmlns:a16="http://schemas.microsoft.com/office/drawing/2014/main" id="{52C98329-2002-4228-8A9F-AE326FC12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5" y="4306736"/>
            <a:ext cx="2141352" cy="98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Продукция компании Ledel">
            <a:extLst>
              <a:ext uri="{FF2B5EF4-FFF2-40B4-BE49-F238E27FC236}">
                <a16:creationId xmlns:a16="http://schemas.microsoft.com/office/drawing/2014/main" id="{213002D5-3F85-489C-8B76-99E0B200F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881" y="3830782"/>
            <a:ext cx="1364413" cy="6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4">
            <a:extLst>
              <a:ext uri="{FF2B5EF4-FFF2-40B4-BE49-F238E27FC236}">
                <a16:creationId xmlns:a16="http://schemas.microsoft.com/office/drawing/2014/main" id="{A2947CD5-D70D-4AB4-BD95-41FE7651A3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6210" y="693759"/>
            <a:ext cx="3509630" cy="31812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Рисунок 6">
            <a:extLst>
              <a:ext uri="{FF2B5EF4-FFF2-40B4-BE49-F238E27FC236}">
                <a16:creationId xmlns:a16="http://schemas.microsoft.com/office/drawing/2014/main" id="{6FD8E203-44E0-4919-8A73-2A1DB9C4869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0" b="48011"/>
          <a:stretch>
            <a:fillRect/>
          </a:stretch>
        </p:blipFill>
        <p:spPr>
          <a:xfrm>
            <a:off x="8962156" y="2317614"/>
            <a:ext cx="2545036" cy="14951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Рисунок 4">
            <a:extLst>
              <a:ext uri="{FF2B5EF4-FFF2-40B4-BE49-F238E27FC236}">
                <a16:creationId xmlns:a16="http://schemas.microsoft.com/office/drawing/2014/main" id="{34D068E3-3FEC-454C-809A-F6B5778B41E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388" b="42768"/>
          <a:stretch>
            <a:fillRect/>
          </a:stretch>
        </p:blipFill>
        <p:spPr>
          <a:xfrm>
            <a:off x="8962156" y="769218"/>
            <a:ext cx="2641627" cy="14812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Рисунок 9">
            <a:extLst>
              <a:ext uri="{FF2B5EF4-FFF2-40B4-BE49-F238E27FC236}">
                <a16:creationId xmlns:a16="http://schemas.microsoft.com/office/drawing/2014/main" id="{29672B91-ADF0-4745-BB57-3247E202A0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7847" y="4215757"/>
            <a:ext cx="1941973" cy="6803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DE63BB0-9759-4BF5-9834-68A0AF22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70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519410B-4111-4C69-9DAE-74E3526C8956}"/>
              </a:ext>
            </a:extLst>
          </p:cNvPr>
          <p:cNvSpPr/>
          <p:nvPr/>
        </p:nvSpPr>
        <p:spPr>
          <a:xfrm>
            <a:off x="599317" y="-1549088"/>
            <a:ext cx="2488195" cy="9952779"/>
          </a:xfrm>
          <a:prstGeom prst="rect">
            <a:avLst/>
          </a:prstGeom>
          <a:solidFill>
            <a:srgbClr val="DEE0E5"/>
          </a:solidFill>
          <a:ln>
            <a:noFill/>
          </a:ln>
          <a:effectLst>
            <a:softEdge rad="482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905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B06BCD-F584-465B-967E-ED4F054B0FCD}"/>
              </a:ext>
            </a:extLst>
          </p:cNvPr>
          <p:cNvSpPr/>
          <p:nvPr/>
        </p:nvSpPr>
        <p:spPr>
          <a:xfrm>
            <a:off x="9169767" y="-337850"/>
            <a:ext cx="2718583" cy="600545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44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482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905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69D9D5-9AE7-4C9D-BA33-8DFF369818F3}"/>
              </a:ext>
            </a:extLst>
          </p:cNvPr>
          <p:cNvSpPr/>
          <p:nvPr/>
        </p:nvSpPr>
        <p:spPr>
          <a:xfrm>
            <a:off x="8947856" y="53"/>
            <a:ext cx="3163503" cy="137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905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DE761A0-A7AE-45B0-87CF-34BFC902BF9B}"/>
              </a:ext>
            </a:extLst>
          </p:cNvPr>
          <p:cNvSpPr/>
          <p:nvPr/>
        </p:nvSpPr>
        <p:spPr>
          <a:xfrm>
            <a:off x="9392476" y="3256210"/>
            <a:ext cx="2718583" cy="419520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44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482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905"/>
          </a:p>
        </p:txBody>
      </p:sp>
      <p:pic>
        <p:nvPicPr>
          <p:cNvPr id="19468" name="Рисунок 5">
            <a:extLst>
              <a:ext uri="{FF2B5EF4-FFF2-40B4-BE49-F238E27FC236}">
                <a16:creationId xmlns:a16="http://schemas.microsoft.com/office/drawing/2014/main" id="{8BDCE8E6-7929-4B12-98D9-97BE7882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4440" r="2171" b="2800"/>
          <a:stretch>
            <a:fillRect/>
          </a:stretch>
        </p:blipFill>
        <p:spPr bwMode="auto">
          <a:xfrm>
            <a:off x="1397787" y="53"/>
            <a:ext cx="9784513" cy="685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C998604-E14A-4B7E-93DB-4EFA8ACD11DD}"/>
              </a:ext>
            </a:extLst>
          </p:cNvPr>
          <p:cNvSpPr/>
          <p:nvPr/>
        </p:nvSpPr>
        <p:spPr>
          <a:xfrm>
            <a:off x="9028498" y="6693305"/>
            <a:ext cx="3163503" cy="164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905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314E7A-45F6-4B36-8868-E8CA8C91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stomShape 2">
            <a:extLst>
              <a:ext uri="{FF2B5EF4-FFF2-40B4-BE49-F238E27FC236}">
                <a16:creationId xmlns:a16="http://schemas.microsoft.com/office/drawing/2014/main" id="{BED968E5-2350-4C00-977B-2721E8B55627}"/>
              </a:ext>
            </a:extLst>
          </p:cNvPr>
          <p:cNvSpPr/>
          <p:nvPr/>
        </p:nvSpPr>
        <p:spPr>
          <a:xfrm>
            <a:off x="660779" y="870666"/>
            <a:ext cx="6384195" cy="352319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84465" rIns="108847" bIns="54423">
            <a:noAutofit/>
          </a:bodyPr>
          <a:lstStyle/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Устранение рутинных действий по «прокладке» любой инженерной трассы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Настраиваемые правила трассировки 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Учет ограждающих конструкций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Возможность гибкой корректировки построенной трассы в ручном режиме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294" name="TextShape 1"/>
          <p:cNvSpPr txBox="1"/>
          <p:nvPr/>
        </p:nvSpPr>
        <p:spPr>
          <a:xfrm>
            <a:off x="1082566" y="-127948"/>
            <a:ext cx="11109434" cy="1052780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Изюминка </a:t>
            </a:r>
            <a:r>
              <a:rPr lang="en-US" sz="3600" b="1" spc="-1" dirty="0">
                <a:solidFill>
                  <a:srgbClr val="FA6060"/>
                </a:solidFill>
                <a:latin typeface="Arial"/>
              </a:rPr>
              <a:t>Renga – </a:t>
            </a:r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автоматическая трассировка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CB825-84D4-4B72-AB75-E7E26B33F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олилиния 9">
            <a:extLst>
              <a:ext uri="{FF2B5EF4-FFF2-40B4-BE49-F238E27FC236}">
                <a16:creationId xmlns:a16="http://schemas.microsoft.com/office/drawing/2014/main" id="{B95920E1-7FFB-422A-BA8D-39D475EB9394}"/>
              </a:ext>
            </a:extLst>
          </p:cNvPr>
          <p:cNvSpPr/>
          <p:nvPr/>
        </p:nvSpPr>
        <p:spPr>
          <a:xfrm rot="5400000">
            <a:off x="5895519" y="2556752"/>
            <a:ext cx="2164239" cy="277403"/>
          </a:xfrm>
          <a:custGeom>
            <a:avLst/>
            <a:gdLst>
              <a:gd name="connsiteX0" fmla="*/ 0 w 2423160"/>
              <a:gd name="connsiteY0" fmla="*/ 45720 h 335561"/>
              <a:gd name="connsiteX1" fmla="*/ 1188720 w 2423160"/>
              <a:gd name="connsiteY1" fmla="*/ 335280 h 335561"/>
              <a:gd name="connsiteX2" fmla="*/ 2423160 w 2423160"/>
              <a:gd name="connsiteY2" fmla="*/ 0 h 33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3160" h="335561">
                <a:moveTo>
                  <a:pt x="0" y="45720"/>
                </a:moveTo>
                <a:cubicBezTo>
                  <a:pt x="392430" y="194310"/>
                  <a:pt x="784860" y="342900"/>
                  <a:pt x="1188720" y="335280"/>
                </a:cubicBezTo>
                <a:cubicBezTo>
                  <a:pt x="1592580" y="327660"/>
                  <a:pt x="2007870" y="163830"/>
                  <a:pt x="2423160" y="0"/>
                </a:cubicBezTo>
              </a:path>
            </a:pathLst>
          </a:custGeom>
          <a:noFill/>
          <a:ln w="38100">
            <a:solidFill>
              <a:srgbClr val="FA606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2650ACF-F9C9-4F15-921A-F64E2F1184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25" t="19899"/>
          <a:stretch/>
        </p:blipFill>
        <p:spPr>
          <a:xfrm>
            <a:off x="7322804" y="827835"/>
            <a:ext cx="4237565" cy="191500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F957D4-A86A-4CF7-A80D-14067DA36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480" y="2873037"/>
            <a:ext cx="4314211" cy="180907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D4DCE1B-62F4-4F25-BD14-3953A56B2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57" y="4812309"/>
            <a:ext cx="4314211" cy="1915003"/>
          </a:xfrm>
          <a:prstGeom prst="rect">
            <a:avLst/>
          </a:prstGeom>
        </p:spPr>
      </p:pic>
      <p:sp>
        <p:nvSpPr>
          <p:cNvPr id="17" name="Полилиния 9">
            <a:extLst>
              <a:ext uri="{FF2B5EF4-FFF2-40B4-BE49-F238E27FC236}">
                <a16:creationId xmlns:a16="http://schemas.microsoft.com/office/drawing/2014/main" id="{D903AB70-C52A-485C-AC7E-FE11764D4F4F}"/>
              </a:ext>
            </a:extLst>
          </p:cNvPr>
          <p:cNvSpPr/>
          <p:nvPr/>
        </p:nvSpPr>
        <p:spPr>
          <a:xfrm rot="5400000">
            <a:off x="5928163" y="5259762"/>
            <a:ext cx="2164239" cy="277403"/>
          </a:xfrm>
          <a:custGeom>
            <a:avLst/>
            <a:gdLst>
              <a:gd name="connsiteX0" fmla="*/ 0 w 2423160"/>
              <a:gd name="connsiteY0" fmla="*/ 45720 h 335561"/>
              <a:gd name="connsiteX1" fmla="*/ 1188720 w 2423160"/>
              <a:gd name="connsiteY1" fmla="*/ 335280 h 335561"/>
              <a:gd name="connsiteX2" fmla="*/ 2423160 w 2423160"/>
              <a:gd name="connsiteY2" fmla="*/ 0 h 33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3160" h="335561">
                <a:moveTo>
                  <a:pt x="0" y="45720"/>
                </a:moveTo>
                <a:cubicBezTo>
                  <a:pt x="392430" y="194310"/>
                  <a:pt x="784860" y="342900"/>
                  <a:pt x="1188720" y="335280"/>
                </a:cubicBezTo>
                <a:cubicBezTo>
                  <a:pt x="1592580" y="327660"/>
                  <a:pt x="2007870" y="163830"/>
                  <a:pt x="2423160" y="0"/>
                </a:cubicBezTo>
              </a:path>
            </a:pathLst>
          </a:custGeom>
          <a:noFill/>
          <a:ln w="38100">
            <a:solidFill>
              <a:srgbClr val="FA606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42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80BA5-805B-4EA2-A4EC-07945DFED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" name="TextShape 1"/>
          <p:cNvSpPr txBox="1"/>
          <p:nvPr/>
        </p:nvSpPr>
        <p:spPr>
          <a:xfrm>
            <a:off x="804736" y="-120816"/>
            <a:ext cx="11699667" cy="786989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Расчётное приложение УМНАЯ ВОДА для Renga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B4334B-D0A3-4698-932F-AB5ACBEE1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18" y="643752"/>
            <a:ext cx="10562789" cy="59415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4DFD63-2B3C-4447-B9BA-275FD986E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054" y="1034139"/>
            <a:ext cx="3740065" cy="26407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84C955-3119-4276-B01E-C74799CC9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36" y="640907"/>
            <a:ext cx="11323580" cy="52480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80BA5-805B-4EA2-A4EC-07945DFED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" name="TextShape 1"/>
          <p:cNvSpPr txBox="1"/>
          <p:nvPr/>
        </p:nvSpPr>
        <p:spPr>
          <a:xfrm>
            <a:off x="492333" y="-146082"/>
            <a:ext cx="11699667" cy="786989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Расчеты внутреннего водопровода и канализации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B3D880F6-DD90-451C-883D-04DA1F387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9267" y="6100773"/>
            <a:ext cx="9462929" cy="54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5246" tIns="72084" rIns="95246" bIns="47623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3000"/>
              </a:lnSpc>
              <a:spcAft>
                <a:spcPts val="952"/>
              </a:spcAft>
              <a:buClr>
                <a:srgbClr val="FF3333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i="0" u="none" strike="noStrike" dirty="0">
                <a:solidFill>
                  <a:srgbClr val="6F7071"/>
                </a:solidFill>
                <a:effectLst/>
                <a:latin typeface="Arial" panose="020B0604020202020204" pitchFamily="34" charset="0"/>
              </a:rPr>
              <a:t>Создана группой разработчиков СП 30.13330.2016</a:t>
            </a:r>
            <a:endParaRPr lang="ru-RU" altLang="ru-RU" sz="2500" dirty="0">
              <a:solidFill>
                <a:srgbClr val="666F78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06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Line 1"/>
          <p:cNvSpPr/>
          <p:nvPr/>
        </p:nvSpPr>
        <p:spPr>
          <a:xfrm flipV="1">
            <a:off x="402368" y="3429000"/>
            <a:ext cx="11789632" cy="9388"/>
          </a:xfrm>
          <a:prstGeom prst="line">
            <a:avLst/>
          </a:prstGeom>
          <a:ln w="139680" cap="sq">
            <a:solidFill>
              <a:srgbClr val="99999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2"/>
          <p:cNvSpPr/>
          <p:nvPr/>
        </p:nvSpPr>
        <p:spPr>
          <a:xfrm>
            <a:off x="1980643" y="3194572"/>
            <a:ext cx="520287" cy="518545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3"/>
          <p:cNvSpPr/>
          <p:nvPr/>
        </p:nvSpPr>
        <p:spPr>
          <a:xfrm>
            <a:off x="930492" y="4027901"/>
            <a:ext cx="2666741" cy="10788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7934" rIns="108847" bIns="54423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661" b="1" spc="-1" dirty="0">
                <a:solidFill>
                  <a:srgbClr val="666F78"/>
                </a:solidFill>
                <a:latin typeface="Arial"/>
              </a:rPr>
              <a:t>УМНАЯ ВОДА</a:t>
            </a:r>
            <a:endParaRPr lang="ru-RU" sz="2661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76" name="CustomShape 4"/>
          <p:cNvSpPr/>
          <p:nvPr/>
        </p:nvSpPr>
        <p:spPr>
          <a:xfrm>
            <a:off x="4741428" y="3194572"/>
            <a:ext cx="518545" cy="518545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8" name="CustomShape 6"/>
          <p:cNvSpPr/>
          <p:nvPr/>
        </p:nvSpPr>
        <p:spPr>
          <a:xfrm>
            <a:off x="1218282" y="2079112"/>
            <a:ext cx="2065908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3144" b="1" spc="-1" dirty="0">
                <a:solidFill>
                  <a:srgbClr val="666F78"/>
                </a:solidFill>
                <a:latin typeface="Arial"/>
              </a:rPr>
              <a:t>2015</a:t>
            </a:r>
            <a:endParaRPr lang="ru-RU" sz="3144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79" name="CustomShape 7"/>
          <p:cNvSpPr/>
          <p:nvPr/>
        </p:nvSpPr>
        <p:spPr>
          <a:xfrm>
            <a:off x="3967747" y="2079112"/>
            <a:ext cx="2065908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3144" b="1" spc="-1" dirty="0">
                <a:solidFill>
                  <a:srgbClr val="666F78"/>
                </a:solidFill>
                <a:latin typeface="Arial"/>
              </a:rPr>
              <a:t>2016</a:t>
            </a:r>
            <a:endParaRPr lang="ru-RU" sz="3144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80" name="CustomShape 8"/>
          <p:cNvSpPr/>
          <p:nvPr/>
        </p:nvSpPr>
        <p:spPr>
          <a:xfrm>
            <a:off x="6762927" y="2079112"/>
            <a:ext cx="2065908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endParaRPr lang="ru-RU" sz="3144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CustomShape 9"/>
          <p:cNvSpPr/>
          <p:nvPr/>
        </p:nvSpPr>
        <p:spPr>
          <a:xfrm>
            <a:off x="10403192" y="3194572"/>
            <a:ext cx="518545" cy="518545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2" name="CustomShape 10"/>
          <p:cNvSpPr/>
          <p:nvPr/>
        </p:nvSpPr>
        <p:spPr>
          <a:xfrm>
            <a:off x="9623851" y="2079112"/>
            <a:ext cx="2065908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3144" b="1" spc="-1" dirty="0">
                <a:solidFill>
                  <a:srgbClr val="666F78"/>
                </a:solidFill>
                <a:latin typeface="Arial"/>
              </a:rPr>
              <a:t>2020</a:t>
            </a:r>
            <a:endParaRPr lang="ru-RU" sz="3144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83" name="CustomShape 11"/>
          <p:cNvSpPr/>
          <p:nvPr/>
        </p:nvSpPr>
        <p:spPr>
          <a:xfrm>
            <a:off x="5359210" y="81988"/>
            <a:ext cx="6734034" cy="7218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2316" rIns="0" bIns="0" anchor="ctr">
            <a:noAutofit/>
          </a:bodyPr>
          <a:lstStyle/>
          <a:p>
            <a:pPr>
              <a:lnSpc>
                <a:spcPct val="79000"/>
              </a:lnSpc>
            </a:pPr>
            <a:r>
              <a:rPr lang="ru-RU" sz="3870" b="1" spc="-1" dirty="0">
                <a:solidFill>
                  <a:srgbClr val="FA6060"/>
                </a:solidFill>
                <a:latin typeface="Arial"/>
              </a:rPr>
              <a:t>Группа компаний «Элита»</a:t>
            </a:r>
            <a:endParaRPr lang="ru-RU" sz="3870" spc="-1" dirty="0">
              <a:solidFill>
                <a:srgbClr val="FA6060"/>
              </a:solidFill>
              <a:latin typeface="Arial"/>
            </a:endParaRPr>
          </a:p>
        </p:txBody>
      </p:sp>
      <p:sp>
        <p:nvSpPr>
          <p:cNvPr id="384" name="CustomShape 12"/>
          <p:cNvSpPr/>
          <p:nvPr/>
        </p:nvSpPr>
        <p:spPr>
          <a:xfrm>
            <a:off x="3673861" y="4027901"/>
            <a:ext cx="2666741" cy="10788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7934" rIns="108847" bIns="54423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661" b="1" spc="-1" dirty="0">
                <a:solidFill>
                  <a:srgbClr val="666F78"/>
                </a:solidFill>
                <a:latin typeface="Arial"/>
              </a:rPr>
              <a:t>СП 30.13330.2016</a:t>
            </a:r>
            <a:endParaRPr lang="ru-RU" sz="2661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85" name="CustomShape 13"/>
          <p:cNvSpPr/>
          <p:nvPr/>
        </p:nvSpPr>
        <p:spPr>
          <a:xfrm>
            <a:off x="6461640" y="4027901"/>
            <a:ext cx="2666741" cy="10788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7934" rIns="108847" bIns="54423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2661" b="1" spc="-1" dirty="0">
                <a:solidFill>
                  <a:srgbClr val="666F78"/>
                </a:solidFill>
                <a:latin typeface="Arial"/>
              </a:rPr>
              <a:t>Научная работа</a:t>
            </a:r>
            <a:endParaRPr lang="ru-RU" sz="2661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386" name="CustomShape 14"/>
          <p:cNvSpPr/>
          <p:nvPr/>
        </p:nvSpPr>
        <p:spPr>
          <a:xfrm>
            <a:off x="9333883" y="4027901"/>
            <a:ext cx="2666741" cy="10788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7934" rIns="108847" bIns="54423">
            <a:noAutofit/>
          </a:bodyPr>
          <a:lstStyle/>
          <a:p>
            <a:pPr algn="ctr">
              <a:lnSpc>
                <a:spcPct val="93000"/>
              </a:lnSpc>
            </a:pPr>
            <a:r>
              <a:rPr lang="en-US" sz="2661" b="1" spc="-1" dirty="0">
                <a:solidFill>
                  <a:srgbClr val="666F78"/>
                </a:solidFill>
                <a:latin typeface="Arial"/>
              </a:rPr>
              <a:t>Renga</a:t>
            </a:r>
            <a:endParaRPr lang="ru-RU" sz="2661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19" name="CustomShape 7">
            <a:extLst>
              <a:ext uri="{FF2B5EF4-FFF2-40B4-BE49-F238E27FC236}">
                <a16:creationId xmlns:a16="http://schemas.microsoft.com/office/drawing/2014/main" id="{6A2B7D57-4ED8-4EAB-B3D1-EA5ED7674D7D}"/>
              </a:ext>
            </a:extLst>
          </p:cNvPr>
          <p:cNvSpPr/>
          <p:nvPr/>
        </p:nvSpPr>
        <p:spPr>
          <a:xfrm>
            <a:off x="6762056" y="2079112"/>
            <a:ext cx="2065908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ctr">
            <a:noAutofit/>
          </a:bodyPr>
          <a:lstStyle/>
          <a:p>
            <a:pPr algn="ctr">
              <a:lnSpc>
                <a:spcPct val="93000"/>
              </a:lnSpc>
            </a:pPr>
            <a:r>
              <a:rPr lang="ru-RU" sz="3144" b="1" spc="-1" dirty="0">
                <a:solidFill>
                  <a:srgbClr val="666F78"/>
                </a:solidFill>
                <a:latin typeface="Arial"/>
              </a:rPr>
              <a:t>2016</a:t>
            </a:r>
            <a:endParaRPr lang="ru-RU" sz="3144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20" name="CustomShape 5">
            <a:extLst>
              <a:ext uri="{FF2B5EF4-FFF2-40B4-BE49-F238E27FC236}">
                <a16:creationId xmlns:a16="http://schemas.microsoft.com/office/drawing/2014/main" id="{96A27E3A-EB5D-4591-A08F-CE2BE9B5567C}"/>
              </a:ext>
            </a:extLst>
          </p:cNvPr>
          <p:cNvSpPr/>
          <p:nvPr/>
        </p:nvSpPr>
        <p:spPr>
          <a:xfrm>
            <a:off x="7537044" y="3194572"/>
            <a:ext cx="518110" cy="518545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9">
            <a:extLst>
              <a:ext uri="{FF2B5EF4-FFF2-40B4-BE49-F238E27FC236}">
                <a16:creationId xmlns:a16="http://schemas.microsoft.com/office/drawing/2014/main" id="{11EC75EF-D7EA-4013-A037-340E841DE284}"/>
              </a:ext>
            </a:extLst>
          </p:cNvPr>
          <p:cNvSpPr/>
          <p:nvPr/>
        </p:nvSpPr>
        <p:spPr>
          <a:xfrm>
            <a:off x="7218123" y="1170025"/>
            <a:ext cx="1153774" cy="787178"/>
          </a:xfrm>
          <a:custGeom>
            <a:avLst/>
            <a:gdLst/>
            <a:ahLst/>
            <a:cxnLst/>
            <a:rect l="l" t="t" r="r" b="b"/>
            <a:pathLst>
              <a:path w="2649" h="1805">
                <a:moveTo>
                  <a:pt x="0" y="961"/>
                </a:moveTo>
                <a:lnTo>
                  <a:pt x="844" y="1805"/>
                </a:lnTo>
                <a:lnTo>
                  <a:pt x="2649" y="0"/>
                </a:lnTo>
              </a:path>
            </a:pathLst>
          </a:custGeom>
          <a:noFill/>
          <a:ln w="152280">
            <a:solidFill>
              <a:srgbClr val="72BB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46D677C-B3FA-4095-96B0-F208E8EF4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17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Shape 1">
            <a:extLst>
              <a:ext uri="{FF2B5EF4-FFF2-40B4-BE49-F238E27FC236}">
                <a16:creationId xmlns:a16="http://schemas.microsoft.com/office/drawing/2014/main" id="{0F8E9267-C02E-48CB-AFA2-3F264B23977B}"/>
              </a:ext>
            </a:extLst>
          </p:cNvPr>
          <p:cNvSpPr txBox="1"/>
          <p:nvPr/>
        </p:nvSpPr>
        <p:spPr>
          <a:xfrm>
            <a:off x="-1256045" y="-3308"/>
            <a:ext cx="13337175" cy="945291"/>
          </a:xfrm>
          <a:prstGeom prst="rect">
            <a:avLst/>
          </a:prstGeom>
          <a:noFill/>
          <a:ln>
            <a:noFill/>
          </a:ln>
        </p:spPr>
        <p:txBody>
          <a:bodyPr lIns="0" tIns="28080" rIns="0" bIns="0" anchor="ctr">
            <a:noAutofit/>
          </a:bodyPr>
          <a:lstStyle/>
          <a:p>
            <a:pPr algn="r"/>
            <a:r>
              <a:rPr lang="ru-RU" sz="3600" b="1" strike="noStrike" spc="-1" dirty="0">
                <a:solidFill>
                  <a:srgbClr val="FA6060"/>
                </a:solidFill>
                <a:latin typeface="Arial"/>
              </a:rPr>
              <a:t>Расчеты</a:t>
            </a:r>
            <a:r>
              <a:rPr lang="en-US" sz="3600" b="1" strike="noStrike" spc="-1" dirty="0">
                <a:solidFill>
                  <a:srgbClr val="FA6060"/>
                </a:solidFill>
                <a:latin typeface="Arial"/>
              </a:rPr>
              <a:t> </a:t>
            </a:r>
            <a:r>
              <a:rPr lang="ru-RU" sz="3600" b="1" strike="noStrike" spc="-1" dirty="0">
                <a:solidFill>
                  <a:srgbClr val="FA6060"/>
                </a:solidFill>
                <a:latin typeface="Arial"/>
              </a:rPr>
              <a:t>ВК на основании модели </a:t>
            </a:r>
            <a:r>
              <a:rPr lang="en-US" sz="3600" b="1" strike="noStrike" spc="-1" dirty="0">
                <a:solidFill>
                  <a:srgbClr val="FA6060"/>
                </a:solidFill>
                <a:latin typeface="Arial"/>
              </a:rPr>
              <a:t>Renga</a:t>
            </a:r>
            <a:endParaRPr lang="ru-RU" sz="3600" b="1" strike="noStrike" spc="-1" dirty="0">
              <a:solidFill>
                <a:srgbClr val="FA6060"/>
              </a:solidFill>
              <a:latin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2495265-D8E1-415B-8262-5AB5E82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721AF5-808B-4C4C-B7DE-C3AEB3C90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8237" y="3297469"/>
            <a:ext cx="6323763" cy="3557118"/>
          </a:xfrm>
          <a:prstGeom prst="rect">
            <a:avLst/>
          </a:prstGeom>
        </p:spPr>
      </p:pic>
      <p:sp>
        <p:nvSpPr>
          <p:cNvPr id="19" name="CustomShape 1">
            <a:extLst>
              <a:ext uri="{FF2B5EF4-FFF2-40B4-BE49-F238E27FC236}">
                <a16:creationId xmlns:a16="http://schemas.microsoft.com/office/drawing/2014/main" id="{B1A496FA-D7A9-4BA9-89BD-00A5B3E89111}"/>
              </a:ext>
            </a:extLst>
          </p:cNvPr>
          <p:cNvSpPr/>
          <p:nvPr/>
        </p:nvSpPr>
        <p:spPr>
          <a:xfrm>
            <a:off x="804736" y="1024702"/>
            <a:ext cx="11102787" cy="480187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042" rIns="0" bIns="0">
            <a:noAutofit/>
          </a:bodyPr>
          <a:lstStyle/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Хозяйственно-питьевой водопровод холодной воды</a:t>
            </a:r>
            <a:endParaRPr lang="ru-RU" sz="2800" spc="-1" dirty="0">
              <a:solidFill>
                <a:srgbClr val="666F78"/>
              </a:solidFill>
              <a:latin typeface="Arial"/>
            </a:endParaRP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Хозяйственно-питьевой водопровод горячей воды</a:t>
            </a:r>
            <a:endParaRPr lang="ru-RU" sz="2800" spc="-1" dirty="0">
              <a:solidFill>
                <a:srgbClr val="666F78"/>
              </a:solidFill>
              <a:latin typeface="Arial"/>
            </a:endParaRP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Циркуляционный водопровод горячей воды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Внутренний противопожарный водопровод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Бытовая канализация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Дождевая канализация</a:t>
            </a:r>
            <a:endParaRPr lang="ru-RU" sz="2800" spc="-1" dirty="0">
              <a:solidFill>
                <a:srgbClr val="666F78"/>
              </a:solidFill>
              <a:latin typeface="Arial"/>
            </a:endParaRP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70000"/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666F78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>
            <a:extLst>
              <a:ext uri="{FF2B5EF4-FFF2-40B4-BE49-F238E27FC236}">
                <a16:creationId xmlns:a16="http://schemas.microsoft.com/office/drawing/2014/main" id="{76CA1DA3-1708-4D87-A89C-DFE904BD5FEB}"/>
              </a:ext>
            </a:extLst>
          </p:cNvPr>
          <p:cNvSpPr/>
          <p:nvPr/>
        </p:nvSpPr>
        <p:spPr>
          <a:xfrm>
            <a:off x="785794" y="351210"/>
            <a:ext cx="10206956" cy="480187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042" rIns="0" bIns="0">
            <a:noAutofit/>
          </a:bodyPr>
          <a:lstStyle/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Определяем начало сети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Определяем санитарно-технические приборы</a:t>
            </a:r>
            <a:endParaRPr lang="ru-RU" sz="2800" spc="-1" dirty="0">
              <a:solidFill>
                <a:srgbClr val="666F78"/>
              </a:solidFill>
              <a:latin typeface="Arial"/>
            </a:endParaRP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Определяем тип и количество водопотребителей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Выгружаем файл</a:t>
            </a:r>
            <a:r>
              <a:rPr lang="en-US" sz="2800" spc="-1" dirty="0">
                <a:solidFill>
                  <a:srgbClr val="666F78"/>
                </a:solidFill>
                <a:latin typeface="Arial"/>
                <a:ea typeface="Arial Unicode MS"/>
              </a:rPr>
              <a:t> </a:t>
            </a: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из </a:t>
            </a:r>
            <a:r>
              <a:rPr lang="en-US" sz="2800" spc="-1" dirty="0">
                <a:solidFill>
                  <a:srgbClr val="666F78"/>
                </a:solidFill>
                <a:latin typeface="Arial"/>
                <a:ea typeface="Arial Unicode MS"/>
              </a:rPr>
              <a:t>Renga</a:t>
            </a:r>
            <a:endParaRPr lang="ru-RU" sz="2800" spc="-1" dirty="0">
              <a:solidFill>
                <a:srgbClr val="666F78"/>
              </a:solidFill>
              <a:latin typeface="Arial"/>
            </a:endParaRP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</a:rPr>
              <a:t>Загружаем файл в УВ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666F78"/>
              </a:solidFill>
              <a:latin typeface="Arial"/>
            </a:endParaRPr>
          </a:p>
        </p:txBody>
      </p:sp>
      <p:sp>
        <p:nvSpPr>
          <p:cNvPr id="5" name="TextShape 1">
            <a:extLst>
              <a:ext uri="{FF2B5EF4-FFF2-40B4-BE49-F238E27FC236}">
                <a16:creationId xmlns:a16="http://schemas.microsoft.com/office/drawing/2014/main" id="{5282F242-E4B4-4691-B302-7B222B35041C}"/>
              </a:ext>
            </a:extLst>
          </p:cNvPr>
          <p:cNvSpPr txBox="1"/>
          <p:nvPr/>
        </p:nvSpPr>
        <p:spPr>
          <a:xfrm>
            <a:off x="9623465" y="-87947"/>
            <a:ext cx="2358628" cy="984666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Алгоритм</a:t>
            </a:r>
            <a:r>
              <a:rPr lang="en-US" sz="3600" b="1" spc="-1" dirty="0">
                <a:solidFill>
                  <a:srgbClr val="FA6060"/>
                </a:solidFill>
                <a:latin typeface="Arial"/>
              </a:rPr>
              <a:t> </a:t>
            </a:r>
            <a:endParaRPr lang="ru-RU" sz="3600" b="1" spc="-1" dirty="0">
              <a:solidFill>
                <a:srgbClr val="FA6060"/>
              </a:solidFill>
              <a:latin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743EF2-A046-4758-9417-AFC3E4F74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C2E259-4DA9-43A9-AAAD-0F0172BEB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620" y="2067708"/>
            <a:ext cx="5924576" cy="46522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1EEA4-0B33-4435-B6D9-28FFA82E69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77"/>
          <a:stretch/>
        </p:blipFill>
        <p:spPr>
          <a:xfrm>
            <a:off x="1549087" y="3757509"/>
            <a:ext cx="4286189" cy="2702461"/>
          </a:xfrm>
          <a:prstGeom prst="rect">
            <a:avLst/>
          </a:prstGeom>
        </p:spPr>
      </p:pic>
      <p:sp>
        <p:nvSpPr>
          <p:cNvPr id="11" name="Полилиния 9">
            <a:extLst>
              <a:ext uri="{FF2B5EF4-FFF2-40B4-BE49-F238E27FC236}">
                <a16:creationId xmlns:a16="http://schemas.microsoft.com/office/drawing/2014/main" id="{ED2760AB-0963-491A-8EF3-6EB1800ADD4A}"/>
              </a:ext>
            </a:extLst>
          </p:cNvPr>
          <p:cNvSpPr/>
          <p:nvPr/>
        </p:nvSpPr>
        <p:spPr>
          <a:xfrm rot="19974655" flipV="1">
            <a:off x="4058156" y="3495863"/>
            <a:ext cx="2164239" cy="45719"/>
          </a:xfrm>
          <a:custGeom>
            <a:avLst/>
            <a:gdLst>
              <a:gd name="connsiteX0" fmla="*/ 0 w 2423160"/>
              <a:gd name="connsiteY0" fmla="*/ 45720 h 335561"/>
              <a:gd name="connsiteX1" fmla="*/ 1188720 w 2423160"/>
              <a:gd name="connsiteY1" fmla="*/ 335280 h 335561"/>
              <a:gd name="connsiteX2" fmla="*/ 2423160 w 2423160"/>
              <a:gd name="connsiteY2" fmla="*/ 0 h 33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3160" h="335561">
                <a:moveTo>
                  <a:pt x="0" y="45720"/>
                </a:moveTo>
                <a:cubicBezTo>
                  <a:pt x="392430" y="194310"/>
                  <a:pt x="784860" y="342900"/>
                  <a:pt x="1188720" y="335280"/>
                </a:cubicBezTo>
                <a:cubicBezTo>
                  <a:pt x="1592580" y="327660"/>
                  <a:pt x="2007870" y="163830"/>
                  <a:pt x="2423160" y="0"/>
                </a:cubicBezTo>
              </a:path>
            </a:pathLst>
          </a:custGeom>
          <a:noFill/>
          <a:ln w="38100">
            <a:solidFill>
              <a:srgbClr val="FA606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02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>
            <a:extLst>
              <a:ext uri="{FF2B5EF4-FFF2-40B4-BE49-F238E27FC236}">
                <a16:creationId xmlns:a16="http://schemas.microsoft.com/office/drawing/2014/main" id="{76CA1DA3-1708-4D87-A89C-DFE904BD5FEB}"/>
              </a:ext>
            </a:extLst>
          </p:cNvPr>
          <p:cNvSpPr/>
          <p:nvPr/>
        </p:nvSpPr>
        <p:spPr>
          <a:xfrm>
            <a:off x="919640" y="998369"/>
            <a:ext cx="9296079" cy="469376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042" rIns="0" bIns="0">
            <a:noAutofit/>
          </a:bodyPr>
          <a:lstStyle/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балансовая таблица водоснабжения и водоотведения;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подробный расчет расходов воды (общий, горячей, холодной);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полноценный гидравлический расчет каждого участка смоделированной в Renga сети;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тепловой расчет;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балансировка циркуляционных колец;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подбор необходимого оборудования и материалов;</a:t>
            </a:r>
          </a:p>
          <a:p>
            <a:pPr marL="587380" indent="-457200">
              <a:lnSpc>
                <a:spcPct val="93000"/>
              </a:lnSpc>
              <a:spcAft>
                <a:spcPts val="1721"/>
              </a:spcAft>
              <a:buClr>
                <a:srgbClr val="FA6060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666F78"/>
                </a:solidFill>
                <a:latin typeface="Arial"/>
                <a:ea typeface="Arial Unicode MS"/>
              </a:rPr>
              <a:t>паспорт ГВС и др.</a:t>
            </a:r>
          </a:p>
        </p:txBody>
      </p:sp>
      <p:sp>
        <p:nvSpPr>
          <p:cNvPr id="5" name="TextShape 1">
            <a:extLst>
              <a:ext uri="{FF2B5EF4-FFF2-40B4-BE49-F238E27FC236}">
                <a16:creationId xmlns:a16="http://schemas.microsoft.com/office/drawing/2014/main" id="{5282F242-E4B4-4691-B302-7B222B35041C}"/>
              </a:ext>
            </a:extLst>
          </p:cNvPr>
          <p:cNvSpPr txBox="1"/>
          <p:nvPr/>
        </p:nvSpPr>
        <p:spPr>
          <a:xfrm>
            <a:off x="6481134" y="-3307"/>
            <a:ext cx="5492331" cy="819964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Результаты расчетов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A5FF24-855D-42B6-814B-2BF796524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0C46D0-2A4D-471D-90A4-A8273DF3A6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540" y="2974984"/>
            <a:ext cx="1378217" cy="19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15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>
            <a:extLst>
              <a:ext uri="{FF2B5EF4-FFF2-40B4-BE49-F238E27FC236}">
                <a16:creationId xmlns:a16="http://schemas.microsoft.com/office/drawing/2014/main" id="{5282F242-E4B4-4691-B302-7B222B35041C}"/>
              </a:ext>
            </a:extLst>
          </p:cNvPr>
          <p:cNvSpPr txBox="1"/>
          <p:nvPr/>
        </p:nvSpPr>
        <p:spPr>
          <a:xfrm>
            <a:off x="6481133" y="-103791"/>
            <a:ext cx="5938576" cy="716447"/>
          </a:xfrm>
          <a:prstGeom prst="rect">
            <a:avLst/>
          </a:prstGeom>
          <a:noFill/>
          <a:ln>
            <a:noFill/>
          </a:ln>
        </p:spPr>
        <p:txBody>
          <a:bodyPr lIns="0" tIns="33960" rIns="0" bIns="0" anchor="ctr">
            <a:noAutofit/>
          </a:bodyPr>
          <a:lstStyle/>
          <a:p>
            <a:r>
              <a:rPr lang="ru-RU" sz="3600" b="1" spc="-1" dirty="0">
                <a:solidFill>
                  <a:srgbClr val="FA6060"/>
                </a:solidFill>
                <a:latin typeface="Arial"/>
              </a:rPr>
              <a:t>Формирование отчетов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A5FF24-855D-42B6-814B-2BF796524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AF83B9-0650-44E3-A352-6880964A5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48" y="713140"/>
            <a:ext cx="10636371" cy="59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89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Умнаяа вода">
            <a:hlinkClick r:id="" action="ppaction://media"/>
            <a:extLst>
              <a:ext uri="{FF2B5EF4-FFF2-40B4-BE49-F238E27FC236}">
                <a16:creationId xmlns:a16="http://schemas.microsoft.com/office/drawing/2014/main" id="{E9A12D09-061E-4D93-BC78-1319DE06E1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3648" b="1887"/>
          <a:stretch/>
        </p:blipFill>
        <p:spPr>
          <a:xfrm>
            <a:off x="0" y="250166"/>
            <a:ext cx="12192000" cy="64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0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Рисунок 366"/>
          <p:cNvPicPr/>
          <p:nvPr/>
        </p:nvPicPr>
        <p:blipFill>
          <a:blip r:embed="rId3"/>
          <a:stretch/>
        </p:blipFill>
        <p:spPr>
          <a:xfrm>
            <a:off x="713812" y="656563"/>
            <a:ext cx="10801064" cy="5956956"/>
          </a:xfrm>
          <a:prstGeom prst="rect">
            <a:avLst/>
          </a:prstGeom>
          <a:ln>
            <a:noFill/>
          </a:ln>
        </p:spPr>
      </p:pic>
      <p:sp>
        <p:nvSpPr>
          <p:cNvPr id="368" name="CustomShape 1"/>
          <p:cNvSpPr/>
          <p:nvPr/>
        </p:nvSpPr>
        <p:spPr>
          <a:xfrm>
            <a:off x="2459712" y="1324881"/>
            <a:ext cx="8735591" cy="334637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88383" rIns="108847" bIns="54423">
            <a:noAutofit/>
          </a:bodyPr>
          <a:lstStyle/>
          <a:p>
            <a:pPr>
              <a:lnSpc>
                <a:spcPct val="93000"/>
              </a:lnSpc>
            </a:pPr>
            <a:r>
              <a:rPr lang="ru-RU" sz="3870" spc="-1" dirty="0">
                <a:solidFill>
                  <a:srgbClr val="333333"/>
                </a:solidFill>
                <a:latin typeface="Arial"/>
                <a:ea typeface="Arial Unicode MS"/>
              </a:rPr>
              <a:t>Перенести данные из модели </a:t>
            </a:r>
            <a:r>
              <a:rPr lang="en-US" sz="3870" spc="-1" dirty="0">
                <a:solidFill>
                  <a:srgbClr val="333333"/>
                </a:solidFill>
                <a:latin typeface="Arial"/>
                <a:ea typeface="Arial Unicode MS"/>
              </a:rPr>
              <a:t>Renga </a:t>
            </a:r>
            <a:r>
              <a:rPr lang="ru-RU" sz="3870" spc="-1" dirty="0">
                <a:solidFill>
                  <a:srgbClr val="333333"/>
                </a:solidFill>
                <a:latin typeface="Arial"/>
                <a:ea typeface="Arial Unicode MS"/>
              </a:rPr>
              <a:t>и рассчитать их в УМНОЙ ВОДЕ легко и просто!</a:t>
            </a:r>
            <a:endParaRPr lang="ru-RU" sz="387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CustomShape 2"/>
          <p:cNvSpPr/>
          <p:nvPr/>
        </p:nvSpPr>
        <p:spPr>
          <a:xfrm>
            <a:off x="2459712" y="5731426"/>
            <a:ext cx="8735591" cy="543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75757" rIns="108847" bIns="54423">
            <a:noAutofit/>
          </a:bodyPr>
          <a:lstStyle/>
          <a:p>
            <a:pPr>
              <a:lnSpc>
                <a:spcPct val="93000"/>
              </a:lnSpc>
            </a:pPr>
            <a:r>
              <a:rPr lang="la-VA" sz="2419" b="1" spc="-1" dirty="0">
                <a:solidFill>
                  <a:srgbClr val="333333"/>
                </a:solidFill>
                <a:latin typeface="Arial"/>
                <a:ea typeface="Arial Unicode MS"/>
              </a:rPr>
              <a:t>– </a:t>
            </a:r>
            <a:r>
              <a:rPr lang="ru-RU" sz="2419" b="1" spc="-1" dirty="0">
                <a:solidFill>
                  <a:srgbClr val="333333"/>
                </a:solidFill>
                <a:latin typeface="Arial"/>
                <a:ea typeface="Arial Unicode MS"/>
              </a:rPr>
              <a:t>Горюнов Игорь</a:t>
            </a:r>
            <a:r>
              <a:rPr lang="la-VA" sz="2419" spc="-1" dirty="0">
                <a:solidFill>
                  <a:srgbClr val="333333"/>
                </a:solidFill>
                <a:latin typeface="Arial"/>
                <a:ea typeface="Arial Unicode MS"/>
              </a:rPr>
              <a:t>, </a:t>
            </a:r>
            <a:r>
              <a:rPr lang="ru-RU" sz="2419" spc="-1" dirty="0">
                <a:solidFill>
                  <a:srgbClr val="333333"/>
                </a:solidFill>
                <a:latin typeface="Arial"/>
                <a:ea typeface="Arial Unicode MS"/>
              </a:rPr>
              <a:t>руководитель проекта УМНАЯ ВОДА</a:t>
            </a:r>
            <a:endParaRPr lang="ru-RU" sz="2419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0" name="Picture 4"/>
          <p:cNvPicPr/>
          <p:nvPr/>
        </p:nvPicPr>
        <p:blipFill>
          <a:blip r:embed="rId4">
            <a:lum bright="60000"/>
          </a:blip>
          <a:stretch/>
        </p:blipFill>
        <p:spPr>
          <a:xfrm>
            <a:off x="1338592" y="1334459"/>
            <a:ext cx="783260" cy="78326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D00317-5F79-4956-BE83-83B95D6B3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B27F64AF-5730-480A-A07D-B89B1AED9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1" y="102415"/>
            <a:ext cx="9904698" cy="58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79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600" b="1" dirty="0">
                <a:solidFill>
                  <a:srgbClr val="FF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Спецификации объектов 3</a:t>
            </a:r>
            <a:r>
              <a:rPr lang="en-US" altLang="ru-RU" sz="3600" b="1" dirty="0">
                <a:solidFill>
                  <a:srgbClr val="FF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</a:t>
            </a:r>
            <a:r>
              <a:rPr lang="ru-RU" altLang="ru-RU" sz="3600" b="1" dirty="0">
                <a:solidFill>
                  <a:srgbClr val="FF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-модели</a:t>
            </a:r>
          </a:p>
        </p:txBody>
      </p:sp>
      <p:sp>
        <p:nvSpPr>
          <p:cNvPr id="56324" name="Прямоугольник 11">
            <a:extLst>
              <a:ext uri="{FF2B5EF4-FFF2-40B4-BE49-F238E27FC236}">
                <a16:creationId xmlns:a16="http://schemas.microsoft.com/office/drawing/2014/main" id="{729CE1AC-31D0-4A69-95C7-C970B44BD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297" y="5944010"/>
            <a:ext cx="1219704" cy="90889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905"/>
          </a:p>
        </p:txBody>
      </p:sp>
      <p:sp>
        <p:nvSpPr>
          <p:cNvPr id="56325" name="Text Box 3">
            <a:extLst>
              <a:ext uri="{FF2B5EF4-FFF2-40B4-BE49-F238E27FC236}">
                <a16:creationId xmlns:a16="http://schemas.microsoft.com/office/drawing/2014/main" id="{82A8A31A-9E08-448D-BFE2-AC4ADF4D6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280" y="860077"/>
            <a:ext cx="8077219" cy="90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5246" tIns="72084" rIns="95246" bIns="47623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3000"/>
              </a:lnSpc>
              <a:spcAft>
                <a:spcPts val="952"/>
              </a:spcAft>
              <a:buClr>
                <a:srgbClr val="FF3333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50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Автоматическое получение спецификаций по инженерным системам</a:t>
            </a:r>
          </a:p>
          <a:p>
            <a:pPr>
              <a:lnSpc>
                <a:spcPct val="93000"/>
              </a:lnSpc>
              <a:spcAft>
                <a:spcPts val="952"/>
              </a:spcAft>
              <a:buClr>
                <a:srgbClr val="FA606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50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Соответствие действующим стандартам оформления РФ</a:t>
            </a:r>
          </a:p>
        </p:txBody>
      </p:sp>
      <p:sp>
        <p:nvSpPr>
          <p:cNvPr id="56326" name="Прямоугольник 11">
            <a:extLst>
              <a:ext uri="{FF2B5EF4-FFF2-40B4-BE49-F238E27FC236}">
                <a16:creationId xmlns:a16="http://schemas.microsoft.com/office/drawing/2014/main" id="{86278A89-6462-4A7D-8847-9F0E9E239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097"/>
            <a:ext cx="9525788" cy="6098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905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599668-F13B-47C4-BAE9-F66BCFD8B4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6" y="980799"/>
            <a:ext cx="2763964" cy="28545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4007BD-AF66-401C-A241-6C09212084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0679" y="2625644"/>
            <a:ext cx="6982005" cy="3927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74AA5A-432A-4533-8615-B9F7B881C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Прямоугольник 11">
            <a:extLst>
              <a:ext uri="{FF2B5EF4-FFF2-40B4-BE49-F238E27FC236}">
                <a16:creationId xmlns:a16="http://schemas.microsoft.com/office/drawing/2014/main" id="{D3647F18-90D8-4FDD-8724-402F4C462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297" y="5944010"/>
            <a:ext cx="1219704" cy="90889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905"/>
          </a:p>
        </p:txBody>
      </p:sp>
      <p:sp>
        <p:nvSpPr>
          <p:cNvPr id="58373" name="Text Box 3">
            <a:extLst>
              <a:ext uri="{FF2B5EF4-FFF2-40B4-BE49-F238E27FC236}">
                <a16:creationId xmlns:a16="http://schemas.microsoft.com/office/drawing/2014/main" id="{42B91340-13FB-4B20-A34A-99F94D2CC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488" y="5891315"/>
            <a:ext cx="9498666" cy="90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5246" tIns="72084" rIns="95246" bIns="47623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3000"/>
              </a:lnSpc>
              <a:spcBef>
                <a:spcPts val="622"/>
              </a:spcBef>
              <a:spcAft>
                <a:spcPts val="622"/>
              </a:spcAft>
              <a:buClr>
                <a:srgbClr val="FF3333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54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Автоматическое получение чертежей из 3</a:t>
            </a:r>
            <a:r>
              <a:rPr lang="en-US" altLang="ru-RU" sz="254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D</a:t>
            </a:r>
            <a:r>
              <a:rPr lang="ru-RU" altLang="ru-RU" sz="254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-модели</a:t>
            </a:r>
          </a:p>
          <a:p>
            <a:pPr>
              <a:lnSpc>
                <a:spcPct val="93000"/>
              </a:lnSpc>
              <a:spcBef>
                <a:spcPts val="622"/>
              </a:spcBef>
              <a:spcAft>
                <a:spcPts val="622"/>
              </a:spcAft>
              <a:buClr>
                <a:srgbClr val="FF3333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54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Соответствие действующим стандартам оформления 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7DAE29-D316-43C8-BBC2-D2B9F09DF7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43"/>
          <a:stretch/>
        </p:blipFill>
        <p:spPr>
          <a:xfrm>
            <a:off x="9220415" y="653405"/>
            <a:ext cx="2850588" cy="22727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FAA9CC-D3C5-40F3-BA43-B3C92486D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061" y="3071381"/>
            <a:ext cx="2657666" cy="2819934"/>
          </a:xfrm>
          <a:prstGeom prst="rect">
            <a:avLst/>
          </a:prstGeom>
        </p:spPr>
      </p:pic>
      <p:sp>
        <p:nvSpPr>
          <p:cNvPr id="16" name="Line 9">
            <a:extLst>
              <a:ext uri="{FF2B5EF4-FFF2-40B4-BE49-F238E27FC236}">
                <a16:creationId xmlns:a16="http://schemas.microsoft.com/office/drawing/2014/main" id="{41C0FD67-8D30-4A1C-AFD5-2516AEDE6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9125" y="3703246"/>
            <a:ext cx="674418" cy="457231"/>
          </a:xfrm>
          <a:prstGeom prst="line">
            <a:avLst/>
          </a:prstGeom>
          <a:noFill/>
          <a:ln w="72000">
            <a:solidFill>
              <a:srgbClr val="FF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905"/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1CE3CFC8-1827-4ABE-B8C3-2A9325BBF7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9125" y="2468908"/>
            <a:ext cx="572726" cy="457231"/>
          </a:xfrm>
          <a:prstGeom prst="line">
            <a:avLst/>
          </a:prstGeom>
          <a:noFill/>
          <a:ln w="72000">
            <a:solidFill>
              <a:srgbClr val="FF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905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FC88D8-2BB9-429B-9541-5E38BBBC07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" t="2198" r="1135" b="2311"/>
          <a:stretch/>
        </p:blipFill>
        <p:spPr>
          <a:xfrm>
            <a:off x="670288" y="983482"/>
            <a:ext cx="7544319" cy="47621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F2375C-0CF5-40F4-97C0-02E90F82B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18">
            <a:extLst>
              <a:ext uri="{FF2B5EF4-FFF2-40B4-BE49-F238E27FC236}">
                <a16:creationId xmlns:a16="http://schemas.microsoft.com/office/drawing/2014/main" id="{3828CC2F-0BB5-4523-9AC1-A6FBA62A7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3495" y="-3307"/>
            <a:ext cx="12484498" cy="8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ru-RU"/>
            </a:defPPr>
            <a:lvl1pPr algn="r" eaLnBrk="1" hangingPunct="1">
              <a:lnSpc>
                <a:spcPct val="79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rgbClr val="FF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lvl9pPr>
          </a:lstStyle>
          <a:p>
            <a:r>
              <a:rPr lang="ru-RU" altLang="ru-RU" sz="3400" dirty="0">
                <a:cs typeface="Arial" panose="020B0604020202020204" pitchFamily="34" charset="0"/>
              </a:rPr>
              <a:t>Автоматическое получение чертежей ВК из 3</a:t>
            </a:r>
            <a:r>
              <a:rPr lang="en-US" altLang="ru-RU" sz="3400" dirty="0">
                <a:cs typeface="Arial" panose="020B0604020202020204" pitchFamily="34" charset="0"/>
              </a:rPr>
              <a:t>D</a:t>
            </a:r>
            <a:r>
              <a:rPr lang="ru-RU" altLang="ru-RU" sz="3400" dirty="0">
                <a:cs typeface="Arial" panose="020B0604020202020204" pitchFamily="34" charset="0"/>
              </a:rPr>
              <a:t>-модели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07EF7923-E56B-41BC-A58D-682884AD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482" y="305880"/>
            <a:ext cx="9004714" cy="45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0098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85000"/>
              </a:lnSpc>
              <a:buSzPct val="100000"/>
            </a:pPr>
            <a:r>
              <a:rPr lang="ru-RU" altLang="ru-RU" sz="3400" b="1" dirty="0">
                <a:solidFill>
                  <a:srgbClr val="FA6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Получение аксонометрических схем ВК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9F25F6-FF7F-4AAC-95D7-F4EFEB750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30" y="1338249"/>
            <a:ext cx="5454870" cy="385277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C72967-AE64-47E6-8BE5-B80C5A02C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58" y="1308552"/>
            <a:ext cx="4953342" cy="3866165"/>
          </a:xfrm>
          <a:prstGeom prst="rect">
            <a:avLst/>
          </a:prstGeom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04D21453-42E2-46DB-BD3E-14235DAB3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372" y="5549448"/>
            <a:ext cx="9152656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8114" rIns="90000" bIns="4500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588"/>
              </a:spcBef>
              <a:spcAft>
                <a:spcPts val="588"/>
              </a:spcAft>
              <a:buClr>
                <a:srgbClr val="FF3333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altLang="ru-RU" sz="2600" dirty="0">
                <a:solidFill>
                  <a:srgbClr val="666F78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Возможность автоматизированного создания аксонометрических схем ВК по ГОСТ 21.601-2011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7D30F4-B57B-4A98-8C96-9B6B90D44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roup 1"/>
          <p:cNvGrpSpPr/>
          <p:nvPr/>
        </p:nvGrpSpPr>
        <p:grpSpPr>
          <a:xfrm>
            <a:off x="6726990" y="1057737"/>
            <a:ext cx="5179791" cy="1956626"/>
            <a:chOff x="5075280" y="1249200"/>
            <a:chExt cx="4282920" cy="1617840"/>
          </a:xfrm>
        </p:grpSpPr>
        <p:sp>
          <p:nvSpPr>
            <p:cNvPr id="351" name="CustomShape 2"/>
            <p:cNvSpPr/>
            <p:nvPr/>
          </p:nvSpPr>
          <p:spPr>
            <a:xfrm>
              <a:off x="5075280" y="1249200"/>
              <a:ext cx="4282920" cy="161784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2" name="CustomShape 3"/>
            <p:cNvSpPr/>
            <p:nvPr/>
          </p:nvSpPr>
          <p:spPr>
            <a:xfrm>
              <a:off x="5276879" y="1267140"/>
              <a:ext cx="3795840" cy="8031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7934" rIns="108847" bIns="54423" anchor="ctr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661" spc="-1" dirty="0">
                  <a:solidFill>
                    <a:srgbClr val="FA6060"/>
                  </a:solidFill>
                  <a:latin typeface="Arial"/>
                  <a:ea typeface="Arial Unicode MS"/>
                </a:rPr>
                <a:t>Автоматизация действий</a:t>
              </a:r>
              <a:endParaRPr lang="ru-RU" sz="2661" spc="-1" dirty="0">
                <a:solidFill>
                  <a:srgbClr val="FA6060"/>
                </a:solidFill>
                <a:latin typeface="Arial"/>
              </a:endParaRPr>
            </a:p>
          </p:txBody>
        </p:sp>
        <p:sp>
          <p:nvSpPr>
            <p:cNvPr id="353" name="CustomShape 4"/>
            <p:cNvSpPr/>
            <p:nvPr/>
          </p:nvSpPr>
          <p:spPr>
            <a:xfrm>
              <a:off x="5276880" y="2128680"/>
              <a:ext cx="4064040" cy="6811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3580" rIns="108847" bIns="54423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Автоматическая трассировка Автоматические расчеты</a:t>
              </a:r>
            </a:p>
            <a:p>
              <a:pPr>
                <a:lnSpc>
                  <a:spcPct val="93000"/>
                </a:lnSpc>
              </a:pPr>
              <a:endParaRPr lang="ru-RU" sz="2177" spc="-1" dirty="0">
                <a:solidFill>
                  <a:srgbClr val="666F78"/>
                </a:solidFill>
                <a:latin typeface="Arial"/>
              </a:endParaRPr>
            </a:p>
          </p:txBody>
        </p:sp>
      </p:grpSp>
      <p:grpSp>
        <p:nvGrpSpPr>
          <p:cNvPr id="354" name="Group 5"/>
          <p:cNvGrpSpPr/>
          <p:nvPr/>
        </p:nvGrpSpPr>
        <p:grpSpPr>
          <a:xfrm>
            <a:off x="1166889" y="1057737"/>
            <a:ext cx="5369945" cy="1956626"/>
            <a:chOff x="468360" y="1249200"/>
            <a:chExt cx="4440149" cy="1617840"/>
          </a:xfrm>
        </p:grpSpPr>
        <p:sp>
          <p:nvSpPr>
            <p:cNvPr id="355" name="CustomShape 6"/>
            <p:cNvSpPr/>
            <p:nvPr/>
          </p:nvSpPr>
          <p:spPr>
            <a:xfrm>
              <a:off x="468360" y="1249200"/>
              <a:ext cx="4282920" cy="161784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6" name="CustomShape 7"/>
            <p:cNvSpPr/>
            <p:nvPr/>
          </p:nvSpPr>
          <p:spPr>
            <a:xfrm>
              <a:off x="594811" y="1267140"/>
              <a:ext cx="4313698" cy="8031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7934" rIns="108847" bIns="54423" anchor="ctr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661" spc="-1" dirty="0">
                  <a:solidFill>
                    <a:srgbClr val="FA6060"/>
                  </a:solidFill>
                  <a:latin typeface="Arial"/>
                  <a:ea typeface="Arial Unicode MS"/>
                </a:rPr>
                <a:t>Быстрый старт по проекту</a:t>
              </a:r>
              <a:endParaRPr lang="ru-RU" sz="2661" spc="-1" dirty="0">
                <a:solidFill>
                  <a:srgbClr val="FA6060"/>
                </a:solidFill>
                <a:latin typeface="Arial"/>
              </a:endParaRPr>
            </a:p>
          </p:txBody>
        </p:sp>
        <p:sp>
          <p:nvSpPr>
            <p:cNvPr id="357" name="CustomShape 8"/>
            <p:cNvSpPr/>
            <p:nvPr/>
          </p:nvSpPr>
          <p:spPr>
            <a:xfrm>
              <a:off x="668160" y="2128680"/>
              <a:ext cx="4064040" cy="6811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3580" rIns="108847" bIns="54423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Готовая основа в виде 3</a:t>
              </a:r>
              <a:r>
                <a:rPr lang="en-US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D</a:t>
              </a: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-модели от архитектора</a:t>
              </a:r>
              <a:endParaRPr lang="ru-RU" sz="2177" spc="-1" dirty="0">
                <a:solidFill>
                  <a:srgbClr val="666F78"/>
                </a:solidFill>
                <a:latin typeface="Arial"/>
              </a:endParaRPr>
            </a:p>
          </p:txBody>
        </p:sp>
      </p:grpSp>
      <p:grpSp>
        <p:nvGrpSpPr>
          <p:cNvPr id="358" name="Group 9"/>
          <p:cNvGrpSpPr/>
          <p:nvPr/>
        </p:nvGrpSpPr>
        <p:grpSpPr>
          <a:xfrm>
            <a:off x="6747891" y="3290482"/>
            <a:ext cx="5179791" cy="1956191"/>
            <a:chOff x="5075280" y="3192480"/>
            <a:chExt cx="4282920" cy="1617480"/>
          </a:xfrm>
        </p:grpSpPr>
        <p:sp>
          <p:nvSpPr>
            <p:cNvPr id="359" name="CustomShape 10"/>
            <p:cNvSpPr/>
            <p:nvPr/>
          </p:nvSpPr>
          <p:spPr>
            <a:xfrm>
              <a:off x="5075280" y="3192480"/>
              <a:ext cx="4282920" cy="161748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0" name="CustomShape 11"/>
            <p:cNvSpPr/>
            <p:nvPr/>
          </p:nvSpPr>
          <p:spPr>
            <a:xfrm>
              <a:off x="5276879" y="3276720"/>
              <a:ext cx="4064039" cy="8031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7934" rIns="108847" bIns="54423" anchor="ctr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419" spc="-1" dirty="0">
                  <a:solidFill>
                    <a:srgbClr val="FA6060"/>
                  </a:solidFill>
                  <a:latin typeface="Arial"/>
                  <a:ea typeface="Arial Unicode MS"/>
                </a:rPr>
                <a:t>Автоматизация в получении чертежей и спецификаций</a:t>
              </a:r>
              <a:endParaRPr lang="ru-RU" sz="2419" spc="-1" dirty="0">
                <a:solidFill>
                  <a:srgbClr val="FA6060"/>
                </a:solidFill>
                <a:latin typeface="Arial"/>
              </a:endParaRPr>
            </a:p>
          </p:txBody>
        </p:sp>
        <p:sp>
          <p:nvSpPr>
            <p:cNvPr id="361" name="CustomShape 12"/>
            <p:cNvSpPr/>
            <p:nvPr/>
          </p:nvSpPr>
          <p:spPr>
            <a:xfrm>
              <a:off x="5276880" y="4073400"/>
              <a:ext cx="4064040" cy="6811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3580" rIns="108847" bIns="54423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Формирование и оформление чертежей из 3</a:t>
              </a:r>
              <a:r>
                <a:rPr lang="en-US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D</a:t>
              </a: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-модели по ГОСТ</a:t>
              </a:r>
              <a:endParaRPr lang="ru-RU" sz="2177" spc="-1" dirty="0">
                <a:solidFill>
                  <a:srgbClr val="666F78"/>
                </a:solidFill>
                <a:latin typeface="Arial"/>
              </a:endParaRPr>
            </a:p>
          </p:txBody>
        </p:sp>
      </p:grpSp>
      <p:grpSp>
        <p:nvGrpSpPr>
          <p:cNvPr id="362" name="Group 13"/>
          <p:cNvGrpSpPr/>
          <p:nvPr/>
        </p:nvGrpSpPr>
        <p:grpSpPr>
          <a:xfrm>
            <a:off x="1176252" y="3290482"/>
            <a:ext cx="5179791" cy="1956191"/>
            <a:chOff x="468360" y="3192480"/>
            <a:chExt cx="4282920" cy="1617480"/>
          </a:xfrm>
        </p:grpSpPr>
        <p:sp>
          <p:nvSpPr>
            <p:cNvPr id="363" name="CustomShape 14"/>
            <p:cNvSpPr/>
            <p:nvPr/>
          </p:nvSpPr>
          <p:spPr>
            <a:xfrm>
              <a:off x="468360" y="3192480"/>
              <a:ext cx="4282920" cy="161748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4" name="CustomShape 15"/>
            <p:cNvSpPr/>
            <p:nvPr/>
          </p:nvSpPr>
          <p:spPr>
            <a:xfrm>
              <a:off x="668159" y="3276720"/>
              <a:ext cx="4064039" cy="8031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7934" rIns="108847" bIns="54423" anchor="ctr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419" spc="-1" dirty="0">
                  <a:solidFill>
                    <a:srgbClr val="FA6060"/>
                  </a:solidFill>
                  <a:latin typeface="Arial"/>
                  <a:ea typeface="Arial Unicode MS"/>
                </a:rPr>
                <a:t>Согласованность работы с другими участниками проекта</a:t>
              </a:r>
              <a:endParaRPr lang="ru-RU" sz="2419" spc="-1" dirty="0">
                <a:solidFill>
                  <a:srgbClr val="FA6060"/>
                </a:solidFill>
                <a:latin typeface="Arial"/>
              </a:endParaRPr>
            </a:p>
          </p:txBody>
        </p:sp>
        <p:sp>
          <p:nvSpPr>
            <p:cNvPr id="365" name="CustomShape 16"/>
            <p:cNvSpPr/>
            <p:nvPr/>
          </p:nvSpPr>
          <p:spPr>
            <a:xfrm>
              <a:off x="668160" y="4073400"/>
              <a:ext cx="4064040" cy="6811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73580" rIns="108847" bIns="54423">
              <a:noAutofit/>
            </a:bodyPr>
            <a:lstStyle/>
            <a:p>
              <a:pPr>
                <a:lnSpc>
                  <a:spcPct val="93000"/>
                </a:lnSpc>
              </a:pPr>
              <a:r>
                <a:rPr lang="ru-RU" sz="2177" spc="-1" dirty="0">
                  <a:solidFill>
                    <a:srgbClr val="666F78"/>
                  </a:solidFill>
                  <a:latin typeface="Arial"/>
                  <a:ea typeface="Arial Unicode MS"/>
                </a:rPr>
                <a:t>Одновременная работа специалистов над одним проектом</a:t>
              </a:r>
              <a:endParaRPr lang="ru-RU" sz="2177" spc="-1" dirty="0">
                <a:solidFill>
                  <a:srgbClr val="666F78"/>
                </a:solidFill>
                <a:latin typeface="Arial"/>
              </a:endParaRPr>
            </a:p>
          </p:txBody>
        </p:sp>
      </p:grpSp>
      <p:sp>
        <p:nvSpPr>
          <p:cNvPr id="366" name="CustomShape 17"/>
          <p:cNvSpPr/>
          <p:nvPr/>
        </p:nvSpPr>
        <p:spPr>
          <a:xfrm>
            <a:off x="5822830" y="228677"/>
            <a:ext cx="5978965" cy="55294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2316" rIns="0" bIns="0" anchor="ctr">
            <a:noAutofit/>
          </a:bodyPr>
          <a:lstStyle/>
          <a:p>
            <a:pPr>
              <a:lnSpc>
                <a:spcPct val="79000"/>
              </a:lnSpc>
            </a:pPr>
            <a:r>
              <a:rPr lang="en-US" sz="3600" b="1" spc="-1" dirty="0">
                <a:solidFill>
                  <a:srgbClr val="FA6060"/>
                </a:solidFill>
                <a:latin typeface="Arial"/>
                <a:ea typeface="Arial Unicode MS"/>
              </a:rPr>
              <a:t>Renga</a:t>
            </a:r>
            <a:r>
              <a:rPr lang="ru-RU" sz="3600" b="1" spc="-1" dirty="0">
                <a:solidFill>
                  <a:srgbClr val="FA6060"/>
                </a:solidFill>
                <a:latin typeface="Arial"/>
                <a:ea typeface="Arial Unicode MS"/>
              </a:rPr>
              <a:t> для инженера МЕР</a:t>
            </a:r>
            <a:endParaRPr lang="ru-RU" sz="3600" spc="-1" dirty="0">
              <a:solidFill>
                <a:srgbClr val="FA6060"/>
              </a:solidFill>
              <a:latin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FD10095-C584-4AC2-B010-6898E4FEE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-3307"/>
            <a:ext cx="804736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309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BIM-система  инженерного проектирования">
            <a:extLst>
              <a:ext uri="{FF2B5EF4-FFF2-40B4-BE49-F238E27FC236}">
                <a16:creationId xmlns:a16="http://schemas.microsoft.com/office/drawing/2014/main" id="{A2BFFB02-068F-43C5-8882-4E0A22047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349" y="5638244"/>
            <a:ext cx="4519289" cy="47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3600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31800" indent="-215900" defTabSz="86360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3600" indent="-215900" defTabSz="86360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95400" indent="-215900" defTabSz="86360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727200" indent="-215900" defTabSz="86360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84400" indent="-215900" defTabSz="863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41600" indent="-215900" defTabSz="863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98800" indent="-215900" defTabSz="863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56000" indent="-215900" defTabSz="863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ru-RU" altLang="ru-RU" sz="254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Максим Шибанов</a:t>
            </a:r>
          </a:p>
          <a:p>
            <a:pPr algn="r" eaLnBrk="1" hangingPunct="1">
              <a:buFont typeface="Arial" panose="020B0604020202020204" pitchFamily="34" charset="0"/>
              <a:buNone/>
            </a:pPr>
            <a:r>
              <a:rPr lang="ru-RU" altLang="ru-RU" sz="2117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Руководитель отдела маркетинга</a:t>
            </a:r>
          </a:p>
        </p:txBody>
      </p:sp>
      <p:pic>
        <p:nvPicPr>
          <p:cNvPr id="7172" name="Рисунок 1">
            <a:extLst>
              <a:ext uri="{FF2B5EF4-FFF2-40B4-BE49-F238E27FC236}">
                <a16:creationId xmlns:a16="http://schemas.microsoft.com/office/drawing/2014/main" id="{046A7A9F-AC4A-471F-891D-84E924174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53" r="89650"/>
          <a:stretch>
            <a:fillRect/>
          </a:stretch>
        </p:blipFill>
        <p:spPr bwMode="auto">
          <a:xfrm>
            <a:off x="0" y="54"/>
            <a:ext cx="532571" cy="6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49C35E-B217-4CF8-A763-497F633F3F86}"/>
              </a:ext>
            </a:extLst>
          </p:cNvPr>
          <p:cNvCxnSpPr>
            <a:cxnSpLocks/>
          </p:cNvCxnSpPr>
          <p:nvPr/>
        </p:nvCxnSpPr>
        <p:spPr>
          <a:xfrm>
            <a:off x="761055" y="6330418"/>
            <a:ext cx="11126859" cy="0"/>
          </a:xfrm>
          <a:prstGeom prst="line">
            <a:avLst/>
          </a:prstGeom>
          <a:ln w="19050">
            <a:solidFill>
              <a:srgbClr val="FA6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Text Box 1">
            <a:extLst>
              <a:ext uri="{FF2B5EF4-FFF2-40B4-BE49-F238E27FC236}">
                <a16:creationId xmlns:a16="http://schemas.microsoft.com/office/drawing/2014/main" id="{5A1B1AFE-5453-4961-8D3C-D837E31C2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876" y="6330418"/>
            <a:ext cx="9813074" cy="52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6005" rIns="0" bIns="0"/>
          <a:lstStyle>
            <a:lvl1pPr marL="10477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r>
              <a:rPr lang="en-US" altLang="ru-RU" sz="2117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BIM</a:t>
            </a:r>
            <a:r>
              <a:rPr lang="ru-RU" altLang="ru-RU" sz="2117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-технология для проектировщиков, сметчиков и руководителей</a:t>
            </a:r>
          </a:p>
        </p:txBody>
      </p:sp>
      <p:sp>
        <p:nvSpPr>
          <p:cNvPr id="7178" name="Text Box 1">
            <a:extLst>
              <a:ext uri="{FF2B5EF4-FFF2-40B4-BE49-F238E27FC236}">
                <a16:creationId xmlns:a16="http://schemas.microsoft.com/office/drawing/2014/main" id="{3BD020B3-6CF8-4FCC-A771-2DB4C6FED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390" y="2924150"/>
            <a:ext cx="9492187" cy="100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6005" rIns="0" bIns="0"/>
          <a:lstStyle>
            <a:lvl1pPr marL="10477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r>
              <a:rPr lang="ru-RU" altLang="ru-RU" sz="4800" b="1" dirty="0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Спасибо за внимание!</a:t>
            </a:r>
          </a:p>
          <a:p>
            <a:pPr algn="ctr">
              <a:lnSpc>
                <a:spcPct val="87000"/>
              </a:lnSpc>
              <a:spcAft>
                <a:spcPts val="1508"/>
              </a:spcAft>
              <a:buClr>
                <a:srgbClr val="FA6060"/>
              </a:buClr>
              <a:buSzPct val="45000"/>
            </a:pPr>
            <a:br>
              <a:rPr lang="ru-RU" altLang="ru-RU" sz="4800" dirty="0">
                <a:solidFill>
                  <a:srgbClr val="697C8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altLang="ru-RU" sz="4800" dirty="0">
              <a:solidFill>
                <a:srgbClr val="697C8C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2BB71B-8188-441C-BFE5-B402D5CF6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980" y="221038"/>
            <a:ext cx="2104762" cy="666667"/>
          </a:xfrm>
          <a:prstGeom prst="rect">
            <a:avLst/>
          </a:prstGeom>
        </p:spPr>
      </p:pic>
      <p:grpSp>
        <p:nvGrpSpPr>
          <p:cNvPr id="16" name="Группа 23">
            <a:extLst>
              <a:ext uri="{FF2B5EF4-FFF2-40B4-BE49-F238E27FC236}">
                <a16:creationId xmlns:a16="http://schemas.microsoft.com/office/drawing/2014/main" id="{E3EADFCF-E9B4-425C-84FD-C0337D05AA62}"/>
              </a:ext>
            </a:extLst>
          </p:cNvPr>
          <p:cNvGrpSpPr>
            <a:grpSpLocks/>
          </p:cNvGrpSpPr>
          <p:nvPr/>
        </p:nvGrpSpPr>
        <p:grpSpPr bwMode="auto">
          <a:xfrm>
            <a:off x="895504" y="144715"/>
            <a:ext cx="2430500" cy="1191697"/>
            <a:chOff x="7443" y="-1"/>
            <a:chExt cx="2008385" cy="1054225"/>
          </a:xfrm>
        </p:grpSpPr>
        <p:sp>
          <p:nvSpPr>
            <p:cNvPr id="17" name="Прямоугольник 24">
              <a:extLst>
                <a:ext uri="{FF2B5EF4-FFF2-40B4-BE49-F238E27FC236}">
                  <a16:creationId xmlns:a16="http://schemas.microsoft.com/office/drawing/2014/main" id="{4B74F6F8-E5F4-4F61-97C9-ED9D3BA2F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8" y="-1"/>
              <a:ext cx="2005210" cy="100783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pic>
          <p:nvPicPr>
            <p:cNvPr id="18" name="Рисунок 25">
              <a:extLst>
                <a:ext uri="{FF2B5EF4-FFF2-40B4-BE49-F238E27FC236}">
                  <a16:creationId xmlns:a16="http://schemas.microsoft.com/office/drawing/2014/main" id="{048703F4-7237-4ABE-975F-05E118C11A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3" y="0"/>
              <a:ext cx="848713" cy="105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27570</TotalTime>
  <Words>580</Words>
  <Application>Microsoft Office PowerPoint</Application>
  <PresentationFormat>Широкоэкранный</PresentationFormat>
  <Paragraphs>125</Paragraphs>
  <Slides>23</Slides>
  <Notes>19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Т</dc:creator>
  <cp:lastModifiedBy>Екатерина Васильева</cp:lastModifiedBy>
  <cp:revision>637</cp:revision>
  <cp:lastPrinted>2020-08-13T07:01:28Z</cp:lastPrinted>
  <dcterms:created xsi:type="dcterms:W3CDTF">2020-05-18T08:52:35Z</dcterms:created>
  <dcterms:modified xsi:type="dcterms:W3CDTF">2021-02-01T08:41:20Z</dcterms:modified>
</cp:coreProperties>
</file>