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300" r:id="rId2"/>
    <p:sldId id="276" r:id="rId3"/>
    <p:sldId id="297" r:id="rId4"/>
    <p:sldId id="298" r:id="rId5"/>
    <p:sldId id="296" r:id="rId6"/>
    <p:sldId id="299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FF9900"/>
    <a:srgbClr val="F48466"/>
    <a:srgbClr val="FF3300"/>
    <a:srgbClr val="008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492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1961C1-8B82-4877-8964-F2001D98AA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540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968D6-8020-4BE8-B3FC-53B6581A47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0816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74AA7-E0EF-4A91-9AB9-D9E8F033C4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683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62E1F-3780-4FC5-8CC0-513C872DA86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46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2BD07-30A2-4998-A909-C20FF354F8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030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42CE8-AE63-4A7C-9448-486AC7E64F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448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28A26-7E00-4DF1-9E24-23D57F3A70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45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5978E-D1F2-444D-90E4-F687C389F1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7691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747ACB-7237-4045-8A62-38B0C486C3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606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19F43-D9E4-4BFF-A7AD-C0FBF51867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2360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84D34-2C17-41C4-A05E-72D81EF8E9D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1502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A30C066-00E0-48B2-929F-F7ACB5B72EC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heat-pump.kz/images/bitovoy_sdar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2.jpe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4" name="Picture 8" descr="Бланк альбомны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4644008" y="5635265"/>
            <a:ext cx="424758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i="1" dirty="0">
                <a:solidFill>
                  <a:srgbClr val="008000"/>
                </a:solidFill>
              </a:rPr>
              <a:t>Докладчик: </a:t>
            </a:r>
            <a:r>
              <a:rPr lang="ru-RU" altLang="ru-RU" b="1" i="1" dirty="0">
                <a:solidFill>
                  <a:srgbClr val="008000"/>
                </a:solidFill>
              </a:rPr>
              <a:t>ДИТИН</a:t>
            </a:r>
          </a:p>
          <a:p>
            <a:pPr algn="ctr">
              <a:spcBef>
                <a:spcPct val="50000"/>
              </a:spcBef>
            </a:pPr>
            <a:r>
              <a:rPr lang="ru-RU" altLang="ru-RU" i="1" dirty="0">
                <a:solidFill>
                  <a:srgbClr val="008000"/>
                </a:solidFill>
              </a:rPr>
              <a:t>Николай Николаевич, директор компании Тепло-</a:t>
            </a:r>
            <a:r>
              <a:rPr lang="en-US" altLang="ru-RU" i="1" dirty="0">
                <a:solidFill>
                  <a:srgbClr val="008000"/>
                </a:solidFill>
              </a:rPr>
              <a:t>Heat</a:t>
            </a:r>
            <a:endParaRPr lang="ru-RU" altLang="ru-RU" i="1" dirty="0">
              <a:solidFill>
                <a:srgbClr val="008000"/>
              </a:solidFill>
            </a:endParaRPr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1403350" y="333375"/>
            <a:ext cx="3889375" cy="93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altLang="ru-RU" sz="2200" dirty="0">
                <a:solidFill>
                  <a:schemeClr val="accent2"/>
                </a:solidFill>
                <a:latin typeface="Arial Black" pitchFamily="34" charset="0"/>
              </a:rPr>
              <a:t>Международный вентиляционный конгресс </a:t>
            </a:r>
            <a:r>
              <a:rPr lang="en-US" altLang="ru-RU" sz="2200" dirty="0" err="1">
                <a:solidFill>
                  <a:schemeClr val="accent2"/>
                </a:solidFill>
                <a:latin typeface="Arial Black" pitchFamily="34" charset="0"/>
              </a:rPr>
              <a:t>AirVent</a:t>
            </a:r>
            <a:r>
              <a:rPr lang="ru-RU" altLang="ru-RU" sz="2200" dirty="0">
                <a:solidFill>
                  <a:schemeClr val="accent2"/>
                </a:solidFill>
                <a:latin typeface="Arial Black" pitchFamily="34" charset="0"/>
              </a:rPr>
              <a:t/>
            </a:r>
            <a:br>
              <a:rPr lang="ru-RU" altLang="ru-RU" sz="2200" dirty="0">
                <a:solidFill>
                  <a:schemeClr val="accent2"/>
                </a:solidFill>
                <a:latin typeface="Arial Black" pitchFamily="34" charset="0"/>
              </a:rPr>
            </a:br>
            <a:endParaRPr lang="ru-RU" altLang="ru-RU" sz="2200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1124744"/>
            <a:ext cx="4788780" cy="1152376"/>
          </a:xfrm>
        </p:spPr>
        <p:txBody>
          <a:bodyPr/>
          <a:lstStyle/>
          <a:p>
            <a:r>
              <a:rPr lang="ru-RU" altLang="ru-RU" sz="2200" dirty="0">
                <a:solidFill>
                  <a:srgbClr val="FF3300"/>
                </a:solidFill>
                <a:latin typeface="Arial Black" pitchFamily="34" charset="0"/>
              </a:rPr>
              <a:t>ВЕНТИЛЯЦИОННЫЙ РЫНОК: БИЗНЕС И ТЕХНОЛОГИИ В СОВРЕМЕННЫХ УСЛОВИЯХ</a:t>
            </a:r>
          </a:p>
        </p:txBody>
      </p:sp>
      <p:sp>
        <p:nvSpPr>
          <p:cNvPr id="96270" name="Rectangle 14"/>
          <p:cNvSpPr>
            <a:spLocks noChangeArrowheads="1"/>
          </p:cNvSpPr>
          <p:nvPr/>
        </p:nvSpPr>
        <p:spPr bwMode="auto">
          <a:xfrm>
            <a:off x="4355977" y="4122378"/>
            <a:ext cx="4680346" cy="151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altLang="ru-RU" sz="2200" b="1" i="1" dirty="0">
                <a:solidFill>
                  <a:srgbClr val="CC00CC"/>
                </a:solidFill>
                <a:latin typeface="Arial Black" pitchFamily="34" charset="0"/>
              </a:rPr>
              <a:t>Рекуперация тепла в системах вентиляции. Преимущества активного термодинамического рекуператора</a:t>
            </a:r>
          </a:p>
        </p:txBody>
      </p:sp>
      <p:pic>
        <p:nvPicPr>
          <p:cNvPr id="9" name="Picture 5" descr="C:\Users\дед марос\Desktop\ПРЕЗЕНТАШКА\логотип_новый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011" y="2204865"/>
            <a:ext cx="1725901" cy="173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2" y="2204864"/>
            <a:ext cx="3788567" cy="1810326"/>
          </a:xfrm>
          <a:prstGeom prst="rect">
            <a:avLst/>
          </a:prstGeom>
        </p:spPr>
      </p:pic>
      <p:pic>
        <p:nvPicPr>
          <p:cNvPr id="12" name="Содержимое 4" descr="ОБЛОЖКА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990912" y="333375"/>
            <a:ext cx="2791978" cy="283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1" y="4045270"/>
            <a:ext cx="3788567" cy="275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9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Э-Эх\Desktop\ПВУ-Бассейн Челябы\ВИД5-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71192" y="0"/>
            <a:ext cx="7272808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Бланк альбомн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5" descr="C:\Users\Э-Эх\Desktop\ПВУ-Бассейн Челябы\Для ПРЕЗЕНТАШКИ\sirius_aqua_log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57188" y="642938"/>
            <a:ext cx="8501062" cy="2428875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000768"/>
            <a:ext cx="8610600" cy="66833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FF0000"/>
                </a:solidFill>
              </a:rPr>
              <a:t>             решения проблемы обмерзания 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        при работе на низких температурах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000125" y="285750"/>
            <a:ext cx="7786688" cy="4286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0000"/>
                </a:solidFill>
              </a:rPr>
              <a:t>2-3 секционный   вариант </a:t>
            </a:r>
            <a:r>
              <a:rPr lang="ru-RU" sz="2000" dirty="0" smtClean="0">
                <a:solidFill>
                  <a:srgbClr val="FF0000"/>
                </a:solidFill>
              </a:rPr>
              <a:t>ПТО</a:t>
            </a:r>
            <a:r>
              <a:rPr lang="ru-RU" dirty="0" smtClean="0">
                <a:solidFill>
                  <a:srgbClr val="FF0000"/>
                </a:solidFill>
              </a:rPr>
              <a:t> плюс  автоматика упр. байпасом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285750" y="3071813"/>
            <a:ext cx="8643938" cy="639762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0000"/>
                </a:solidFill>
              </a:rPr>
              <a:t>          Управление скоростью ротора  </a:t>
            </a:r>
            <a:r>
              <a:rPr lang="ru-RU" dirty="0" err="1" smtClean="0">
                <a:solidFill>
                  <a:srgbClr val="FF0000"/>
                </a:solidFill>
              </a:rPr>
              <a:t>проп</a:t>
            </a:r>
            <a:r>
              <a:rPr lang="ru-RU" dirty="0" smtClean="0">
                <a:solidFill>
                  <a:srgbClr val="FF0000"/>
                </a:solidFill>
              </a:rPr>
              <a:t>.  перепаду давления на нем</a:t>
            </a:r>
            <a:endParaRPr lang="ru-RU" dirty="0"/>
          </a:p>
        </p:txBody>
      </p:sp>
      <p:pic>
        <p:nvPicPr>
          <p:cNvPr id="12295" name="Picture 6" descr="C:\Users\Э-Эх\Desktop\ПВУ-Бассейн Челябы\Для ПРЕЗЕНТАШКИ\sirius_xp_35_xr.gi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321469" y="3645024"/>
            <a:ext cx="8501062" cy="2324100"/>
          </a:xfr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0260136"/>
      </p:ext>
    </p:extLst>
  </p:cSld>
  <p:clrMapOvr>
    <a:masterClrMapping/>
  </p:clrMapOvr>
  <p:transition spd="med" advTm="2792">
    <p:newsflash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00"/>
                            </p:stCondLst>
                            <p:childTnLst>
                              <p:par>
                                <p:cTn id="13" presetID="23" presetClass="emph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rev="1" advAuto="1500"/>
      <p:bldP spid="7" grpId="0" build="p" rev="1" advAuto="5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Бланк альбомн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8134376" cy="85723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33CCFF"/>
                </a:solidFill>
                <a:latin typeface="Franklin Gothic Demi" pitchFamily="34" charset="0"/>
              </a:rPr>
              <a:t>  </a:t>
            </a:r>
            <a:r>
              <a:rPr lang="ru-RU" sz="2400" dirty="0" smtClean="0">
                <a:solidFill>
                  <a:srgbClr val="33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Franklin Gothic Demi" pitchFamily="34" charset="0"/>
              </a:rPr>
              <a:t>Комплекс реализуемых режимов в ПВУ </a:t>
            </a:r>
            <a:r>
              <a:rPr lang="ru-RU" sz="3200" dirty="0" smtClean="0">
                <a:solidFill>
                  <a:srgbClr val="33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Franklin Gothic Demi" pitchFamily="34" charset="0"/>
              </a:rPr>
              <a:t>с активным рекуператором</a:t>
            </a:r>
            <a:r>
              <a:rPr lang="ru-RU" sz="2400" dirty="0" smtClean="0">
                <a:solidFill>
                  <a:srgbClr val="33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Franklin Gothic Demi" pitchFamily="34" charset="0"/>
              </a:rPr>
              <a:t> </a:t>
            </a:r>
            <a:r>
              <a:rPr lang="ru-RU" sz="2400" dirty="0" smtClean="0">
                <a:solidFill>
                  <a:srgbClr val="33CCFF"/>
                </a:solidFill>
                <a:latin typeface="Franklin Gothic Demi" pitchFamily="34" charset="0"/>
              </a:rPr>
              <a:t> </a:t>
            </a:r>
            <a:r>
              <a:rPr lang="ru-RU" sz="2400" dirty="0" smtClean="0">
                <a:solidFill>
                  <a:srgbClr val="33CCFF"/>
                </a:solidFill>
                <a:latin typeface="Franklin Gothic Demi" pitchFamily="34" charset="0"/>
              </a:rPr>
              <a:t>- </a:t>
            </a:r>
            <a:r>
              <a:rPr lang="ru-RU" sz="2400" dirty="0" smtClean="0">
                <a:solidFill>
                  <a:srgbClr val="33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Franklin Gothic Demi" pitchFamily="34" charset="0"/>
              </a:rPr>
              <a:t>модельный ряд  для бассейнов -</a:t>
            </a:r>
            <a:endParaRPr lang="ru-RU" sz="2400" dirty="0">
              <a:solidFill>
                <a:srgbClr val="33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Franklin Gothic Demi" pitchFamily="34" charset="0"/>
            </a:endParaRPr>
          </a:p>
        </p:txBody>
      </p:sp>
      <p:pic>
        <p:nvPicPr>
          <p:cNvPr id="13316" name="Picture 5" descr="C:\Users\Э-Эх\Desktop\ПВУ-Бассейн Челябы\Для ПРЕЗЕНТАШКИ\3 страница полная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14313" y="928688"/>
            <a:ext cx="8715375" cy="5715000"/>
          </a:xfr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1801662"/>
      </p:ext>
    </p:extLst>
  </p:cSld>
  <p:clrMapOvr>
    <a:masterClrMapping/>
  </p:clrMapOvr>
  <p:transition spd="med" advTm="2106">
    <p:newsflash/>
    <p:sndAc>
      <p:stSnd>
        <p:snd r:embed="rId3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266" name="Picture 2" descr="http://www.heat-pump.kz/images/bitovoy_sdar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908" y="1340768"/>
            <a:ext cx="687916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94332" y="539427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Собранная партия активных </a:t>
            </a:r>
            <a:r>
              <a:rPr lang="ru-RU" b="1" dirty="0" smtClean="0">
                <a:solidFill>
                  <a:srgbClr val="FF0000"/>
                </a:solidFill>
              </a:rPr>
              <a:t>рекуператоров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62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Бланк альбом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9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788" name="Picture 5" descr="C:\Users\дед марос\Desktop\ПРЕЗЕНТАШКА\логотип_новый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4" y="4993910"/>
            <a:ext cx="1801742" cy="181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5" name="Text Box 11"/>
          <p:cNvSpPr txBox="1">
            <a:spLocks noChangeArrowheads="1"/>
          </p:cNvSpPr>
          <p:nvPr/>
        </p:nvSpPr>
        <p:spPr bwMode="auto">
          <a:xfrm>
            <a:off x="33954" y="2852936"/>
            <a:ext cx="9002542" cy="368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2400" b="1" dirty="0" smtClean="0">
                <a:solidFill>
                  <a:srgbClr val="C00000"/>
                </a:solidFill>
                <a:latin typeface="Arial Black" pitchFamily="34" charset="0"/>
              </a:rPr>
              <a:t>              </a:t>
            </a:r>
            <a:r>
              <a:rPr lang="ru-RU" altLang="ru-RU" sz="2800" b="1" dirty="0" smtClean="0">
                <a:solidFill>
                  <a:srgbClr val="C00000"/>
                </a:solidFill>
                <a:latin typeface="Arial Black" pitchFamily="34" charset="0"/>
              </a:rPr>
              <a:t>Инженерный центр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3200" b="1" dirty="0" smtClean="0">
                <a:solidFill>
                  <a:srgbClr val="008000"/>
                </a:solidFill>
                <a:latin typeface="Arial Black" pitchFamily="34" charset="0"/>
              </a:rPr>
              <a:t>              </a:t>
            </a:r>
            <a:r>
              <a:rPr lang="ru-RU" altLang="ru-RU" sz="3600" b="1" dirty="0" smtClean="0">
                <a:solidFill>
                  <a:srgbClr val="008000"/>
                </a:solidFill>
                <a:latin typeface="Arial Black" pitchFamily="34" charset="0"/>
              </a:rPr>
              <a:t>Тепло</a:t>
            </a:r>
            <a:r>
              <a:rPr lang="ru-RU" altLang="ru-RU" sz="3600" b="1" dirty="0" smtClean="0">
                <a:solidFill>
                  <a:srgbClr val="000000"/>
                </a:solidFill>
                <a:latin typeface="Arial Black" pitchFamily="34" charset="0"/>
              </a:rPr>
              <a:t>-</a:t>
            </a:r>
            <a:r>
              <a:rPr lang="en-US" altLang="ru-RU" sz="3600" b="1" dirty="0">
                <a:solidFill>
                  <a:srgbClr val="FF9900"/>
                </a:solidFill>
                <a:latin typeface="Arial Black" pitchFamily="34" charset="0"/>
              </a:rPr>
              <a:t>Heat</a:t>
            </a:r>
            <a:r>
              <a:rPr lang="en-US" altLang="ru-RU" sz="3600" b="1" baseline="30000" dirty="0" smtClean="0">
                <a:solidFill>
                  <a:srgbClr val="FF3300"/>
                </a:solidFill>
                <a:latin typeface="Arial Black" pitchFamily="34" charset="0"/>
              </a:rPr>
              <a:t>©</a:t>
            </a:r>
            <a:endParaRPr lang="ru-RU" altLang="ru-RU" sz="3600" b="1" baseline="30000" dirty="0" smtClean="0">
              <a:solidFill>
                <a:srgbClr val="FF3300"/>
              </a:solidFill>
              <a:latin typeface="Arial Black" pitchFamily="34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2400" b="1" dirty="0" smtClean="0">
                <a:solidFill>
                  <a:srgbClr val="FF3300"/>
                </a:solidFill>
                <a:latin typeface="Arial Black" pitchFamily="34" charset="0"/>
              </a:rPr>
              <a:t>Представительство завода тепловых насосов УКЗТН в СЗФО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 i="1" dirty="0" err="1" smtClean="0">
                <a:solidFill>
                  <a:srgbClr val="FF3300"/>
                </a:solidFill>
                <a:latin typeface="Arial Black" pitchFamily="34" charset="0"/>
              </a:rPr>
              <a:t>г.Санкт</a:t>
            </a:r>
            <a:r>
              <a:rPr lang="ru-RU" altLang="ru-RU" b="1" i="1" dirty="0" smtClean="0">
                <a:solidFill>
                  <a:srgbClr val="FF3300"/>
                </a:solidFill>
                <a:latin typeface="Arial Black" pitchFamily="34" charset="0"/>
              </a:rPr>
              <a:t>-Петербург</a:t>
            </a:r>
            <a:r>
              <a:rPr lang="ru-RU" altLang="ru-RU" b="1" i="1" dirty="0">
                <a:solidFill>
                  <a:srgbClr val="FF3300"/>
                </a:solidFill>
                <a:latin typeface="Arial Black" pitchFamily="34" charset="0"/>
              </a:rPr>
              <a:t>, </a:t>
            </a:r>
            <a:r>
              <a:rPr lang="ru-RU" altLang="ru-RU" b="1" i="1" dirty="0" err="1">
                <a:solidFill>
                  <a:srgbClr val="FF3300"/>
                </a:solidFill>
                <a:latin typeface="Arial Black" pitchFamily="34" charset="0"/>
              </a:rPr>
              <a:t>ул.Полоцкая</a:t>
            </a:r>
            <a:r>
              <a:rPr lang="ru-RU" altLang="ru-RU" b="1" i="1" dirty="0">
                <a:solidFill>
                  <a:srgbClr val="FF3300"/>
                </a:solidFill>
                <a:latin typeface="Arial Black" pitchFamily="34" charset="0"/>
              </a:rPr>
              <a:t>, д.15, </a:t>
            </a:r>
            <a:r>
              <a:rPr lang="ru-RU" altLang="ru-RU" b="1" i="1" dirty="0" smtClean="0">
                <a:solidFill>
                  <a:srgbClr val="FF3300"/>
                </a:solidFill>
                <a:latin typeface="Arial Black" pitchFamily="34" charset="0"/>
              </a:rPr>
              <a:t>корп.3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2200" b="1" dirty="0" smtClean="0">
                <a:solidFill>
                  <a:srgbClr val="FF0000"/>
                </a:solidFill>
                <a:latin typeface="Arial Black" pitchFamily="34" charset="0"/>
              </a:rPr>
              <a:t>                    </a:t>
            </a:r>
            <a:r>
              <a:rPr lang="ru-RU" altLang="ru-RU" sz="2200" b="1" u="sng" dirty="0" smtClean="0">
                <a:solidFill>
                  <a:srgbClr val="FF0000"/>
                </a:solidFill>
                <a:latin typeface="Arial Black" pitchFamily="34" charset="0"/>
              </a:rPr>
              <a:t>8 (812) 925 75 67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2400" b="1" dirty="0" smtClean="0">
                <a:solidFill>
                  <a:srgbClr val="FF3300"/>
                </a:solidFill>
                <a:latin typeface="Arial Black" pitchFamily="34" charset="0"/>
              </a:rPr>
              <a:t>                 www.teplo-heat.ru</a:t>
            </a:r>
            <a:endParaRPr lang="ru-RU" altLang="ru-RU" sz="2400" b="1" dirty="0" smtClean="0">
              <a:solidFill>
                <a:srgbClr val="FF3300"/>
              </a:solidFill>
              <a:latin typeface="Arial Black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ru-RU" sz="2200" b="1" dirty="0" smtClean="0">
                <a:solidFill>
                  <a:srgbClr val="FF0000"/>
                </a:solidFill>
                <a:latin typeface="Arial Black" pitchFamily="34" charset="0"/>
              </a:rPr>
              <a:t>                    </a:t>
            </a:r>
            <a:r>
              <a:rPr lang="en-US" altLang="ru-RU" sz="2200" b="1" u="sng" dirty="0" smtClean="0">
                <a:solidFill>
                  <a:srgbClr val="FF0000"/>
                </a:solidFill>
                <a:latin typeface="Arial Black" pitchFamily="34" charset="0"/>
              </a:rPr>
              <a:t>info@teplo-heat.ru</a:t>
            </a:r>
            <a:endParaRPr lang="ru-RU" altLang="ru-RU" sz="2200" b="1" u="sng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endParaRPr lang="en-US" altLang="ru-RU" b="1" i="1" dirty="0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117" y="4869160"/>
            <a:ext cx="4172883" cy="1993967"/>
          </a:xfrm>
          <a:prstGeom prst="rect">
            <a:avLst/>
          </a:prstGeom>
        </p:spPr>
      </p:pic>
      <p:pic>
        <p:nvPicPr>
          <p:cNvPr id="12" name="Picture 2" descr="C:\Users\Николай\Desktop\Горизонтальный геоконтур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688" y="116632"/>
            <a:ext cx="2843808" cy="159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Николай\Downloads\WP_20160730_20_12_45_Pr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1522800" cy="270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Николай\Downloads\ПРОМЕЖУТОЧНЫЙ ФОТООТЧЕТ\ПРОМЕЖУТОЧНЫЙ ФОТООТЧЕТ\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805" y="1853492"/>
            <a:ext cx="2587574" cy="194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585" y="-9492"/>
            <a:ext cx="2847943" cy="284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3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</TotalTime>
  <Words>108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Оформление по умолчанию</vt:lpstr>
      <vt:lpstr>ВЕНТИЛЯЦИОННЫЙ РЫНОК: БИЗНЕС И ТЕХНОЛОГИИ В СОВРЕМЕННЫХ УСЛОВИЯХ</vt:lpstr>
      <vt:lpstr>Презентация PowerPoint</vt:lpstr>
      <vt:lpstr>             решения проблемы обмерзания           при работе на низких температурах</vt:lpstr>
      <vt:lpstr>  Комплекс реализуемых режимов в ПВУ с активным рекуператором  - модельный ряд  для бассейнов -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Николай</cp:lastModifiedBy>
  <cp:revision>28</cp:revision>
  <cp:lastPrinted>1601-01-01T00:00:00Z</cp:lastPrinted>
  <dcterms:created xsi:type="dcterms:W3CDTF">2014-02-24T20:24:08Z</dcterms:created>
  <dcterms:modified xsi:type="dcterms:W3CDTF">2018-02-05T14:24:34Z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