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2" r:id="rId3"/>
    <p:sldId id="269" r:id="rId4"/>
    <p:sldId id="268" r:id="rId5"/>
    <p:sldId id="267" r:id="rId6"/>
    <p:sldId id="271" r:id="rId7"/>
    <p:sldId id="266" r:id="rId8"/>
    <p:sldId id="262" r:id="rId9"/>
    <p:sldId id="258" r:id="rId10"/>
    <p:sldId id="265" r:id="rId11"/>
    <p:sldId id="259" r:id="rId12"/>
    <p:sldId id="260" r:id="rId13"/>
    <p:sldId id="261" r:id="rId14"/>
    <p:sldId id="264" r:id="rId15"/>
    <p:sldId id="273" r:id="rId16"/>
    <p:sldId id="275" r:id="rId17"/>
    <p:sldId id="263" r:id="rId18"/>
    <p:sldId id="257" r:id="rId1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 autoAdjust="0"/>
    <p:restoredTop sz="94677" autoAdjust="0"/>
  </p:normalViewPr>
  <p:slideViewPr>
    <p:cSldViewPr>
      <p:cViewPr varScale="1">
        <p:scale>
          <a:sx n="108" d="100"/>
          <a:sy n="108" d="100"/>
        </p:scale>
        <p:origin x="730" y="8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3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00150"/>
            <a:ext cx="7772400" cy="133508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1049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46DA-BF60-4D4D-B215-444329D9A44E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BB23-0519-4B3D-9386-94042C95F9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46DA-BF60-4D4D-B215-444329D9A44E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BB23-0519-4B3D-9386-94042C95F90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35524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3152694"/>
            <a:ext cx="2876429" cy="535520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3056467"/>
            <a:ext cx="5544515" cy="637604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3065672"/>
            <a:ext cx="5467980" cy="580704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3055631"/>
            <a:ext cx="3308000" cy="48866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3043916"/>
            <a:ext cx="8723376" cy="997406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1847670"/>
            <a:ext cx="7772400" cy="1143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078086"/>
            <a:ext cx="6417734" cy="70485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46DA-BF60-4D4D-B215-444329D9A44E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BB23-0519-4B3D-9386-94042C95F9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46DA-BF60-4D4D-B215-444329D9A44E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BB23-0519-4B3D-9386-94042C95F90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2571751"/>
            <a:ext cx="3820055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71751"/>
            <a:ext cx="3822192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46DA-BF60-4D4D-B215-444329D9A44E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BB23-0519-4B3D-9386-94042C95F9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46DA-BF60-4D4D-B215-444329D9A44E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BB23-0519-4B3D-9386-94042C95F9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7406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46DA-BF60-4D4D-B215-444329D9A44E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BB23-0519-4B3D-9386-94042C95F9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46DA-BF60-4D4D-B215-444329D9A44E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BB23-0519-4B3D-9386-94042C95F90B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686050"/>
            <a:ext cx="3352800" cy="142875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3352800" cy="93954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371600"/>
            <a:ext cx="3904076" cy="28575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254000"/>
            <a:ext cx="3812645" cy="1822451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089150"/>
            <a:ext cx="3818467" cy="18161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46DA-BF60-4D4D-B215-444329D9A44E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BB23-0519-4B3D-9386-94042C95F90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028700"/>
            <a:ext cx="3566160" cy="2194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46DA-BF60-4D4D-B215-444329D9A44E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BB23-0519-4B3D-9386-94042C95F9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46DA-BF60-4D4D-B215-444329D9A44E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BB23-0519-4B3D-9386-94042C95F90B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85850"/>
            <a:ext cx="2057400" cy="3365500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85850"/>
            <a:ext cx="6019800" cy="3365501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18516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259572"/>
            <a:ext cx="8723376" cy="997406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67C46DA-BF60-4D4D-B215-444329D9A44E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CC7BB23-0519-4B3D-9386-94042C95F90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48637"/>
            <a:ext cx="7772400" cy="2775241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Актуальность современной малошумной вентиляции – возможные решения и технологии.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346523"/>
            <a:ext cx="3312368" cy="548009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Исполнительный директор Хрошин В.А.</a:t>
            </a:r>
          </a:p>
        </p:txBody>
      </p:sp>
      <p:pic>
        <p:nvPicPr>
          <p:cNvPr id="1026" name="Picture 2" descr="Z:\ЛОГОТИПЫ\лого\Logo_Blagovest_RU основа-01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17" y="3991839"/>
            <a:ext cx="3103965" cy="102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:\ЛОГОТИПЫ\лого\logo S&amp;P CMYK составной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887182"/>
            <a:ext cx="1586821" cy="115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79912" y="4120099"/>
            <a:ext cx="31325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ООО «ПП «Благовест-С+» </a:t>
            </a:r>
          </a:p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официальный дистрибьютор </a:t>
            </a:r>
          </a:p>
          <a:p>
            <a:pPr algn="ctr"/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Soler&amp;Palau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в России</a:t>
            </a:r>
          </a:p>
        </p:txBody>
      </p:sp>
    </p:spTree>
    <p:extLst>
      <p:ext uri="{BB962C8B-B14F-4D97-AF65-F5344CB8AC3E}">
        <p14:creationId xmlns:p14="http://schemas.microsoft.com/office/powerpoint/2010/main" val="3439441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0A6E7F81-2ECA-473C-8A7A-7B8A0DE3E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    </a:t>
            </a:r>
            <a:r>
              <a:rPr lang="ru-RU" b="1" dirty="0"/>
              <a:t>Акустический шум </a:t>
            </a:r>
            <a:r>
              <a:rPr lang="ru-RU" dirty="0"/>
              <a:t>— это совокупность звуков различной частоты и интенсивности, которые воспринимаются органами слуха человека и вызывают неприятное субъективное ощущение.</a:t>
            </a:r>
          </a:p>
          <a:p>
            <a:r>
              <a:rPr lang="ru-RU" dirty="0"/>
              <a:t>    Проще говоря - </a:t>
            </a:r>
            <a:r>
              <a:rPr lang="ru-RU" b="1" dirty="0"/>
              <a:t>шум это не желательный звук</a:t>
            </a:r>
            <a:r>
              <a:rPr lang="ru-RU" dirty="0"/>
              <a:t>, либо совокупность звуков, нарушающих тишину, </a:t>
            </a:r>
            <a:r>
              <a:rPr lang="ru-RU" b="1" dirty="0"/>
              <a:t>оказывающее вредное влияние на организм человека. </a:t>
            </a:r>
            <a:r>
              <a:rPr lang="ru-RU" dirty="0"/>
              <a:t>Уровень шума измеряется в единицах, выражающих степень звукового давления, децибелах.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4DA341D-1E48-4C08-8096-261D5C70E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Понятие шума. Физическая характеристика шума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04054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707654"/>
            <a:ext cx="5616623" cy="3168352"/>
          </a:xfrm>
        </p:spPr>
        <p:txBody>
          <a:bodyPr>
            <a:normAutofit fontScale="47500" lnSpcReduction="20000"/>
          </a:bodyPr>
          <a:lstStyle/>
          <a:p>
            <a:r>
              <a:rPr lang="ru-RU" sz="3200" dirty="0"/>
              <a:t>Комфортным и безвредным считается шум мощностью </a:t>
            </a:r>
            <a:br>
              <a:rPr lang="ru-RU" sz="3200" dirty="0"/>
            </a:br>
            <a:r>
              <a:rPr lang="ru-RU" sz="3200" b="1" dirty="0">
                <a:solidFill>
                  <a:srgbClr val="00B050"/>
                </a:solidFill>
              </a:rPr>
              <a:t>20-30 дБ </a:t>
            </a:r>
            <a:r>
              <a:rPr lang="ru-RU" sz="3200" b="1" dirty="0"/>
              <a:t> </a:t>
            </a:r>
            <a:r>
              <a:rPr lang="ru-RU" sz="3200" dirty="0"/>
              <a:t>— естественный звуковой фон. Увеличение этого показателя оказывает неблагоприятное воздействие на здоровье людей. </a:t>
            </a:r>
            <a:br>
              <a:rPr lang="ru-RU" sz="3200" dirty="0"/>
            </a:br>
            <a:endParaRPr lang="ru-RU" sz="3200" dirty="0"/>
          </a:p>
          <a:p>
            <a:r>
              <a:rPr lang="ru-RU" sz="3200" dirty="0"/>
              <a:t>Для примера: </a:t>
            </a:r>
            <a:r>
              <a:rPr lang="ru-RU" sz="3200" b="1" dirty="0"/>
              <a:t>риск возникновения сердечных заболеваний </a:t>
            </a:r>
            <a:r>
              <a:rPr lang="ru-RU" sz="3200" dirty="0"/>
              <a:t>вызывает уровень шума </a:t>
            </a:r>
            <a:r>
              <a:rPr lang="ru-RU" sz="3200" b="1" dirty="0">
                <a:solidFill>
                  <a:srgbClr val="C00000"/>
                </a:solidFill>
              </a:rPr>
              <a:t>в 50 дБ и более </a:t>
            </a:r>
            <a:r>
              <a:rPr lang="ru-RU" sz="3200" dirty="0"/>
              <a:t>— например улица с не слишком оживленным движением. </a:t>
            </a:r>
          </a:p>
          <a:p>
            <a:r>
              <a:rPr lang="ru-RU" sz="3200" dirty="0"/>
              <a:t>«переломный момент» шумового загрязнения —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b="1" dirty="0">
                <a:solidFill>
                  <a:srgbClr val="C00000"/>
                </a:solidFill>
              </a:rPr>
              <a:t>80 дБ</a:t>
            </a:r>
            <a:r>
              <a:rPr lang="ru-RU" sz="3200" dirty="0"/>
              <a:t>, все, что превышает этот показатель, наносит серьезный вред организму человека.</a:t>
            </a:r>
          </a:p>
          <a:p>
            <a:r>
              <a:rPr lang="ru-RU" sz="3200" dirty="0"/>
              <a:t>Шум частотностью </a:t>
            </a:r>
            <a:r>
              <a:rPr lang="ru-RU" sz="3200" b="1" dirty="0">
                <a:solidFill>
                  <a:srgbClr val="C00000"/>
                </a:solidFill>
              </a:rPr>
              <a:t>160-165дБ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/>
              <a:t>в течение нескольких минут приведет к гибели животных</a:t>
            </a:r>
          </a:p>
          <a:p>
            <a:r>
              <a:rPr lang="ru-RU" sz="3200" dirty="0"/>
              <a:t>Интенсивность в </a:t>
            </a:r>
            <a:r>
              <a:rPr lang="ru-RU" sz="3200" b="1" dirty="0">
                <a:solidFill>
                  <a:srgbClr val="C00000"/>
                </a:solidFill>
              </a:rPr>
              <a:t>190дБ</a:t>
            </a:r>
            <a:r>
              <a:rPr lang="ru-RU" sz="3200" dirty="0"/>
              <a:t> способна вырвать металлические заклепки из строительных конструкций.</a:t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Влияние шума на человека.</a:t>
            </a:r>
          </a:p>
        </p:txBody>
      </p:sp>
      <p:pic>
        <p:nvPicPr>
          <p:cNvPr id="2052" name="Picture 4" descr="http://queen-time.ru/media/staff/3efbe2d6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178576"/>
            <a:ext cx="3159371" cy="21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www.property118.com/wp-content/uploads/2015/10/TtazHZXeB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4" y="2718500"/>
            <a:ext cx="473740" cy="47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escrits3r.wikispaces.com/file/view/dialog-ok.png/257161182/dialog-ok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7" y="1577103"/>
            <a:ext cx="607753" cy="607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955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635646"/>
            <a:ext cx="4608513" cy="295897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Повышенный звуковой фон </a:t>
            </a:r>
            <a:r>
              <a:rPr lang="ru-RU" b="1" dirty="0"/>
              <a:t>снижает работоспособность на 15%</a:t>
            </a:r>
            <a:br>
              <a:rPr lang="ru-RU" b="1" dirty="0"/>
            </a:br>
            <a:endParaRPr lang="ru-RU" b="1" dirty="0"/>
          </a:p>
          <a:p>
            <a:r>
              <a:rPr lang="ru-RU" dirty="0"/>
              <a:t>Заболеваемость увеличивается почти на 40%</a:t>
            </a:r>
            <a:br>
              <a:rPr lang="ru-RU" dirty="0"/>
            </a:br>
            <a:endParaRPr lang="ru-RU" dirty="0"/>
          </a:p>
          <a:p>
            <a:r>
              <a:rPr lang="ru-RU" dirty="0"/>
              <a:t>Несформировавшаяся </a:t>
            </a:r>
            <a:r>
              <a:rPr lang="ru-RU" b="1" dirty="0"/>
              <a:t>психика детей и подростков </a:t>
            </a:r>
            <a:r>
              <a:rPr lang="ru-RU" dirty="0"/>
              <a:t>в большей степени </a:t>
            </a:r>
            <a:r>
              <a:rPr lang="ru-RU" b="1" dirty="0"/>
              <a:t>подвержена негативному воздействию </a:t>
            </a:r>
            <a:r>
              <a:rPr lang="ru-RU" dirty="0"/>
              <a:t>шумового загрязнения </a:t>
            </a:r>
            <a:br>
              <a:rPr lang="ru-RU" dirty="0"/>
            </a:br>
            <a:endParaRPr lang="ru-RU" dirty="0"/>
          </a:p>
        </p:txBody>
      </p:sp>
      <p:pic>
        <p:nvPicPr>
          <p:cNvPr id="6148" name="Picture 4" descr="http://monateka.com/images/11180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578" y="160758"/>
            <a:ext cx="3613664" cy="241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videoforme.ru/wp-content/uploads/2013/01/defekt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578" y="2571750"/>
            <a:ext cx="3629292" cy="24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541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8" y="1707654"/>
            <a:ext cx="7408333" cy="316835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br>
              <a:rPr lang="ru-RU" dirty="0"/>
            </a:br>
            <a:endParaRPr lang="ru-RU" dirty="0"/>
          </a:p>
          <a:p>
            <a:r>
              <a:rPr lang="ru-RU" b="1" dirty="0"/>
              <a:t>хроническая бессонница; </a:t>
            </a:r>
          </a:p>
          <a:p>
            <a:r>
              <a:rPr lang="ru-RU" b="1" dirty="0"/>
              <a:t>сердечные заболевания; </a:t>
            </a:r>
          </a:p>
          <a:p>
            <a:r>
              <a:rPr lang="ru-RU" b="1" dirty="0"/>
              <a:t>нарушения слуха; </a:t>
            </a:r>
          </a:p>
          <a:p>
            <a:r>
              <a:rPr lang="ru-RU" b="1" dirty="0"/>
              <a:t>повышение в организме гормонов стресса; </a:t>
            </a:r>
          </a:p>
          <a:p>
            <a:r>
              <a:rPr lang="ru-RU" b="1" dirty="0"/>
              <a:t>снижение иммунитета; </a:t>
            </a:r>
          </a:p>
          <a:p>
            <a:r>
              <a:rPr lang="ru-RU" b="1" dirty="0"/>
              <a:t>неврозы; </a:t>
            </a:r>
          </a:p>
          <a:p>
            <a:r>
              <a:rPr lang="ru-RU" b="1" dirty="0"/>
              <a:t>переутомление; </a:t>
            </a:r>
          </a:p>
          <a:p>
            <a:r>
              <a:rPr lang="ru-RU" b="1" dirty="0"/>
              <a:t>истощение клеток головного мозга </a:t>
            </a:r>
          </a:p>
          <a:p>
            <a:r>
              <a:rPr lang="ru-RU" b="1" dirty="0"/>
              <a:t>шум</a:t>
            </a:r>
            <a:r>
              <a:rPr lang="ru-RU" dirty="0"/>
              <a:t> может быть причиной </a:t>
            </a:r>
            <a:r>
              <a:rPr lang="ru-RU" b="1" dirty="0"/>
              <a:t>быстрого старения, </a:t>
            </a:r>
            <a:r>
              <a:rPr lang="ru-RU" dirty="0"/>
              <a:t>в мегаполисах </a:t>
            </a:r>
            <a:r>
              <a:rPr lang="ru-RU" b="1" dirty="0"/>
              <a:t>люди из-за шума живут меньше</a:t>
            </a:r>
            <a:r>
              <a:rPr lang="ru-RU" dirty="0"/>
              <a:t> примерно на десять - двенадцать лет.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11510"/>
            <a:ext cx="8229600" cy="781782"/>
          </a:xfrm>
        </p:spPr>
        <p:txBody>
          <a:bodyPr>
            <a:noAutofit/>
          </a:bodyPr>
          <a:lstStyle/>
          <a:p>
            <a:r>
              <a:rPr lang="ru-RU" sz="3000" dirty="0"/>
              <a:t>Исследователи пришли к выводу, что повышенный уровень шума вызывает                         следующее:</a:t>
            </a:r>
          </a:p>
        </p:txBody>
      </p:sp>
      <p:pic>
        <p:nvPicPr>
          <p:cNvPr id="4098" name="Picture 2" descr="http://klop911.ru/wp-content/uploads/2014/03/ultrazvukovye-otpugivateli-muravev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053" y="2267223"/>
            <a:ext cx="2369215" cy="164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781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Шумовое загрязнение </a:t>
            </a:r>
            <a:br>
              <a:rPr lang="ru-RU" dirty="0"/>
            </a:br>
            <a:r>
              <a:rPr lang="ru-RU" sz="2200" dirty="0"/>
              <a:t>данные </a:t>
            </a:r>
            <a:r>
              <a:rPr lang="en-US" sz="2200" dirty="0"/>
              <a:t>Eco </a:t>
            </a:r>
            <a:r>
              <a:rPr lang="en-US" sz="2200" dirty="0" err="1"/>
              <a:t>Standart</a:t>
            </a:r>
            <a:endParaRPr lang="ru-RU" sz="2200" dirty="0"/>
          </a:p>
        </p:txBody>
      </p:sp>
      <p:pic>
        <p:nvPicPr>
          <p:cNvPr id="5122" name="Picture 2" descr="https://ds04.infourok.ru/uploads/ex/1292/00033359-2e4ff226/img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6" t="25345" r="8123" b="9394"/>
          <a:stretch/>
        </p:blipFill>
        <p:spPr bwMode="auto">
          <a:xfrm>
            <a:off x="1894405" y="1851670"/>
            <a:ext cx="5336708" cy="3158452"/>
          </a:xfrm>
          <a:prstGeom prst="snip2DiagRect">
            <a:avLst>
              <a:gd name="adj1" fmla="val 0"/>
              <a:gd name="adj2" fmla="val 4090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022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Z:\МАТЕРИАЛЫ ДЛЯ ДИЗАЙНА\ch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3478"/>
            <a:ext cx="6155759" cy="467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Z:\МАТЕРИАЛЫ ДЛЯ ДИЗАЙНА\1-graphic1_typ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790" y="123478"/>
            <a:ext cx="2713013" cy="350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131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75656" y="1995686"/>
            <a:ext cx="6732737" cy="258802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Жилые помещения</a:t>
            </a:r>
          </a:p>
          <a:p>
            <a:r>
              <a:rPr lang="ru-RU" dirty="0"/>
              <a:t>Больницы, поликлиники</a:t>
            </a:r>
          </a:p>
          <a:p>
            <a:r>
              <a:rPr lang="ru-RU" dirty="0"/>
              <a:t>Санатории, лечебно-профилактические объекты</a:t>
            </a:r>
          </a:p>
          <a:p>
            <a:r>
              <a:rPr lang="ru-RU" dirty="0"/>
              <a:t>Музеи, театры, концертные залы и др. места общественного досуга</a:t>
            </a:r>
          </a:p>
          <a:p>
            <a:r>
              <a:rPr lang="ru-RU" dirty="0"/>
              <a:t>Производства</a:t>
            </a:r>
          </a:p>
          <a:p>
            <a:r>
              <a:rPr lang="ru-RU" dirty="0"/>
              <a:t>Офисы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Где необходима малошумная вентиляция</a:t>
            </a:r>
          </a:p>
        </p:txBody>
      </p:sp>
    </p:spTree>
    <p:extLst>
      <p:ext uri="{BB962C8B-B14F-4D97-AF65-F5344CB8AC3E}">
        <p14:creationId xmlns:p14="http://schemas.microsoft.com/office/powerpoint/2010/main" val="3921054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39552" y="339502"/>
            <a:ext cx="8208912" cy="5651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/>
              <a:t>СНиП II-12-77    СТРОИТЕЛЬНЫЕ НОРМЫ И ПРАВИЛА</a:t>
            </a:r>
          </a:p>
          <a:p>
            <a:pPr marL="0" indent="0" algn="ctr">
              <a:buNone/>
            </a:pPr>
            <a:r>
              <a:rPr lang="ru-RU" b="1" dirty="0"/>
              <a:t>ЗАЩИТА ОТ ШУМА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55648"/>
              </p:ext>
            </p:extLst>
          </p:nvPr>
        </p:nvGraphicFramePr>
        <p:xfrm>
          <a:off x="251520" y="1275607"/>
          <a:ext cx="8640960" cy="37881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Помещения и территории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Уровни звука L</a:t>
                      </a:r>
                      <a:r>
                        <a:rPr lang="ru-RU" sz="1100" baseline="-25000" dirty="0">
                          <a:effectLst/>
                        </a:rPr>
                        <a:t>А</a:t>
                      </a:r>
                      <a:r>
                        <a:rPr lang="ru-RU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 эквивалентные уровни 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звука L</a:t>
                      </a:r>
                      <a:r>
                        <a:rPr lang="ru-RU" sz="1100" baseline="-25000" dirty="0">
                          <a:effectLst/>
                        </a:rPr>
                        <a:t>А </a:t>
                      </a:r>
                      <a:r>
                        <a:rPr lang="ru-RU" sz="1100" baseline="-25000" dirty="0" err="1">
                          <a:effectLst/>
                        </a:rPr>
                        <a:t>экв</a:t>
                      </a:r>
                      <a:r>
                        <a:rPr lang="ru-RU" sz="1100" dirty="0">
                          <a:effectLst/>
                        </a:rPr>
                        <a:t>, </a:t>
                      </a:r>
                      <a:r>
                        <a:rPr lang="ru-RU" sz="1100" dirty="0" err="1">
                          <a:effectLst/>
                        </a:rPr>
                        <a:t>дБA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1. Палаты больниц и санаториев, операционные больниц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2. Жилые помещения, спальные помещения в ДОУ 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2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3. Кабинеты врачей больниц, санаториев, поликлиник, зрительные залы концертных залов, номера гостиниц, жилые комнаты в общежитиях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4. Территории больниц, санаториев, непосредственно прилегающие к зданию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2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5. Территории, непосредственно прилегающие к жилым домам (в 2 м от ограждающих конструкций), площадки отдыха 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2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6. Классные помещения, учебные кабинеты, аудитории, конференц-залы, читальные залы, зрительные залы театров, клубов, кинотеатров, залы судебных заседаний и совещаний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2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7. Рабочие помещения управлений, рабочие помещения конструкторских, проектных организаций и научно-исследовательских институтов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8. Залы кафе, ресторанов, столовых, фойе театров и кинотеатров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32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9. Торговые залы магазинов, спортивные залы, пассажирские залы аэропортов и вокзалов, приемные пункты предприятий бытового обслуживания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74" marR="51074" marT="25537" marB="25537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191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/>
              <a:t>Борьба с шумом в системах вентиляции </a:t>
            </a:r>
            <a:br>
              <a:rPr lang="ru-RU" sz="2200" dirty="0"/>
            </a:br>
            <a:r>
              <a:rPr lang="ru-RU" sz="2200" b="1" dirty="0"/>
              <a:t>на стадии проектирования</a:t>
            </a:r>
          </a:p>
          <a:p>
            <a:r>
              <a:rPr lang="ru-RU" sz="2200" b="1" dirty="0"/>
              <a:t>Локализации шумов </a:t>
            </a:r>
            <a:r>
              <a:rPr lang="ru-RU" sz="2200" dirty="0"/>
              <a:t>и вибраций от работающего оборудования, снижение шума в источнике его возникновения</a:t>
            </a:r>
          </a:p>
          <a:p>
            <a:r>
              <a:rPr lang="ru-RU" sz="2200" b="1" dirty="0"/>
              <a:t>Специальные конструкции </a:t>
            </a:r>
            <a:r>
              <a:rPr lang="ru-RU" sz="2200" b="1" dirty="0" err="1"/>
              <a:t>шумо-виброгашения</a:t>
            </a:r>
            <a:r>
              <a:rPr lang="ru-RU" sz="2200" b="1" dirty="0"/>
              <a:t> </a:t>
            </a:r>
            <a:r>
              <a:rPr lang="ru-RU" sz="2200" dirty="0"/>
              <a:t>вентиляционного оборудования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снижения шума</a:t>
            </a:r>
          </a:p>
        </p:txBody>
      </p:sp>
    </p:spTree>
    <p:extLst>
      <p:ext uri="{BB962C8B-B14F-4D97-AF65-F5344CB8AC3E}">
        <p14:creationId xmlns:p14="http://schemas.microsoft.com/office/powerpoint/2010/main" val="450664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1675587"/>
            <a:ext cx="3557730" cy="3102992"/>
          </a:xfrm>
        </p:spPr>
        <p:txBody>
          <a:bodyPr>
            <a:normAutofit/>
          </a:bodyPr>
          <a:lstStyle/>
          <a:p>
            <a:r>
              <a:rPr lang="ru-RU" sz="3200" dirty="0"/>
              <a:t>Вентиляторы</a:t>
            </a:r>
          </a:p>
          <a:p>
            <a:r>
              <a:rPr lang="ru-RU" sz="3200" dirty="0"/>
              <a:t>Воздуховоды</a:t>
            </a:r>
          </a:p>
          <a:p>
            <a:r>
              <a:rPr lang="ru-RU" sz="3200" dirty="0"/>
              <a:t>Шумоглушители</a:t>
            </a:r>
          </a:p>
          <a:p>
            <a:r>
              <a:rPr lang="ru-RU" sz="3200" dirty="0"/>
              <a:t>Приточные установки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Виды малошумного оборудования</a:t>
            </a:r>
          </a:p>
        </p:txBody>
      </p:sp>
      <p:pic>
        <p:nvPicPr>
          <p:cNvPr id="2052" name="Picture 4" descr="https://i0.photo.2gis.com/images/branch/43/6051712001528850_bba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652" y="3325680"/>
            <a:ext cx="2223148" cy="1564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tatic-eu.insales.ru/images/products/1/4848/82604784/c9f107a74045cf4597cce00f8fdc25c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00192" y="1675587"/>
            <a:ext cx="2222875" cy="165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474B01-561E-42B6-B494-19362B1B8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474816"/>
            <a:ext cx="2093910" cy="14989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08ECF7-CB37-49F4-813A-BFBFC3DD1A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24" y="2973782"/>
            <a:ext cx="2336661" cy="210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192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8" y="1923678"/>
            <a:ext cx="7408333" cy="2880320"/>
          </a:xfrm>
        </p:spPr>
        <p:txBody>
          <a:bodyPr>
            <a:normAutofit lnSpcReduction="10000"/>
          </a:bodyPr>
          <a:lstStyle/>
          <a:p>
            <a:r>
              <a:rPr lang="ru-RU" sz="2200" b="1" dirty="0"/>
              <a:t>Бытовые накладные вентиляторы </a:t>
            </a:r>
            <a:r>
              <a:rPr lang="ru-RU" sz="2200" dirty="0"/>
              <a:t>– оснащение </a:t>
            </a:r>
            <a:r>
              <a:rPr lang="ru-RU" sz="2200" dirty="0" err="1"/>
              <a:t>виброгасящими</a:t>
            </a:r>
            <a:r>
              <a:rPr lang="ru-RU" sz="2200" dirty="0"/>
              <a:t> </a:t>
            </a:r>
            <a:r>
              <a:rPr lang="en-US" sz="2200" dirty="0"/>
              <a:t>SILENT</a:t>
            </a:r>
            <a:r>
              <a:rPr lang="ru-RU" sz="2200" dirty="0"/>
              <a:t>-блоками</a:t>
            </a:r>
          </a:p>
          <a:p>
            <a:r>
              <a:rPr lang="ru-RU" sz="2200" b="1" dirty="0"/>
              <a:t>Канальные вентиляторы </a:t>
            </a:r>
            <a:r>
              <a:rPr lang="ru-RU" sz="2200" dirty="0"/>
              <a:t>– специальной конструкции</a:t>
            </a:r>
          </a:p>
          <a:p>
            <a:r>
              <a:rPr lang="ru-RU" sz="2200" dirty="0"/>
              <a:t>Вентиляторы в </a:t>
            </a:r>
            <a:r>
              <a:rPr lang="ru-RU" sz="2200" b="1" dirty="0" err="1"/>
              <a:t>шумоизолированном</a:t>
            </a:r>
            <a:r>
              <a:rPr lang="ru-RU" sz="2200" b="1" dirty="0"/>
              <a:t> корпусе </a:t>
            </a:r>
            <a:r>
              <a:rPr lang="ru-RU" sz="2200" dirty="0"/>
              <a:t>– конструкция и материалы</a:t>
            </a:r>
          </a:p>
          <a:p>
            <a:r>
              <a:rPr lang="ru-RU" sz="2200" b="1" dirty="0"/>
              <a:t>Воздуховоды</a:t>
            </a:r>
            <a:r>
              <a:rPr lang="ru-RU" sz="2200" dirty="0"/>
              <a:t> – сэндвич из перфорированного материала и минеральной ваты</a:t>
            </a:r>
          </a:p>
          <a:p>
            <a:r>
              <a:rPr lang="ru-RU" sz="2200" b="1" dirty="0"/>
              <a:t>Шумоглушитель</a:t>
            </a:r>
            <a:r>
              <a:rPr lang="ru-RU" sz="2200" dirty="0"/>
              <a:t> – конструкция и материал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Технологии снижения шума</a:t>
            </a:r>
          </a:p>
        </p:txBody>
      </p:sp>
    </p:spTree>
    <p:extLst>
      <p:ext uri="{BB962C8B-B14F-4D97-AF65-F5344CB8AC3E}">
        <p14:creationId xmlns:p14="http://schemas.microsoft.com/office/powerpoint/2010/main" val="4213316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7316" y="123478"/>
            <a:ext cx="8229600" cy="939546"/>
          </a:xfrm>
        </p:spPr>
        <p:txBody>
          <a:bodyPr>
            <a:normAutofit/>
          </a:bodyPr>
          <a:lstStyle/>
          <a:p>
            <a:r>
              <a:rPr lang="ru-RU" dirty="0"/>
              <a:t>Накладные вентиляторы </a:t>
            </a:r>
            <a:r>
              <a:rPr lang="en-US" dirty="0"/>
              <a:t>Silent</a:t>
            </a:r>
            <a:endParaRPr lang="ru-RU" dirty="0"/>
          </a:p>
        </p:txBody>
      </p:sp>
      <p:pic>
        <p:nvPicPr>
          <p:cNvPr id="5" name="Picture 2" descr="https://www.roomklimat.ru/upload/new_images/603870a93dabea2b5c782153dcebec1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4" t="14586" r="49505" b="32668"/>
          <a:stretch/>
        </p:blipFill>
        <p:spPr bwMode="auto">
          <a:xfrm>
            <a:off x="493943" y="3579342"/>
            <a:ext cx="1455576" cy="141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5856" y="1799552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тихий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1107" y="1799552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шумный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72472" y="2443674"/>
            <a:ext cx="2526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Электромотор на втулках</a:t>
            </a:r>
          </a:p>
          <a:p>
            <a:pPr algn="ctr"/>
            <a:r>
              <a:rPr lang="ru-RU" sz="1600" dirty="0"/>
              <a:t> скольжения + жесткое</a:t>
            </a:r>
          </a:p>
          <a:p>
            <a:pPr algn="ctr"/>
            <a:r>
              <a:rPr lang="ru-RU" sz="1600" dirty="0"/>
              <a:t> крепление к корпусу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28" y="2566786"/>
            <a:ext cx="21602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Электромотор на шарикоподшипниках+ специальный</a:t>
            </a:r>
            <a:endParaRPr lang="en-US" sz="1600" dirty="0"/>
          </a:p>
          <a:p>
            <a:r>
              <a:rPr lang="ru-RU" sz="1600" dirty="0"/>
              <a:t> « </a:t>
            </a:r>
            <a:r>
              <a:rPr lang="en-US" sz="1600" dirty="0"/>
              <a:t>SILENT</a:t>
            </a:r>
            <a:r>
              <a:rPr lang="ru-RU" sz="1600" dirty="0"/>
              <a:t>- блок»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6367895" y="2893303"/>
            <a:ext cx="900518" cy="7964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1923120" y="2859173"/>
            <a:ext cx="848680" cy="8647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102" name="Picture 6" descr="https://static-eu.insales.ru/images/products/1/6761/82598505/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62" t="19610" r="3341" b="34604"/>
          <a:stretch/>
        </p:blipFill>
        <p:spPr bwMode="auto">
          <a:xfrm>
            <a:off x="2870846" y="2168884"/>
            <a:ext cx="3402307" cy="169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upload-4b30405bdf05208036024784dfe699d2.commondatastorage.googleapis.com/iblock/4d0/4d0c427e2c3cb4b98cc849aefc62774b/2254c0227750daba8f399ef998f161b0.jpg">
            <a:extLst>
              <a:ext uri="{FF2B5EF4-FFF2-40B4-BE49-F238E27FC236}">
                <a16:creationId xmlns:a16="http://schemas.microsoft.com/office/drawing/2014/main" id="{323A9AD3-9CAB-4039-B7ED-C6FE69270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04" y="1059582"/>
            <a:ext cx="1193654" cy="12011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8D2A01-99B4-4D09-BE6C-7A9A199E03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262" y="3757744"/>
            <a:ext cx="1843654" cy="122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37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Канальные вентиляторы</a:t>
            </a:r>
            <a:r>
              <a:rPr lang="en-US" dirty="0"/>
              <a:t> -Silent</a:t>
            </a:r>
            <a:endParaRPr lang="ru-RU" dirty="0"/>
          </a:p>
        </p:txBody>
      </p:sp>
      <p:pic>
        <p:nvPicPr>
          <p:cNvPr id="3074" name="Picture 2" descr="http://as-en.ru/images/product_images/popup_images/2864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7" b="15767"/>
          <a:stretch/>
        </p:blipFill>
        <p:spPr bwMode="auto">
          <a:xfrm>
            <a:off x="475473" y="1635646"/>
            <a:ext cx="4274555" cy="270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as-en.ru/images/product_images/popup_images/2862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1887193"/>
            <a:ext cx="3386812" cy="285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172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7A4D23BD-D93F-41EB-8597-82737A6BAC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5976" y="1902057"/>
            <a:ext cx="4579283" cy="3060728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773AAB5-1792-4E1A-B568-ADB0E123E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Канальные вентиляторы</a:t>
            </a:r>
            <a:r>
              <a:rPr lang="en-US" dirty="0"/>
              <a:t>-Silent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5FB12EB-EA28-4C95-9890-4224F78A3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018651"/>
            <a:ext cx="3973206" cy="29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675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773AAB5-1792-4E1A-B568-ADB0E123E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Вентиляционные установки</a:t>
            </a:r>
          </a:p>
        </p:txBody>
      </p:sp>
      <p:pic>
        <p:nvPicPr>
          <p:cNvPr id="6" name="Объект 3">
            <a:extLst>
              <a:ext uri="{FF2B5EF4-FFF2-40B4-BE49-F238E27FC236}">
                <a16:creationId xmlns:a16="http://schemas.microsoft.com/office/drawing/2014/main" id="{2A14E0C0-6AD4-4B97-B9A1-EDFC9A653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039" y="1923678"/>
            <a:ext cx="3309382" cy="2878603"/>
          </a:xfrm>
          <a:prstGeom prst="rect">
            <a:avLst/>
          </a:prstGeo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1B9AD3F5-1EA9-4E18-BA82-32B79124752B}"/>
              </a:ext>
            </a:extLst>
          </p:cNvPr>
          <p:cNvSpPr txBox="1">
            <a:spLocks/>
          </p:cNvSpPr>
          <p:nvPr/>
        </p:nvSpPr>
        <p:spPr>
          <a:xfrm>
            <a:off x="914400" y="1779662"/>
            <a:ext cx="4089648" cy="2952328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200" dirty="0"/>
              <a:t>Корпус установок самонесущей конструкции из </a:t>
            </a:r>
            <a:r>
              <a:rPr lang="ru-RU" sz="2200" b="1" dirty="0"/>
              <a:t>сэндвич-панелей</a:t>
            </a:r>
            <a:r>
              <a:rPr lang="ru-RU" sz="2200" dirty="0"/>
              <a:t> толщиной 50мм, с тепло-звукоизоляцией из минеральной ваты (плотность 40 кг/м3), теплопроводность 0,037Вт/м2</a:t>
            </a:r>
          </a:p>
        </p:txBody>
      </p:sp>
    </p:spTree>
    <p:extLst>
      <p:ext uri="{BB962C8B-B14F-4D97-AF65-F5344CB8AC3E}">
        <p14:creationId xmlns:p14="http://schemas.microsoft.com/office/powerpoint/2010/main" val="2238106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30942B7-D496-4F0A-9C6B-F5A7E44AA1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573" y="2683072"/>
            <a:ext cx="2914297" cy="138520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Воздуховоды</a:t>
            </a:r>
          </a:p>
        </p:txBody>
      </p:sp>
      <p:pic>
        <p:nvPicPr>
          <p:cNvPr id="5122" name="Picture 2" descr="Z:\БРЕНДЫ И МАТЕРИАЛЫ К НИМ\DEC\DEC картинки\nonwoven doorsned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32" y="1995686"/>
            <a:ext cx="2762802" cy="2759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Z:\БРЕНДЫ И МАТЕРИАЛЫ К НИМ\DEC\DEC картинки\int. c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995686"/>
            <a:ext cx="2777540" cy="277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110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1851670"/>
            <a:ext cx="7772400" cy="1335081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9190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2211</TotalTime>
  <Words>446</Words>
  <Application>Microsoft Office PowerPoint</Application>
  <PresentationFormat>Экран (16:9)</PresentationFormat>
  <Paragraphs>89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Calibri</vt:lpstr>
      <vt:lpstr>Candara</vt:lpstr>
      <vt:lpstr>Symbol</vt:lpstr>
      <vt:lpstr>Times New Roman</vt:lpstr>
      <vt:lpstr>Волна</vt:lpstr>
      <vt:lpstr>Актуальность современной малошумной вентиляции – возможные решения и технологии. </vt:lpstr>
      <vt:lpstr>Понятие шума. Физическая характеристика шума</vt:lpstr>
      <vt:lpstr>Влияние шума на человека.</vt:lpstr>
      <vt:lpstr>Презентация PowerPoint</vt:lpstr>
      <vt:lpstr>Исследователи пришли к выводу, что повышенный уровень шума вызывает                         следующее:</vt:lpstr>
      <vt:lpstr>Шумовое загрязнение  данные Eco Standart</vt:lpstr>
      <vt:lpstr>Презентация PowerPoint</vt:lpstr>
      <vt:lpstr>Где необходима малошумная вентиляция</vt:lpstr>
      <vt:lpstr>Презентация PowerPoint</vt:lpstr>
      <vt:lpstr>Виды снижения шума</vt:lpstr>
      <vt:lpstr>Виды малошумного оборудования</vt:lpstr>
      <vt:lpstr>Технологии снижения шума</vt:lpstr>
      <vt:lpstr>Накладные вентиляторы Silent</vt:lpstr>
      <vt:lpstr>Канальные вентиляторы -Silent</vt:lpstr>
      <vt:lpstr>Канальные вентиляторы-Silent</vt:lpstr>
      <vt:lpstr>Вентиляционные установки</vt:lpstr>
      <vt:lpstr>Воздуховоды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Технологии малошумной вентиляции</dc:title>
  <dc:creator>ezinchenko</dc:creator>
  <cp:lastModifiedBy>Хрошин Виктор</cp:lastModifiedBy>
  <cp:revision>68</cp:revision>
  <dcterms:created xsi:type="dcterms:W3CDTF">2018-01-17T11:36:06Z</dcterms:created>
  <dcterms:modified xsi:type="dcterms:W3CDTF">2018-02-07T08:57:27Z</dcterms:modified>
</cp:coreProperties>
</file>