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92" r:id="rId2"/>
    <p:sldId id="358" r:id="rId3"/>
    <p:sldId id="340" r:id="rId4"/>
    <p:sldId id="339" r:id="rId5"/>
    <p:sldId id="332" r:id="rId6"/>
    <p:sldId id="337" r:id="rId7"/>
    <p:sldId id="321" r:id="rId8"/>
    <p:sldId id="342" r:id="rId9"/>
    <p:sldId id="363" r:id="rId10"/>
    <p:sldId id="344" r:id="rId11"/>
    <p:sldId id="364" r:id="rId12"/>
    <p:sldId id="343" r:id="rId13"/>
    <p:sldId id="345" r:id="rId14"/>
    <p:sldId id="346" r:id="rId15"/>
    <p:sldId id="323" r:id="rId16"/>
    <p:sldId id="324" r:id="rId17"/>
    <p:sldId id="326" r:id="rId18"/>
    <p:sldId id="327" r:id="rId19"/>
    <p:sldId id="328" r:id="rId20"/>
    <p:sldId id="347" r:id="rId21"/>
    <p:sldId id="314" r:id="rId22"/>
    <p:sldId id="316" r:id="rId23"/>
    <p:sldId id="348" r:id="rId24"/>
    <p:sldId id="317" r:id="rId25"/>
    <p:sldId id="319" r:id="rId26"/>
    <p:sldId id="350" r:id="rId27"/>
    <p:sldId id="349" r:id="rId28"/>
    <p:sldId id="351" r:id="rId29"/>
    <p:sldId id="353" r:id="rId30"/>
    <p:sldId id="352" r:id="rId31"/>
    <p:sldId id="354" r:id="rId32"/>
    <p:sldId id="356" r:id="rId33"/>
    <p:sldId id="361" r:id="rId34"/>
    <p:sldId id="362" r:id="rId35"/>
    <p:sldId id="312" r:id="rId36"/>
  </p:sldIdLst>
  <p:sldSz cx="12192000" cy="6858000"/>
  <p:notesSz cx="6797675" cy="9926638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3840" userDrawn="1">
          <p15:clr>
            <a:srgbClr val="A4A3A4"/>
          </p15:clr>
        </p15:guide>
        <p15:guide id="4" orient="horz" pos="4247" userDrawn="1">
          <p15:clr>
            <a:srgbClr val="A4A3A4"/>
          </p15:clr>
        </p15:guide>
        <p15:guide id="5" orient="horz" pos="3453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orient="horz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user Bettina" initials="H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7"/>
    <a:srgbClr val="FF4F71"/>
    <a:srgbClr val="E62332"/>
    <a:srgbClr val="75787B"/>
    <a:srgbClr val="E4002B"/>
    <a:srgbClr val="0E0E10"/>
    <a:srgbClr val="FFFFFF"/>
    <a:srgbClr val="C8C9C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7823" autoAdjust="0"/>
  </p:normalViewPr>
  <p:slideViewPr>
    <p:cSldViewPr snapToGrid="0" showGuides="1">
      <p:cViewPr>
        <p:scale>
          <a:sx n="80" d="100"/>
          <a:sy n="80" d="100"/>
        </p:scale>
        <p:origin x="-58" y="-120"/>
      </p:cViewPr>
      <p:guideLst>
        <p:guide orient="horz" pos="4247"/>
        <p:guide orient="horz" pos="3453"/>
        <p:guide orient="horz" pos="2160"/>
        <p:guide orient="horz"/>
        <p:guide pos="3840"/>
      </p:guideLst>
    </p:cSldViewPr>
  </p:slideViewPr>
  <p:outlineViewPr>
    <p:cViewPr>
      <p:scale>
        <a:sx n="33" d="100"/>
        <a:sy n="33" d="100"/>
      </p:scale>
      <p:origin x="0" y="85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goncharov\Desktop\&#1044;&#1086;&#1082;&#1083;&#1072;&#1076;\&#1055;&#1086;&#1090;&#1088;&#1077;&#1073;&#1083;&#1077;&#1085;&#1080;&#1077;%20&#1090;&#1077;&#1087;&#1083;&#1086;&#1090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goncharov\Desktop\&#1044;&#1086;&#1082;&#1083;&#1072;&#1076;\&#1055;&#1086;&#1090;&#1088;&#1077;&#1073;&#1083;&#1077;&#1085;&#1080;&#1077;%20&#1090;&#1077;&#1087;&#1083;&#1086;&#1090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goncharov\Desktop\&#1044;&#1086;&#1082;&#1083;&#1072;&#1076;\&#1055;&#1086;&#1090;&#1088;&#1077;&#1073;&#1083;&#1077;&#1085;&#1080;&#1077;%20&#1090;&#1077;&#1087;&#1083;&#1086;&#1090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55727974897632"/>
          <c:y val="3.5061786778492948E-2"/>
          <c:w val="0.75348198066209837"/>
          <c:h val="0.72176256037570596"/>
        </c:manualLayout>
      </c:layout>
      <c:areaChart>
        <c:grouping val="standard"/>
        <c:varyColors val="0"/>
        <c:ser>
          <c:idx val="0"/>
          <c:order val="0"/>
          <c:tx>
            <c:strRef>
              <c:f>Лист1!$D$5</c:f>
              <c:strCache>
                <c:ptCount val="1"/>
                <c:pt idx="0">
                  <c:v>ПВ + осушитель</c:v>
                </c:pt>
              </c:strCache>
            </c:strRef>
          </c:tx>
          <c:spPr>
            <a:ln w="19050">
              <a:solidFill>
                <a:schemeClr val="accent2"/>
              </a:solidFill>
            </a:ln>
          </c:spPr>
          <c:cat>
            <c:numRef>
              <c:f>Лист1!$A$7:$C$17</c:f>
              <c:numCache>
                <c:formatCode>General</c:formatCode>
                <c:ptCount val="22"/>
                <c:pt idx="0">
                  <c:v>-28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164</c:v>
                </c:pt>
                <c:pt idx="12">
                  <c:v>121</c:v>
                </c:pt>
                <c:pt idx="13">
                  <c:v>237</c:v>
                </c:pt>
                <c:pt idx="14">
                  <c:v>470</c:v>
                </c:pt>
                <c:pt idx="15">
                  <c:v>800</c:v>
                </c:pt>
                <c:pt idx="16">
                  <c:v>1253</c:v>
                </c:pt>
                <c:pt idx="17">
                  <c:v>1333</c:v>
                </c:pt>
                <c:pt idx="18">
                  <c:v>860</c:v>
                </c:pt>
                <c:pt idx="19">
                  <c:v>850</c:v>
                </c:pt>
                <c:pt idx="20">
                  <c:v>950</c:v>
                </c:pt>
                <c:pt idx="21">
                  <c:v>1722</c:v>
                </c:pt>
              </c:numCache>
            </c:numRef>
          </c:cat>
          <c:val>
            <c:numRef>
              <c:f>Лист1!$D$7:$D$17</c:f>
              <c:numCache>
                <c:formatCode>General</c:formatCode>
                <c:ptCount val="11"/>
                <c:pt idx="0">
                  <c:v>50.7</c:v>
                </c:pt>
                <c:pt idx="1">
                  <c:v>48.1</c:v>
                </c:pt>
                <c:pt idx="2">
                  <c:v>43.7</c:v>
                </c:pt>
                <c:pt idx="3">
                  <c:v>39.4</c:v>
                </c:pt>
                <c:pt idx="4">
                  <c:v>35</c:v>
                </c:pt>
                <c:pt idx="5">
                  <c:v>30.6</c:v>
                </c:pt>
                <c:pt idx="6">
                  <c:v>26.2</c:v>
                </c:pt>
                <c:pt idx="7">
                  <c:v>21.9</c:v>
                </c:pt>
                <c:pt idx="8">
                  <c:v>17.5</c:v>
                </c:pt>
                <c:pt idx="9">
                  <c:v>13</c:v>
                </c:pt>
                <c:pt idx="10">
                  <c:v>8.6999999999999993</c:v>
                </c:pt>
              </c:numCache>
            </c:numRef>
          </c:val>
        </c:ser>
        <c:ser>
          <c:idx val="1"/>
          <c:order val="1"/>
          <c:tx>
            <c:strRef>
              <c:f>Лист1!$E$5</c:f>
              <c:strCache>
                <c:ptCount val="1"/>
                <c:pt idx="0">
                  <c:v>Спец. установка</c:v>
                </c:pt>
              </c:strCache>
            </c:strRef>
          </c:tx>
          <c:spPr>
            <a:ln w="28575">
              <a:solidFill>
                <a:schemeClr val="tx2"/>
              </a:solidFill>
            </a:ln>
          </c:spPr>
          <c:cat>
            <c:numRef>
              <c:f>Лист1!$A$7:$C$17</c:f>
              <c:numCache>
                <c:formatCode>General</c:formatCode>
                <c:ptCount val="22"/>
                <c:pt idx="0">
                  <c:v>-28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164</c:v>
                </c:pt>
                <c:pt idx="12">
                  <c:v>121</c:v>
                </c:pt>
                <c:pt idx="13">
                  <c:v>237</c:v>
                </c:pt>
                <c:pt idx="14">
                  <c:v>470</c:v>
                </c:pt>
                <c:pt idx="15">
                  <c:v>800</c:v>
                </c:pt>
                <c:pt idx="16">
                  <c:v>1253</c:v>
                </c:pt>
                <c:pt idx="17">
                  <c:v>1333</c:v>
                </c:pt>
                <c:pt idx="18">
                  <c:v>860</c:v>
                </c:pt>
                <c:pt idx="19">
                  <c:v>850</c:v>
                </c:pt>
                <c:pt idx="20">
                  <c:v>950</c:v>
                </c:pt>
                <c:pt idx="21">
                  <c:v>1722</c:v>
                </c:pt>
              </c:numCache>
            </c:numRef>
          </c:cat>
          <c:val>
            <c:numRef>
              <c:f>Лист1!$E$7:$E$17</c:f>
              <c:numCache>
                <c:formatCode>General</c:formatCode>
                <c:ptCount val="11"/>
                <c:pt idx="0">
                  <c:v>6.6</c:v>
                </c:pt>
                <c:pt idx="1">
                  <c:v>5.9</c:v>
                </c:pt>
                <c:pt idx="2">
                  <c:v>5.3</c:v>
                </c:pt>
                <c:pt idx="3">
                  <c:v>4.9000000000000004</c:v>
                </c:pt>
                <c:pt idx="4">
                  <c:v>4.3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0079744"/>
        <c:axId val="265465216"/>
      </c:areaChart>
      <c:catAx>
        <c:axId val="370079744"/>
        <c:scaling>
          <c:orientation val="minMax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Температура наружного воздуха</a:t>
                </a:r>
              </a:p>
            </c:rich>
          </c:tx>
          <c:layout>
            <c:manualLayout>
              <c:xMode val="edge"/>
              <c:yMode val="edge"/>
              <c:x val="0.42459568300597733"/>
              <c:y val="0.9391414020403646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65465216"/>
        <c:crosses val="autoZero"/>
        <c:auto val="0"/>
        <c:lblAlgn val="ctr"/>
        <c:lblOffset val="100"/>
        <c:noMultiLvlLbl val="0"/>
      </c:catAx>
      <c:valAx>
        <c:axId val="2654652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dirty="0"/>
                  <a:t>Потребление теплоты</a:t>
                </a:r>
                <a:r>
                  <a:rPr lang="ru-RU" dirty="0" smtClean="0"/>
                  <a:t>,  </a:t>
                </a:r>
                <a:r>
                  <a:rPr lang="ru-RU" dirty="0"/>
                  <a:t>кВт </a:t>
                </a:r>
              </a:p>
            </c:rich>
          </c:tx>
          <c:layout>
            <c:manualLayout>
              <c:xMode val="edge"/>
              <c:yMode val="edge"/>
              <c:x val="0.11375993308239231"/>
              <c:y val="0.1751490290250576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370079744"/>
        <c:crosses val="autoZero"/>
        <c:crossBetween val="midCat"/>
      </c:valAx>
      <c:dTable>
        <c:showHorzBorder val="1"/>
        <c:showVertBorder val="1"/>
        <c:showOutline val="1"/>
        <c:showKeys val="1"/>
      </c:dTable>
    </c:plotArea>
    <c:plotVisOnly val="1"/>
    <c:dispBlanksAs val="zero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Лист4!$J$51</c:f>
              <c:strCache>
                <c:ptCount val="1"/>
                <c:pt idx="0">
                  <c:v>кВт*ч/год</c:v>
                </c:pt>
              </c:strCache>
            </c:strRef>
          </c:tx>
          <c:spPr>
            <a:ln w="28575"/>
          </c:spPr>
          <c:invertIfNegative val="0"/>
          <c:dPt>
            <c:idx val="0"/>
            <c:invertIfNegative val="0"/>
            <c:bubble3D val="0"/>
            <c:spPr>
              <a:ln w="28575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28575">
                <a:solidFill>
                  <a:schemeClr val="accent1"/>
                </a:solidFill>
              </a:ln>
            </c:spPr>
          </c:dPt>
          <c:dLbls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Лист4!$K$50:$L$50</c:f>
              <c:strCache>
                <c:ptCount val="2"/>
                <c:pt idx="0">
                  <c:v>ПВ + осушитель</c:v>
                </c:pt>
                <c:pt idx="1">
                  <c:v>Специальная установка</c:v>
                </c:pt>
              </c:strCache>
            </c:strRef>
          </c:cat>
          <c:val>
            <c:numRef>
              <c:f>Лист4!$K$51:$L$51</c:f>
              <c:numCache>
                <c:formatCode>0</c:formatCode>
                <c:ptCount val="2"/>
                <c:pt idx="0">
                  <c:v>5162.1499999999996</c:v>
                </c:pt>
                <c:pt idx="1">
                  <c:v>7647.7749999999996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01033216"/>
        <c:axId val="270299072"/>
      </c:barChart>
      <c:catAx>
        <c:axId val="401033216"/>
        <c:scaling>
          <c:orientation val="minMax"/>
        </c:scaling>
        <c:delete val="0"/>
        <c:axPos val="l"/>
        <c:majorGridlines/>
        <c:majorTickMark val="out"/>
        <c:minorTickMark val="none"/>
        <c:tickLblPos val="nextTo"/>
        <c:crossAx val="270299072"/>
        <c:crosses val="autoZero"/>
        <c:auto val="1"/>
        <c:lblAlgn val="ctr"/>
        <c:lblOffset val="100"/>
        <c:noMultiLvlLbl val="0"/>
      </c:catAx>
      <c:valAx>
        <c:axId val="27029907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Потребление </a:t>
                </a:r>
                <a:r>
                  <a:rPr lang="ru-RU" dirty="0"/>
                  <a:t>электроэнергии компрессоров, кВт*ч/год </a:t>
                </a:r>
              </a:p>
            </c:rich>
          </c:tx>
          <c:layout>
            <c:manualLayout>
              <c:xMode val="edge"/>
              <c:yMode val="edge"/>
              <c:x val="0.17490472379350186"/>
              <c:y val="0.8914460669554487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401033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Лист4!$J$9</c:f>
              <c:strCache>
                <c:ptCount val="1"/>
                <c:pt idx="0">
                  <c:v>Потребление, кВт*ч/год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 w="28575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28575">
                <a:solidFill>
                  <a:schemeClr val="tx2"/>
                </a:solidFill>
              </a:ln>
            </c:spPr>
          </c:dPt>
          <c:dLbls>
            <c:dLbl>
              <c:idx val="1"/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 13 </a:t>
                    </a:r>
                    <a:r>
                      <a:rPr lang="en-US" dirty="0" smtClean="0"/>
                      <a:t>473</a:t>
                    </a:r>
                    <a:endParaRPr lang="en-US" dirty="0"/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Лист4!$K$8:$L$8</c:f>
              <c:strCache>
                <c:ptCount val="2"/>
                <c:pt idx="0">
                  <c:v>ПВ + осушитель</c:v>
                </c:pt>
                <c:pt idx="1">
                  <c:v>Специальная установка</c:v>
                </c:pt>
              </c:strCache>
            </c:strRef>
          </c:cat>
          <c:val>
            <c:numRef>
              <c:f>Лист4!$K$9:$L$9</c:f>
              <c:numCache>
                <c:formatCode>_-* #,##0\ _₽_-;\-* #,##0\ _₽_-;_-* "-"??\ _₽_-;_-@_-</c:formatCode>
                <c:ptCount val="2"/>
                <c:pt idx="0">
                  <c:v>8847.6</c:v>
                </c:pt>
                <c:pt idx="1">
                  <c:v>13472.880000000003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04336640"/>
        <c:axId val="291379968"/>
      </c:barChart>
      <c:catAx>
        <c:axId val="404336640"/>
        <c:scaling>
          <c:orientation val="minMax"/>
        </c:scaling>
        <c:delete val="0"/>
        <c:axPos val="l"/>
        <c:majorGridlines/>
        <c:majorTickMark val="none"/>
        <c:minorTickMark val="none"/>
        <c:tickLblPos val="nextTo"/>
        <c:crossAx val="291379968"/>
        <c:crosses val="autoZero"/>
        <c:auto val="1"/>
        <c:lblAlgn val="ctr"/>
        <c:lblOffset val="100"/>
        <c:noMultiLvlLbl val="0"/>
      </c:catAx>
      <c:valAx>
        <c:axId val="291379968"/>
        <c:scaling>
          <c:orientation val="minMax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/>
                  <a:t>Потребление электроэнергии вентиляторов, </a:t>
                </a:r>
                <a:r>
                  <a:rPr lang="ru-RU" dirty="0" smtClean="0"/>
                  <a:t>кВт*ч/год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28805184669192868"/>
              <c:y val="0.89416195856873837"/>
            </c:manualLayout>
          </c:layout>
          <c:overlay val="0"/>
        </c:title>
        <c:numFmt formatCode="_-* #,##0\ _₽_-;\-* #,##0\ _₽_-;_-* &quot;-&quot;??\ _₽_-;_-@_-" sourceLinked="1"/>
        <c:majorTickMark val="none"/>
        <c:minorTickMark val="none"/>
        <c:tickLblPos val="nextTo"/>
        <c:crossAx val="404336640"/>
        <c:crosses val="autoZero"/>
        <c:crossBetween val="between"/>
        <c:majorUnit val="4000"/>
      </c:valAx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Лист4!$J$40</c:f>
              <c:strCache>
                <c:ptCount val="1"/>
                <c:pt idx="0">
                  <c:v>руб.</c:v>
                </c:pt>
              </c:strCache>
            </c:strRef>
          </c:tx>
          <c:spPr>
            <a:ln w="28575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 w="28575">
                <a:solidFill>
                  <a:schemeClr val="accent2"/>
                </a:solidFill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351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827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/>
                      <a:t>126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388</a:t>
                    </a:r>
                    <a:endParaRPr lang="en-US"/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Лист4!$K$39:$L$39</c:f>
              <c:strCache>
                <c:ptCount val="2"/>
                <c:pt idx="0">
                  <c:v>ПВ + осушитель</c:v>
                </c:pt>
                <c:pt idx="1">
                  <c:v>Специальная установка</c:v>
                </c:pt>
              </c:strCache>
            </c:strRef>
          </c:cat>
          <c:val>
            <c:numRef>
              <c:f>Лист4!$K$40:$L$40</c:f>
              <c:numCache>
                <c:formatCode>0</c:formatCode>
                <c:ptCount val="2"/>
                <c:pt idx="0">
                  <c:v>351826.592</c:v>
                </c:pt>
                <c:pt idx="1">
                  <c:v>126387.519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1324416"/>
        <c:axId val="265458176"/>
      </c:barChart>
      <c:catAx>
        <c:axId val="371324416"/>
        <c:scaling>
          <c:orientation val="minMax"/>
        </c:scaling>
        <c:delete val="0"/>
        <c:axPos val="l"/>
        <c:majorGridlines/>
        <c:majorTickMark val="out"/>
        <c:minorTickMark val="none"/>
        <c:tickLblPos val="nextTo"/>
        <c:crossAx val="265458176"/>
        <c:crosses val="autoZero"/>
        <c:auto val="1"/>
        <c:lblAlgn val="ctr"/>
        <c:lblOffset val="100"/>
        <c:noMultiLvlLbl val="0"/>
      </c:catAx>
      <c:valAx>
        <c:axId val="26545817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Эксплуатационные затраты, руб/год</a:t>
                </a:r>
              </a:p>
            </c:rich>
          </c:tx>
          <c:layout>
            <c:manualLayout>
              <c:xMode val="edge"/>
              <c:yMode val="edge"/>
              <c:x val="0.33623896632792716"/>
              <c:y val="0.90173697270471465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371324416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Лист1!$AC$11</c:f>
              <c:strCache>
                <c:ptCount val="1"/>
                <c:pt idx="0">
                  <c:v>ПВ + осушитель</c:v>
                </c:pt>
              </c:strCache>
            </c:strRef>
          </c:tx>
          <c:spPr>
            <a:ln w="57150"/>
          </c:spPr>
          <c:marker>
            <c:symbol val="none"/>
          </c:marker>
          <c:dLbls>
            <c:dLbl>
              <c:idx val="20"/>
              <c:layout>
                <c:manualLayout>
                  <c:x val="-5.5555555555555558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Лист1!$AB$12:$AB$32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Лист1!$AC$12:$AC$32</c:f>
              <c:numCache>
                <c:formatCode>_-* #,##0\ _₽_-;\-* #,##0\ _₽_-;_-* "-"??\ _₽_-;_-@_-</c:formatCode>
                <c:ptCount val="21"/>
                <c:pt idx="0">
                  <c:v>1202800</c:v>
                </c:pt>
                <c:pt idx="1">
                  <c:v>1554626.5919999999</c:v>
                </c:pt>
                <c:pt idx="2">
                  <c:v>1906453.1839999999</c:v>
                </c:pt>
                <c:pt idx="3">
                  <c:v>2258279.7760000001</c:v>
                </c:pt>
                <c:pt idx="4">
                  <c:v>2610106.3679999998</c:v>
                </c:pt>
                <c:pt idx="5">
                  <c:v>2961932.96</c:v>
                </c:pt>
                <c:pt idx="6">
                  <c:v>3313759.5520000001</c:v>
                </c:pt>
                <c:pt idx="7">
                  <c:v>3665586.1439999999</c:v>
                </c:pt>
                <c:pt idx="8">
                  <c:v>4017412.736</c:v>
                </c:pt>
                <c:pt idx="9">
                  <c:v>4369239.3279999997</c:v>
                </c:pt>
                <c:pt idx="10">
                  <c:v>4721065.92</c:v>
                </c:pt>
                <c:pt idx="11">
                  <c:v>5072892.5120000001</c:v>
                </c:pt>
                <c:pt idx="12">
                  <c:v>5424719.1040000003</c:v>
                </c:pt>
                <c:pt idx="13">
                  <c:v>5776545.6960000005</c:v>
                </c:pt>
                <c:pt idx="14">
                  <c:v>6128372.2879999997</c:v>
                </c:pt>
                <c:pt idx="15">
                  <c:v>6480198.8799999999</c:v>
                </c:pt>
                <c:pt idx="16">
                  <c:v>6832025.4720000001</c:v>
                </c:pt>
                <c:pt idx="17">
                  <c:v>7183852.0640000002</c:v>
                </c:pt>
                <c:pt idx="18">
                  <c:v>7535678.6560000004</c:v>
                </c:pt>
                <c:pt idx="19">
                  <c:v>7887505.2479999997</c:v>
                </c:pt>
                <c:pt idx="20">
                  <c:v>8239331.8399999999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Лист1!$AD$11</c:f>
              <c:strCache>
                <c:ptCount val="1"/>
                <c:pt idx="0">
                  <c:v>Спец. установка</c:v>
                </c:pt>
              </c:strCache>
            </c:strRef>
          </c:tx>
          <c:spPr>
            <a:ln w="57150"/>
          </c:spPr>
          <c:marker>
            <c:symbol val="none"/>
          </c:marker>
          <c:dLbls>
            <c:dLbl>
              <c:idx val="20"/>
              <c:layout>
                <c:manualLayout>
                  <c:x val="-5.5555555555555558E-3"/>
                  <c:y val="-1.388888888888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Лист1!$AB$12:$AB$32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Лист1!$AD$12:$AD$32</c:f>
              <c:numCache>
                <c:formatCode>_-* #,##0\ _₽_-;\-* #,##0\ _₽_-;_-* "-"??\ _₽_-;_-@_-</c:formatCode>
                <c:ptCount val="21"/>
                <c:pt idx="0">
                  <c:v>2282605</c:v>
                </c:pt>
                <c:pt idx="1">
                  <c:v>2408992.5189999999</c:v>
                </c:pt>
                <c:pt idx="2">
                  <c:v>2535380.0380000002</c:v>
                </c:pt>
                <c:pt idx="3">
                  <c:v>2661767.557</c:v>
                </c:pt>
                <c:pt idx="4">
                  <c:v>2788155.0759999999</c:v>
                </c:pt>
                <c:pt idx="5">
                  <c:v>2914542.5949999997</c:v>
                </c:pt>
                <c:pt idx="6">
                  <c:v>3040930.1140000001</c:v>
                </c:pt>
                <c:pt idx="7">
                  <c:v>3167317.6329999999</c:v>
                </c:pt>
                <c:pt idx="8">
                  <c:v>3293705.1519999998</c:v>
                </c:pt>
                <c:pt idx="9">
                  <c:v>3420092.6710000001</c:v>
                </c:pt>
                <c:pt idx="10">
                  <c:v>3546480.19</c:v>
                </c:pt>
                <c:pt idx="11">
                  <c:v>3672867.7089999998</c:v>
                </c:pt>
                <c:pt idx="12">
                  <c:v>3799255.2280000001</c:v>
                </c:pt>
                <c:pt idx="13">
                  <c:v>3925642.747</c:v>
                </c:pt>
                <c:pt idx="14">
                  <c:v>4052030.2659999998</c:v>
                </c:pt>
                <c:pt idx="15">
                  <c:v>4178417.7850000001</c:v>
                </c:pt>
                <c:pt idx="16">
                  <c:v>4304805.3039999995</c:v>
                </c:pt>
                <c:pt idx="17">
                  <c:v>4431192.8229999999</c:v>
                </c:pt>
                <c:pt idx="18">
                  <c:v>4557580.3420000002</c:v>
                </c:pt>
                <c:pt idx="19">
                  <c:v>4683967.8609999996</c:v>
                </c:pt>
                <c:pt idx="20">
                  <c:v>4810355.38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339712"/>
        <c:axId val="291388736"/>
      </c:lineChart>
      <c:catAx>
        <c:axId val="4043397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Срок эксплуатации, лет</a:t>
                </a:r>
              </a:p>
            </c:rich>
          </c:tx>
          <c:layout>
            <c:manualLayout>
              <c:xMode val="edge"/>
              <c:yMode val="edge"/>
              <c:x val="0.3325228257944931"/>
              <c:y val="0.91684370257966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9138873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913887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Суммарная стоимость, руб.</a:t>
                </a:r>
              </a:p>
            </c:rich>
          </c:tx>
          <c:layout>
            <c:manualLayout>
              <c:xMode val="edge"/>
              <c:yMode val="edge"/>
              <c:x val="1.0631110048132979E-2"/>
              <c:y val="8.1488296512253117E-2"/>
            </c:manualLayout>
          </c:layout>
          <c:overlay val="0"/>
        </c:title>
        <c:numFmt formatCode="_-* #,##0\ _₽_-;\-* #,##0\ _₽_-;_-* &quot;-&quot;??\ _₽_-;_-@_-" sourceLinked="1"/>
        <c:majorTickMark val="out"/>
        <c:minorTickMark val="none"/>
        <c:tickLblPos val="nextTo"/>
        <c:crossAx val="404339712"/>
        <c:crosses val="autoZero"/>
        <c:crossBetween val="between"/>
        <c:majorUnit val="1500000"/>
      </c:valAx>
    </c:plotArea>
    <c:legend>
      <c:legendPos val="r"/>
      <c:layout>
        <c:manualLayout>
          <c:xMode val="edge"/>
          <c:yMode val="edge"/>
          <c:x val="0.73069758042036015"/>
          <c:y val="0.53757315711016695"/>
          <c:w val="0.26782126430101455"/>
          <c:h val="0.16464286085547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576DF-168E-430B-9F9F-C12572DC3DAD}" type="datetimeFigureOut">
              <a:rPr lang="en-US" smtClean="0"/>
              <a:pPr/>
              <a:t>2/6/2018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36C86-F72F-40F8-9B2A-2234DAFE72F1}" type="slidenum">
              <a:rPr lang="en-US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7F96-DB69-4BE1-8930-BA67650AA073}" type="datetimeFigureOut">
              <a:rPr lang="en-US" smtClean="0"/>
              <a:pPr/>
              <a:t>2/6/2018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BE683-11FC-4AAF-BC38-CDB160DAEBF4}" type="slidenum">
              <a:rPr lang="en-US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7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3838" y="808038"/>
            <a:ext cx="7185026" cy="4041775"/>
          </a:xfrm>
          <a:ln/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  <a:ea typeface="ＭＳ Ｐゴシック" pitchFamily="34" charset="-128"/>
              <a:sym typeface="Arial" pitchFamily="34" charset="0"/>
            </a:endParaRPr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1C73D8D-C17F-4AA6-B5FF-F7263E509A39}" type="slidenum">
              <a:rPr lang="de-DE" altLang="en-US" sz="1200">
                <a:sym typeface="Arial" pitchFamily="34" charset="0"/>
              </a:rPr>
              <a:pPr eaLnBrk="1" hangingPunct="1"/>
              <a:t>2</a:t>
            </a:fld>
            <a:endParaRPr lang="en-GB" altLang="en-US" sz="120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56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3838" y="808038"/>
            <a:ext cx="7185026" cy="4041775"/>
          </a:xfrm>
          <a:ln/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  <a:ea typeface="ＭＳ Ｐゴシック" pitchFamily="34" charset="-128"/>
              <a:sym typeface="Arial" pitchFamily="34" charset="0"/>
            </a:endParaRPr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1C73D8D-C17F-4AA6-B5FF-F7263E509A39}" type="slidenum">
              <a:rPr lang="de-DE" altLang="en-US" sz="1200">
                <a:sym typeface="Arial" pitchFamily="34" charset="0"/>
              </a:rPr>
              <a:pPr eaLnBrk="1" hangingPunct="1"/>
              <a:t>3</a:t>
            </a:fld>
            <a:endParaRPr lang="en-GB" altLang="en-US" sz="120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5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3838" y="808038"/>
            <a:ext cx="7185026" cy="4041775"/>
          </a:xfrm>
          <a:ln/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  <a:ea typeface="ＭＳ Ｐゴシック" pitchFamily="34" charset="-128"/>
              <a:sym typeface="Arial" pitchFamily="34" charset="0"/>
            </a:endParaRPr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1C73D8D-C17F-4AA6-B5FF-F7263E509A39}" type="slidenum">
              <a:rPr lang="de-DE" altLang="en-US" sz="1200">
                <a:sym typeface="Arial" pitchFamily="34" charset="0"/>
              </a:rPr>
              <a:pPr eaLnBrk="1" hangingPunct="1"/>
              <a:t>4</a:t>
            </a:fld>
            <a:endParaRPr lang="en-GB" altLang="en-US" sz="120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56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3838" y="808038"/>
            <a:ext cx="7185026" cy="4041775"/>
          </a:xfrm>
          <a:ln/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  <a:ea typeface="ＭＳ Ｐゴシック" pitchFamily="34" charset="-128"/>
              <a:sym typeface="Arial" pitchFamily="34" charset="0"/>
            </a:endParaRPr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1C73D8D-C17F-4AA6-B5FF-F7263E509A39}" type="slidenum">
              <a:rPr lang="de-DE" altLang="en-US" sz="1200">
                <a:sym typeface="Arial" pitchFamily="34" charset="0"/>
              </a:rPr>
              <a:pPr eaLnBrk="1" hangingPunct="1"/>
              <a:t>5</a:t>
            </a:fld>
            <a:endParaRPr lang="en-GB" altLang="en-US" sz="120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56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3838" y="808038"/>
            <a:ext cx="7185026" cy="4041775"/>
          </a:xfrm>
          <a:ln/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  <a:ea typeface="ＭＳ Ｐゴシック" pitchFamily="34" charset="-128"/>
              <a:sym typeface="Arial" pitchFamily="34" charset="0"/>
            </a:endParaRPr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1C73D8D-C17F-4AA6-B5FF-F7263E509A39}" type="slidenum">
              <a:rPr lang="de-DE" altLang="en-US" sz="1200">
                <a:sym typeface="Arial" pitchFamily="34" charset="0"/>
              </a:rPr>
              <a:pPr eaLnBrk="1" hangingPunct="1"/>
              <a:t>6</a:t>
            </a:fld>
            <a:endParaRPr lang="en-GB" altLang="en-US" sz="120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56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B0B1-6F43-4A98-ACC7-2194F8FB2D7D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69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Title only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5405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19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pos="189" userDrawn="1">
          <p15:clr>
            <a:srgbClr val="FBAE40"/>
          </p15:clr>
        </p15:guide>
        <p15:guide id="6" orient="horz" pos="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"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Inhaltsplatzhalter 3"/>
          <p:cNvSpPr>
            <a:spLocks noGrp="1"/>
          </p:cNvSpPr>
          <p:nvPr>
            <p:ph sz="half" idx="2"/>
          </p:nvPr>
        </p:nvSpPr>
        <p:spPr>
          <a:xfrm>
            <a:off x="407988" y="1341438"/>
            <a:ext cx="11376025" cy="4679950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 dirty="0" smtClean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baseline="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6" name="Textplatzhalt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422250" y="639173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653679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/>
          <p:cNvGraphicFramePr>
            <a:graphicFrameLocks noChangeAspect="1"/>
          </p:cNvGraphicFramePr>
          <p:nvPr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Inhaltsplatzhalter 3"/>
          <p:cNvSpPr>
            <a:spLocks noGrp="1"/>
          </p:cNvSpPr>
          <p:nvPr>
            <p:ph sz="half" idx="2"/>
          </p:nvPr>
        </p:nvSpPr>
        <p:spPr>
          <a:xfrm>
            <a:off x="407988" y="1891223"/>
            <a:ext cx="11376025" cy="4130166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6" name="Textplatzhalter 2"/>
          <p:cNvSpPr>
            <a:spLocks noGrp="1"/>
          </p:cNvSpPr>
          <p:nvPr>
            <p:ph type="body" idx="1"/>
          </p:nvPr>
        </p:nvSpPr>
        <p:spPr>
          <a:xfrm>
            <a:off x="407988" y="1341438"/>
            <a:ext cx="11376025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8" name="Textplatzhalt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421200" y="639360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3472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189">
          <p15:clr>
            <a:srgbClr val="FBAE40"/>
          </p15:clr>
        </p15:guide>
        <p15:guide id="6" orient="horz" pos="4020">
          <p15:clr>
            <a:srgbClr val="FBAE40"/>
          </p15:clr>
        </p15:guide>
        <p15:guide id="7" pos="257">
          <p15:clr>
            <a:srgbClr val="FBAE40"/>
          </p15:clr>
        </p15:guide>
        <p15:guide id="8" orient="horz" pos="118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7988" y="1890000"/>
            <a:ext cx="5292000" cy="4128454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4" name="Inhaltsplatzhalter 3"/>
          <p:cNvSpPr>
            <a:spLocks noGrp="1"/>
          </p:cNvSpPr>
          <p:nvPr>
            <p:ph sz="half" idx="14"/>
          </p:nvPr>
        </p:nvSpPr>
        <p:spPr>
          <a:xfrm>
            <a:off x="6491311" y="1890000"/>
            <a:ext cx="5292000" cy="4128454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10" name="Textplatzhalt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421200" y="639360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2" name="Textplatzhalter 2"/>
          <p:cNvSpPr>
            <a:spLocks noGrp="1"/>
          </p:cNvSpPr>
          <p:nvPr>
            <p:ph type="body" idx="20"/>
          </p:nvPr>
        </p:nvSpPr>
        <p:spPr>
          <a:xfrm>
            <a:off x="408388" y="1342800"/>
            <a:ext cx="5292595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21"/>
          </p:nvPr>
        </p:nvSpPr>
        <p:spPr>
          <a:xfrm>
            <a:off x="6491288" y="1342800"/>
            <a:ext cx="5292000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9446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020">
          <p15:clr>
            <a:srgbClr val="FBAE40"/>
          </p15:clr>
        </p15:guide>
        <p15:guide id="5" pos="257">
          <p15:clr>
            <a:srgbClr val="FBAE40"/>
          </p15:clr>
        </p15:guide>
        <p15:guide id="7" pos="3591">
          <p15:clr>
            <a:srgbClr val="FBAE40"/>
          </p15:clr>
        </p15:guide>
        <p15:guide id="8" pos="4089">
          <p15:clr>
            <a:srgbClr val="FBAE40"/>
          </p15:clr>
        </p15:guide>
        <p15:guide id="9" orient="horz" pos="37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6800" y="1890000"/>
            <a:ext cx="3456000" cy="4120833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2" name="Inhaltsplatzhalter 3"/>
          <p:cNvSpPr>
            <a:spLocks noGrp="1"/>
          </p:cNvSpPr>
          <p:nvPr>
            <p:ph sz="half" idx="15"/>
          </p:nvPr>
        </p:nvSpPr>
        <p:spPr>
          <a:xfrm>
            <a:off x="4364653" y="1890000"/>
            <a:ext cx="3456000" cy="4120833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5" name="Inhaltsplatzhalter 3"/>
          <p:cNvSpPr>
            <a:spLocks noGrp="1"/>
          </p:cNvSpPr>
          <p:nvPr>
            <p:ph sz="half" idx="17"/>
          </p:nvPr>
        </p:nvSpPr>
        <p:spPr>
          <a:xfrm>
            <a:off x="8326107" y="1890000"/>
            <a:ext cx="3456000" cy="4120833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16" name="Textplatzhalt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421200" y="639360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9" name="Textplatzhalter 2"/>
          <p:cNvSpPr>
            <a:spLocks noGrp="1"/>
          </p:cNvSpPr>
          <p:nvPr>
            <p:ph type="body" idx="21"/>
          </p:nvPr>
        </p:nvSpPr>
        <p:spPr>
          <a:xfrm>
            <a:off x="405006" y="1343334"/>
            <a:ext cx="3456000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Textplatzhalter 2"/>
          <p:cNvSpPr>
            <a:spLocks noGrp="1"/>
          </p:cNvSpPr>
          <p:nvPr>
            <p:ph type="body" idx="22"/>
          </p:nvPr>
        </p:nvSpPr>
        <p:spPr>
          <a:xfrm>
            <a:off x="4366510" y="1343334"/>
            <a:ext cx="3456000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platzhalter 2"/>
          <p:cNvSpPr>
            <a:spLocks noGrp="1"/>
          </p:cNvSpPr>
          <p:nvPr>
            <p:ph type="body" idx="23"/>
          </p:nvPr>
        </p:nvSpPr>
        <p:spPr>
          <a:xfrm>
            <a:off x="8328013" y="1343334"/>
            <a:ext cx="3456000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8665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257">
          <p15:clr>
            <a:srgbClr val="FBAE40"/>
          </p15:clr>
        </p15:guide>
        <p15:guide id="4" pos="189">
          <p15:clr>
            <a:srgbClr val="FBAE40"/>
          </p15:clr>
        </p15:guide>
        <p15:guide id="7" orient="horz" pos="40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6800" y="1890000"/>
            <a:ext cx="2520000" cy="4128454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4" name="Inhaltsplatzhalter 3"/>
          <p:cNvSpPr>
            <a:spLocks noGrp="1"/>
          </p:cNvSpPr>
          <p:nvPr>
            <p:ph sz="half" idx="14"/>
          </p:nvPr>
        </p:nvSpPr>
        <p:spPr>
          <a:xfrm>
            <a:off x="3364020" y="1890000"/>
            <a:ext cx="2520000" cy="4128454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11" name="Inhaltsplatzhalter 3"/>
          <p:cNvSpPr>
            <a:spLocks noGrp="1"/>
          </p:cNvSpPr>
          <p:nvPr>
            <p:ph sz="half" idx="21"/>
          </p:nvPr>
        </p:nvSpPr>
        <p:spPr>
          <a:xfrm>
            <a:off x="6314017" y="1890000"/>
            <a:ext cx="2520000" cy="4128454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3" name="Inhaltsplatzhalter 3"/>
          <p:cNvSpPr>
            <a:spLocks noGrp="1"/>
          </p:cNvSpPr>
          <p:nvPr>
            <p:ph sz="half" idx="23"/>
          </p:nvPr>
        </p:nvSpPr>
        <p:spPr>
          <a:xfrm>
            <a:off x="9264013" y="1890000"/>
            <a:ext cx="2520000" cy="4128454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8" name="Textplatzhalter 2"/>
          <p:cNvSpPr>
            <a:spLocks noGrp="1"/>
          </p:cNvSpPr>
          <p:nvPr>
            <p:ph type="body" idx="25"/>
          </p:nvPr>
        </p:nvSpPr>
        <p:spPr>
          <a:xfrm>
            <a:off x="414023" y="1341438"/>
            <a:ext cx="2521481" cy="415607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SzTx/>
              <a:buFont typeface="Wingdings" panose="05000000000000000000" pitchFamily="2" charset="2"/>
              <a:buNone/>
              <a:tabLst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0" name="Textplatzhalter 2"/>
          <p:cNvSpPr>
            <a:spLocks noGrp="1"/>
          </p:cNvSpPr>
          <p:nvPr>
            <p:ph type="body" idx="26"/>
          </p:nvPr>
        </p:nvSpPr>
        <p:spPr>
          <a:xfrm>
            <a:off x="3363773" y="1341438"/>
            <a:ext cx="2521481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Textplatzhalter 2"/>
          <p:cNvSpPr>
            <a:spLocks noGrp="1"/>
          </p:cNvSpPr>
          <p:nvPr>
            <p:ph type="body" idx="27"/>
          </p:nvPr>
        </p:nvSpPr>
        <p:spPr>
          <a:xfrm>
            <a:off x="6313523" y="1341438"/>
            <a:ext cx="2521481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Textplatzhalter 2"/>
          <p:cNvSpPr>
            <a:spLocks noGrp="1"/>
          </p:cNvSpPr>
          <p:nvPr>
            <p:ph type="body" idx="28"/>
          </p:nvPr>
        </p:nvSpPr>
        <p:spPr>
          <a:xfrm>
            <a:off x="9263273" y="1346521"/>
            <a:ext cx="2521481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platzhalt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421200" y="639360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133156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020">
          <p15:clr>
            <a:srgbClr val="FBAE40"/>
          </p15:clr>
        </p15:guide>
        <p15:guide id="5" pos="257">
          <p15:clr>
            <a:srgbClr val="FBAE40"/>
          </p15:clr>
        </p15:guide>
        <p15:guide id="7" pos="3591">
          <p15:clr>
            <a:srgbClr val="FBAE40"/>
          </p15:clr>
        </p15:guide>
        <p15:guide id="8" pos="4089">
          <p15:clr>
            <a:srgbClr val="FBAE40"/>
          </p15:clr>
        </p15:guide>
        <p15:guide id="0" orient="horz" pos="379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6800" y="1890000"/>
            <a:ext cx="5292000" cy="1602000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4" name="Inhaltsplatzhalter 3"/>
          <p:cNvSpPr>
            <a:spLocks noGrp="1"/>
          </p:cNvSpPr>
          <p:nvPr>
            <p:ph sz="half" idx="14"/>
          </p:nvPr>
        </p:nvSpPr>
        <p:spPr>
          <a:xfrm>
            <a:off x="6500434" y="1890000"/>
            <a:ext cx="5286199" cy="1602000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3" name="Inhaltsplatzhalter 3"/>
          <p:cNvSpPr>
            <a:spLocks noGrp="1"/>
          </p:cNvSpPr>
          <p:nvPr>
            <p:ph sz="half" idx="21"/>
          </p:nvPr>
        </p:nvSpPr>
        <p:spPr>
          <a:xfrm>
            <a:off x="406800" y="4405482"/>
            <a:ext cx="5292000" cy="1602000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7" name="Inhaltsplatzhalter 3"/>
          <p:cNvSpPr>
            <a:spLocks noGrp="1"/>
          </p:cNvSpPr>
          <p:nvPr>
            <p:ph sz="half" idx="23"/>
          </p:nvPr>
        </p:nvSpPr>
        <p:spPr>
          <a:xfrm>
            <a:off x="6497533" y="4405482"/>
            <a:ext cx="5292000" cy="1602000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318577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idx="25"/>
          </p:nvPr>
        </p:nvSpPr>
        <p:spPr>
          <a:xfrm>
            <a:off x="406800" y="1342800"/>
            <a:ext cx="5295344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extplatzhalter 2"/>
          <p:cNvSpPr>
            <a:spLocks noGrp="1"/>
          </p:cNvSpPr>
          <p:nvPr>
            <p:ph type="body" idx="26"/>
          </p:nvPr>
        </p:nvSpPr>
        <p:spPr>
          <a:xfrm>
            <a:off x="6498149" y="1342800"/>
            <a:ext cx="5290769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idx="27"/>
          </p:nvPr>
        </p:nvSpPr>
        <p:spPr>
          <a:xfrm>
            <a:off x="406800" y="3871561"/>
            <a:ext cx="5295344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idx="28"/>
          </p:nvPr>
        </p:nvSpPr>
        <p:spPr>
          <a:xfrm>
            <a:off x="6498149" y="3871561"/>
            <a:ext cx="5290769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platzhalt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421200" y="639360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4411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pos="257">
          <p15:clr>
            <a:srgbClr val="FBAE40"/>
          </p15:clr>
        </p15:guide>
        <p15:guide id="5" pos="4089" userDrawn="1">
          <p15:clr>
            <a:srgbClr val="FBAE40"/>
          </p15:clr>
        </p15:guide>
        <p15:guide id="0" orient="horz" pos="2432" userDrawn="1">
          <p15:clr>
            <a:srgbClr val="FBAE40"/>
          </p15:clr>
        </p15:guide>
        <p15:guide id="6" pos="359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_trans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6800" y="1890000"/>
            <a:ext cx="11361600" cy="1602000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0" name="Inhaltsplatzhalter 3"/>
          <p:cNvSpPr>
            <a:spLocks noGrp="1"/>
          </p:cNvSpPr>
          <p:nvPr>
            <p:ph sz="half" idx="21"/>
          </p:nvPr>
        </p:nvSpPr>
        <p:spPr>
          <a:xfrm>
            <a:off x="406800" y="4410000"/>
            <a:ext cx="11361600" cy="1602366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</a:defRPr>
            </a:lvl1pPr>
            <a:lvl2pPr>
              <a:defRPr lang="de-DE" sz="1400" dirty="0" smtClean="0">
                <a:solidFill>
                  <a:srgbClr val="0E0E10"/>
                </a:solidFill>
              </a:defRPr>
            </a:lvl2pPr>
            <a:lvl3pPr>
              <a:defRPr lang="de-DE" sz="1400" dirty="0" smtClean="0">
                <a:solidFill>
                  <a:srgbClr val="0E0E10"/>
                </a:solidFill>
              </a:defRPr>
            </a:lvl3pPr>
          </a:lstStyle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357188" lvl="1" indent="-174625">
              <a:buClr>
                <a:srgbClr val="E4002B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539750" lvl="2" indent="-144000">
              <a:buClr>
                <a:srgbClr val="E4002B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316788" y="91904"/>
            <a:ext cx="9453747" cy="7097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1800" b="0">
                <a:solidFill>
                  <a:srgbClr val="75787B"/>
                </a:solidFill>
              </a:defRPr>
            </a:lvl1pPr>
          </a:lstStyle>
          <a:p>
            <a: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  <a:t>Title</a:t>
            </a:r>
            <a:br>
              <a:rPr lang="de-DE" altLang="en-US" b="1" dirty="0" smtClean="0">
                <a:solidFill>
                  <a:schemeClr val="bg2"/>
                </a:solidFill>
                <a:ea typeface="ＭＳ Ｐゴシック" pitchFamily="34" charset="-128"/>
              </a:rPr>
            </a:br>
            <a:r>
              <a:rPr lang="de-DE" altLang="en-US" b="0" dirty="0" smtClean="0">
                <a:solidFill>
                  <a:schemeClr val="bg2"/>
                </a:solidFill>
                <a:ea typeface="ＭＳ Ｐゴシック" pitchFamily="34" charset="-128"/>
              </a:rPr>
              <a:t>„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Core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statement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of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the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 </a:t>
            </a:r>
            <a:r>
              <a:rPr lang="de-DE" altLang="en-US" dirty="0" err="1" smtClean="0">
                <a:solidFill>
                  <a:schemeClr val="bg2"/>
                </a:solidFill>
                <a:ea typeface="ＭＳ Ｐゴシック" pitchFamily="34" charset="-128"/>
              </a:rPr>
              <a:t>slide</a:t>
            </a:r>
            <a:r>
              <a:rPr lang="de-DE" altLang="en-US" dirty="0" smtClean="0">
                <a:solidFill>
                  <a:schemeClr val="bg2"/>
                </a:solidFill>
                <a:ea typeface="ＭＳ Ｐゴシック" pitchFamily="34" charset="-128"/>
              </a:rPr>
              <a:t>“</a:t>
            </a:r>
            <a:endParaRPr lang="de-DE" noProof="0" dirty="0"/>
          </a:p>
        </p:txBody>
      </p:sp>
      <p:sp>
        <p:nvSpPr>
          <p:cNvPr id="12" name="Textplatzhalt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421200" y="6393600"/>
            <a:ext cx="10445749" cy="215444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542925" indent="-542925">
              <a:spcBef>
                <a:spcPts val="260"/>
              </a:spcBef>
              <a:buNone/>
              <a:tabLst>
                <a:tab pos="452438" algn="r"/>
              </a:tabLst>
              <a:defRPr sz="800" baseline="0">
                <a:solidFill>
                  <a:srgbClr val="0E0E1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3" name="Textplatzhalter 2"/>
          <p:cNvSpPr>
            <a:spLocks noGrp="1"/>
          </p:cNvSpPr>
          <p:nvPr>
            <p:ph type="body" idx="27"/>
          </p:nvPr>
        </p:nvSpPr>
        <p:spPr>
          <a:xfrm>
            <a:off x="406800" y="3869763"/>
            <a:ext cx="11361600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28"/>
          </p:nvPr>
        </p:nvSpPr>
        <p:spPr>
          <a:xfrm>
            <a:off x="406800" y="1342800"/>
            <a:ext cx="11361600" cy="41560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solidFill>
                  <a:srgbClr val="0E0E1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7754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020">
          <p15:clr>
            <a:srgbClr val="FBAE40"/>
          </p15:clr>
        </p15:guide>
        <p15:guide id="5" pos="257">
          <p15:clr>
            <a:srgbClr val="FBAE40"/>
          </p15:clr>
        </p15:guide>
        <p15:guide id="7" pos="3591">
          <p15:clr>
            <a:srgbClr val="FBAE40"/>
          </p15:clr>
        </p15:guide>
        <p15:guide id="8" pos="4089">
          <p15:clr>
            <a:srgbClr val="FBAE40"/>
          </p15:clr>
        </p15:guide>
        <p15:guide id="9" orient="horz" pos="243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63865278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" name="think-cell Slide" r:id="rId12" imgW="360" imgH="360" progId="TCLayout.ActiveDocument.1">
                  <p:embed/>
                </p:oleObj>
              </mc:Choice>
              <mc:Fallback>
                <p:oleObj name="think-cell Slide" r:id="rId12" imgW="360" imgH="360" progId="TCLayout.ActiveDocument.1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liennummernplatzhalter 4"/>
          <p:cNvSpPr txBox="1">
            <a:spLocks/>
          </p:cNvSpPr>
          <p:nvPr userDrawn="1"/>
        </p:nvSpPr>
        <p:spPr>
          <a:xfrm>
            <a:off x="11579362" y="6327899"/>
            <a:ext cx="2844800" cy="365125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6F6DE79-1CAA-47D3-8C78-EF4A0E3A67FF}" type="slidenum">
              <a:rPr lang="de-DE" altLang="en-US" sz="800">
                <a:solidFill>
                  <a:srgbClr val="0E0E10"/>
                </a:solidFill>
              </a:rPr>
              <a:pPr eaLnBrk="1" hangingPunct="1"/>
              <a:t>‹#›</a:t>
            </a:fld>
            <a:endParaRPr lang="en-GB" altLang="en-US" sz="800" dirty="0">
              <a:solidFill>
                <a:srgbClr val="0E0E10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3077" y="6415900"/>
            <a:ext cx="162000" cy="162000"/>
          </a:xfrm>
          <a:prstGeom prst="rect">
            <a:avLst/>
          </a:prstGeom>
        </p:spPr>
      </p:pic>
      <p:pic>
        <p:nvPicPr>
          <p:cNvPr id="4" name="Bild 3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8729" y="128304"/>
            <a:ext cx="1558286" cy="5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3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4" r:id="rId5"/>
    <p:sldLayoutId id="2147483668" r:id="rId6"/>
    <p:sldLayoutId id="2147483667" r:id="rId7"/>
    <p:sldLayoutId id="2147483666" r:id="rId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2332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6233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E62332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6233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E6233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orient="horz" pos="119">
          <p15:clr>
            <a:srgbClr val="F26B43"/>
          </p15:clr>
        </p15:guide>
        <p15:guide id="5" pos="257" userDrawn="1">
          <p15:clr>
            <a:srgbClr val="F26B43"/>
          </p15:clr>
        </p15:guide>
        <p15:guide id="6" orient="horz" pos="4020" userDrawn="1">
          <p15:clr>
            <a:srgbClr val="F26B43"/>
          </p15:clr>
        </p15:guide>
        <p15:guide id="7" orient="horz" pos="3793" userDrawn="1">
          <p15:clr>
            <a:srgbClr val="F26B43"/>
          </p15:clr>
        </p15:guide>
        <p15:guide id="8" orient="horz" pos="845" userDrawn="1">
          <p15:clr>
            <a:srgbClr val="F26B43"/>
          </p15:clr>
        </p15:guide>
        <p15:guide id="9" pos="189" userDrawn="1">
          <p15:clr>
            <a:srgbClr val="F26B43"/>
          </p15:clr>
        </p15:guide>
        <p15:guide id="10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8" name="Picture 154" descr="C:\Users\agoncharov\Desktop\Доклад\amalienbad wien\Amalienbad_podpod_lighting_design_MA44_Bäder_Wie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9" b="12641"/>
          <a:stretch/>
        </p:blipFill>
        <p:spPr bwMode="auto">
          <a:xfrm>
            <a:off x="-12783" y="0"/>
            <a:ext cx="12192000" cy="443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784163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1355560" y="4838700"/>
            <a:ext cx="10134476" cy="8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2000" dirty="0" err="1"/>
              <a:t>Энергоэффективные</a:t>
            </a:r>
            <a:r>
              <a:rPr lang="ru-RU" sz="2000" dirty="0"/>
              <a:t> решения для поддержания микроклимата во влажных помещениях и экономические обоснования современных </a:t>
            </a:r>
            <a:r>
              <a:rPr lang="ru-RU" sz="2000" dirty="0" err="1"/>
              <a:t>энергоэффективных</a:t>
            </a:r>
            <a:r>
              <a:rPr lang="ru-RU" sz="2000" dirty="0"/>
              <a:t> решений в данном сегменте вентиляционных технологий.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083" y="5172499"/>
            <a:ext cx="1326953" cy="132695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1490036" y="6391730"/>
            <a:ext cx="293977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843" y="3574617"/>
            <a:ext cx="5800044" cy="68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3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07988" y="799550"/>
            <a:ext cx="11376025" cy="415607"/>
          </a:xfrm>
        </p:spPr>
        <p:txBody>
          <a:bodyPr/>
          <a:lstStyle/>
          <a:p>
            <a:r>
              <a:rPr lang="ru-RU" dirty="0"/>
              <a:t>По </a:t>
            </a:r>
            <a:r>
              <a:rPr lang="ru-RU" dirty="0" smtClean="0"/>
              <a:t>нормативной документации*: </a:t>
            </a: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Требования и рекомендации к микроклимату помещений бассейна</a:t>
            </a:r>
            <a:endParaRPr lang="en-GB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9"/>
          </p:nvPr>
        </p:nvSpPr>
        <p:spPr>
          <a:xfrm>
            <a:off x="421200" y="6201240"/>
            <a:ext cx="10445749" cy="407804"/>
          </a:xfrm>
        </p:spPr>
        <p:txBody>
          <a:bodyPr/>
          <a:lstStyle/>
          <a:p>
            <a:r>
              <a:rPr lang="ru-RU" dirty="0" smtClean="0"/>
              <a:t>*</a:t>
            </a:r>
            <a:r>
              <a:rPr lang="ru-RU" sz="900" dirty="0" smtClean="0"/>
              <a:t>СанПиН 2.1.2.1188-03 Плавательные бассейны. Гигиенические требования к устройству, эксплуатации и качеству воды.</a:t>
            </a:r>
          </a:p>
          <a:p>
            <a:r>
              <a:rPr lang="ru-RU" sz="900" dirty="0" smtClean="0"/>
              <a:t>*СНиП 41-01-2003 Отопление, вентиляция и кондиционирование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24" y="1163085"/>
            <a:ext cx="10310811" cy="4130166"/>
          </a:xfrm>
        </p:spPr>
        <p:txBody>
          <a:bodyPr/>
          <a:lstStyle/>
          <a:p>
            <a:r>
              <a:rPr lang="ru-RU" dirty="0" smtClean="0"/>
              <a:t>Оптимальная температура воды: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altLang="en-US" dirty="0" smtClean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 smtClean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 smtClean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 smtClean="0">
              <a:ea typeface="ＭＳ Ｐゴシック" pitchFamily="34" charset="-128"/>
            </a:endParaRPr>
          </a:p>
          <a:p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565172"/>
              </p:ext>
            </p:extLst>
          </p:nvPr>
        </p:nvGraphicFramePr>
        <p:xfrm>
          <a:off x="899591" y="1742278"/>
          <a:ext cx="4076700" cy="1600200"/>
        </p:xfrm>
        <a:graphic>
          <a:graphicData uri="http://schemas.openxmlformats.org/drawingml/2006/table">
            <a:tbl>
              <a:tblPr/>
              <a:tblGrid>
                <a:gridCol w="1727200"/>
                <a:gridCol w="2349500"/>
              </a:tblGrid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Тип бассейна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Температура воды, ˚С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Спортивный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26-28</a:t>
                      </a:r>
                      <a:endParaRPr lang="ru-RU" sz="14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Рекреационный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28-30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Детский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29-32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Лечебный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Джакузи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35-39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313" name="Picture 1" descr="C:\Users\agoncharov\Desktop\Доклад\Superior-CoOp-HVAC-What-is-THe-Perfect-Swimming-Pool-Temperature-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533" y="1319742"/>
            <a:ext cx="6365217" cy="4245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9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goncharov\Desktop\Доклад\Prichinyi-zapotevaniya-plastikovyih-ok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7" y="2500314"/>
            <a:ext cx="5435278" cy="3167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07988" y="799550"/>
            <a:ext cx="11376025" cy="415607"/>
          </a:xfrm>
        </p:spPr>
        <p:txBody>
          <a:bodyPr/>
          <a:lstStyle/>
          <a:p>
            <a:r>
              <a:rPr lang="ru-RU" dirty="0"/>
              <a:t>По </a:t>
            </a:r>
            <a:r>
              <a:rPr lang="ru-RU" dirty="0" smtClean="0"/>
              <a:t>нормативной документации*: </a:t>
            </a: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Требования и рекомендации к микроклимату помещений бассейна</a:t>
            </a:r>
            <a:endParaRPr lang="en-GB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9"/>
          </p:nvPr>
        </p:nvSpPr>
        <p:spPr>
          <a:xfrm>
            <a:off x="421200" y="6201240"/>
            <a:ext cx="10445749" cy="407804"/>
          </a:xfrm>
        </p:spPr>
        <p:txBody>
          <a:bodyPr/>
          <a:lstStyle/>
          <a:p>
            <a:r>
              <a:rPr lang="ru-RU" dirty="0" smtClean="0"/>
              <a:t>*</a:t>
            </a:r>
            <a:r>
              <a:rPr lang="ru-RU" sz="900" dirty="0" smtClean="0"/>
              <a:t>СанПиН 2.1.2.1188-03 Плавательные бассейны. Гигиенические требования к устройству, эксплуатации и качеству воды.</a:t>
            </a:r>
          </a:p>
          <a:p>
            <a:r>
              <a:rPr lang="ru-RU" sz="900" dirty="0" smtClean="0"/>
              <a:t>*СНиП 41-01-2003 Отопление, вентиляция и кондиционирование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24" y="1163085"/>
            <a:ext cx="10310811" cy="1637265"/>
          </a:xfrm>
        </p:spPr>
        <p:txBody>
          <a:bodyPr/>
          <a:lstStyle/>
          <a:p>
            <a:r>
              <a:rPr lang="ru-RU" dirty="0" smtClean="0">
                <a:ea typeface="ＭＳ Ｐゴシック" pitchFamily="34" charset="-128"/>
              </a:rPr>
              <a:t>Температура </a:t>
            </a:r>
            <a:r>
              <a:rPr lang="ru-RU" dirty="0">
                <a:ea typeface="ＭＳ Ｐゴシック" pitchFamily="34" charset="-128"/>
              </a:rPr>
              <a:t>воздуха должна быть выше на 1-2</a:t>
            </a:r>
            <a:r>
              <a:rPr lang="en-US" altLang="en-US" dirty="0">
                <a:ea typeface="ＭＳ Ｐゴシック" pitchFamily="34" charset="-128"/>
              </a:rPr>
              <a:t>º</a:t>
            </a:r>
            <a:r>
              <a:rPr lang="ru-RU" altLang="en-US" dirty="0" smtClean="0">
                <a:ea typeface="ＭＳ Ｐゴシック" pitchFamily="34" charset="-128"/>
              </a:rPr>
              <a:t>С</a:t>
            </a:r>
            <a:r>
              <a:rPr lang="en-US" altLang="en-US" dirty="0" smtClean="0">
                <a:ea typeface="ＭＳ Ｐゴシック" pitchFamily="34" charset="-128"/>
              </a:rPr>
              <a:t> </a:t>
            </a:r>
            <a:r>
              <a:rPr lang="ru-RU" altLang="en-US" dirty="0" smtClean="0">
                <a:ea typeface="ＭＳ Ｐゴシック" pitchFamily="34" charset="-128"/>
              </a:rPr>
              <a:t>температуры </a:t>
            </a:r>
            <a:r>
              <a:rPr lang="ru-RU" altLang="en-US" dirty="0" smtClean="0">
                <a:ea typeface="ＭＳ Ｐゴシック" pitchFamily="34" charset="-128"/>
              </a:rPr>
              <a:t>воды </a:t>
            </a:r>
            <a:endParaRPr lang="ru-RU" altLang="en-US" dirty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en-US" dirty="0">
                <a:ea typeface="ＭＳ Ｐゴシック" pitchFamily="34" charset="-128"/>
              </a:rPr>
              <a:t>При температуре ниже человек испытывает дискомфорт</a:t>
            </a: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ru-RU" altLang="en-US" dirty="0">
                <a:ea typeface="ＭＳ Ｐゴシック" pitchFamily="34" charset="-128"/>
              </a:rPr>
              <a:t>при выходе из воды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en-US" dirty="0">
                <a:ea typeface="ＭＳ Ｐゴシック" pitchFamily="34" charset="-128"/>
              </a:rPr>
              <a:t>При температуре выше начинается интенсивное испарение </a:t>
            </a:r>
            <a:r>
              <a:rPr lang="ru-RU" altLang="en-US" dirty="0" smtClean="0">
                <a:ea typeface="ＭＳ Ｐゴシック" pitchFamily="34" charset="-128"/>
              </a:rPr>
              <a:t>воды с </a:t>
            </a:r>
            <a:r>
              <a:rPr lang="ru-RU" altLang="en-US" dirty="0">
                <a:ea typeface="ＭＳ Ｐゴシック" pitchFamily="34" charset="-128"/>
              </a:rPr>
              <a:t>поверхности бассейна и увеличивается шанс образования конденсата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altLang="en-US" dirty="0" smtClean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 smtClean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 smtClean="0">
              <a:ea typeface="ＭＳ Ｐゴシック" pitchFamily="34" charset="-128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ru-RU" altLang="en-US" dirty="0" smtClean="0">
              <a:ea typeface="ＭＳ Ｐゴシック" pitchFamily="34" charset="-128"/>
            </a:endParaRPr>
          </a:p>
          <a:p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89341"/>
              </p:ext>
            </p:extLst>
          </p:nvPr>
        </p:nvGraphicFramePr>
        <p:xfrm>
          <a:off x="675217" y="2608791"/>
          <a:ext cx="5020735" cy="1574794"/>
        </p:xfrm>
        <a:graphic>
          <a:graphicData uri="http://schemas.openxmlformats.org/drawingml/2006/table">
            <a:tbl>
              <a:tblPr/>
              <a:tblGrid>
                <a:gridCol w="780349"/>
                <a:gridCol w="706731"/>
                <a:gridCol w="706731"/>
                <a:gridCol w="706731"/>
                <a:gridCol w="706731"/>
                <a:gridCol w="706731"/>
                <a:gridCol w="706731"/>
              </a:tblGrid>
              <a:tr h="511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 °C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воздуха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Температура точки росы при относительной влажности воздуха, 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60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7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7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A7B"/>
                    </a:solidFill>
                  </a:tcPr>
                </a:tc>
              </a:tr>
              <a:tr h="260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9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C72"/>
                    </a:solidFill>
                  </a:tcPr>
                </a:tc>
              </a:tr>
              <a:tr h="271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8F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70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14958" y="671283"/>
            <a:ext cx="11376025" cy="415607"/>
          </a:xfrm>
        </p:spPr>
        <p:txBody>
          <a:bodyPr/>
          <a:lstStyle/>
          <a:p>
            <a:r>
              <a:rPr lang="ru-RU" dirty="0"/>
              <a:t>По нормативной документации</a:t>
            </a:r>
            <a:r>
              <a:rPr lang="ru-RU" dirty="0" smtClean="0"/>
              <a:t>*: </a:t>
            </a:r>
            <a:endParaRPr lang="en-GB" dirty="0"/>
          </a:p>
          <a:p>
            <a:r>
              <a:rPr lang="ru-RU" dirty="0"/>
              <a:t/>
            </a:r>
            <a:br>
              <a:rPr lang="ru-RU" dirty="0"/>
            </a:b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 dirty="0"/>
              <a:t>Требования и рекомендации к микроклимату помещений бассейна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9"/>
          </p:nvPr>
        </p:nvSpPr>
        <p:spPr>
          <a:xfrm>
            <a:off x="421200" y="6232018"/>
            <a:ext cx="10445749" cy="377026"/>
          </a:xfrm>
        </p:spPr>
        <p:txBody>
          <a:bodyPr/>
          <a:lstStyle/>
          <a:p>
            <a:r>
              <a:rPr lang="ru-RU" dirty="0"/>
              <a:t>*СанПиН 2.1.2.1188-03 Плавательные бассейны. Гигиенические требования к устройству, эксплуатации и качеству воды.</a:t>
            </a:r>
          </a:p>
          <a:p>
            <a:r>
              <a:rPr lang="ru-RU" dirty="0"/>
              <a:t>*СНиП 41-01-2003 Отопление, вентиляция и кондиционирование</a:t>
            </a:r>
          </a:p>
        </p:txBody>
      </p:sp>
      <p:sp>
        <p:nvSpPr>
          <p:cNvPr id="12" name="Объект 3"/>
          <p:cNvSpPr txBox="1">
            <a:spLocks/>
          </p:cNvSpPr>
          <p:nvPr/>
        </p:nvSpPr>
        <p:spPr>
          <a:xfrm>
            <a:off x="509588" y="1120758"/>
            <a:ext cx="10556345" cy="4130166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lang="de-DE" sz="1400" dirty="0" smtClean="0">
                <a:solidFill>
                  <a:srgbClr val="0E0E10"/>
                </a:solidFill>
                <a:latin typeface="+mn-lt"/>
                <a:ea typeface="ＭＳ Ｐゴシック" pitchFamily="-109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lang="de-DE" sz="1400" dirty="0" smtClean="0">
                <a:solidFill>
                  <a:srgbClr val="0E0E10"/>
                </a:solidFill>
                <a:latin typeface="+mn-lt"/>
                <a:ea typeface="ＭＳ Ｐゴシック" pitchFamily="-10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9pPr>
          </a:lstStyle>
          <a:p>
            <a:r>
              <a:rPr lang="ru-RU" dirty="0" smtClean="0"/>
              <a:t>Максимальная допустимая влажность в бассейне – 65%</a:t>
            </a:r>
          </a:p>
          <a:p>
            <a:r>
              <a:rPr lang="ru-RU" dirty="0"/>
              <a:t>Превышение влажности приводит к ряду проблем</a:t>
            </a:r>
            <a:r>
              <a:rPr lang="ru-RU" dirty="0" smtClean="0"/>
              <a:t>:</a:t>
            </a:r>
            <a:endParaRPr lang="ru-RU" dirty="0"/>
          </a:p>
          <a:p>
            <a:pPr marL="1314450" lvl="2" indent="-400050">
              <a:buFont typeface="+mj-lt"/>
              <a:buAutoNum type="romanUcPeriod"/>
            </a:pPr>
            <a:r>
              <a:rPr lang="ru-RU" dirty="0"/>
              <a:t>покрытие ржавчиной металлических </a:t>
            </a:r>
            <a:r>
              <a:rPr lang="ru-RU" dirty="0" smtClean="0"/>
              <a:t>конструкций</a:t>
            </a:r>
            <a:endParaRPr lang="ru-RU" dirty="0"/>
          </a:p>
          <a:p>
            <a:pPr marL="1314450" lvl="2" indent="-400050">
              <a:buFont typeface="+mj-lt"/>
              <a:buAutoNum type="romanUcPeriod"/>
            </a:pPr>
            <a:r>
              <a:rPr lang="ru-RU" dirty="0" smtClean="0"/>
              <a:t>появление плесени</a:t>
            </a:r>
            <a:endParaRPr lang="ru-RU" dirty="0"/>
          </a:p>
          <a:p>
            <a:pPr marL="1314450" lvl="2" indent="-400050">
              <a:buFont typeface="+mj-lt"/>
              <a:buAutoNum type="romanUcPeriod"/>
            </a:pPr>
            <a:r>
              <a:rPr lang="ru-RU" dirty="0"/>
              <a:t>размягчение и разрушение </a:t>
            </a:r>
            <a:r>
              <a:rPr lang="ru-RU" dirty="0" smtClean="0"/>
              <a:t>штукатурки</a:t>
            </a:r>
            <a:endParaRPr lang="ru-RU" dirty="0"/>
          </a:p>
          <a:p>
            <a:pPr marL="1314450" lvl="2" indent="-400050">
              <a:buFont typeface="+mj-lt"/>
              <a:buAutoNum type="romanUcPeriod"/>
            </a:pPr>
            <a:r>
              <a:rPr lang="ru-RU" dirty="0"/>
              <a:t>изменение цвета окраски и появление подтеков на окрашенных </a:t>
            </a:r>
            <a:r>
              <a:rPr lang="ru-RU" dirty="0" smtClean="0"/>
              <a:t>поверхностях</a:t>
            </a:r>
          </a:p>
          <a:p>
            <a:pPr marL="1314450" lvl="2" indent="-400050">
              <a:buFont typeface="+mj-lt"/>
              <a:buAutoNum type="romanUcPeriod"/>
            </a:pPr>
            <a:r>
              <a:rPr lang="ru-RU" dirty="0" smtClean="0"/>
              <a:t>повышенная нагрузка на сердечно-сосудистую систему человека</a:t>
            </a:r>
            <a:endParaRPr lang="ru-RU" dirty="0"/>
          </a:p>
          <a:p>
            <a:pPr lvl="1"/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altLang="en-US" dirty="0">
              <a:ea typeface="ＭＳ Ｐゴシック" pitchFamily="34" charset="-128"/>
            </a:endParaRPr>
          </a:p>
          <a:p>
            <a:endParaRPr lang="ru-RU" altLang="en-US" dirty="0">
              <a:ea typeface="ＭＳ Ｐゴシック" pitchFamily="34" charset="-128"/>
            </a:endParaRPr>
          </a:p>
          <a:p>
            <a:endParaRPr lang="ru-RU" kern="0" dirty="0" smtClean="0"/>
          </a:p>
          <a:p>
            <a:endParaRPr lang="ru-RU" kern="0" dirty="0" smtClean="0"/>
          </a:p>
          <a:p>
            <a:endParaRPr lang="ru-RU" kern="0" dirty="0"/>
          </a:p>
        </p:txBody>
      </p:sp>
      <p:pic>
        <p:nvPicPr>
          <p:cNvPr id="16386" name="Picture 2" descr="C:\Users\agoncharov\Desktop\Доклад\chernaya-plesen-na-okna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060" y="3012283"/>
            <a:ext cx="3796770" cy="29415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agoncharov\Desktop\Доклад\01a6954925c7e2438d65e92e0caee7c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830" y="3012283"/>
            <a:ext cx="3912128" cy="29415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92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14958" y="671283"/>
            <a:ext cx="11376025" cy="415607"/>
          </a:xfrm>
        </p:spPr>
        <p:txBody>
          <a:bodyPr/>
          <a:lstStyle/>
          <a:p>
            <a:r>
              <a:rPr lang="ru-RU" dirty="0"/>
              <a:t>Требование максимального комфорта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 dirty="0"/>
              <a:t>Требования и рекомендации к микроклимату помещений бассейна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9"/>
          </p:nvPr>
        </p:nvSpPr>
        <p:spPr>
          <a:xfrm>
            <a:off x="421200" y="6232018"/>
            <a:ext cx="10445749" cy="377026"/>
          </a:xfrm>
        </p:spPr>
        <p:txBody>
          <a:bodyPr/>
          <a:lstStyle/>
          <a:p>
            <a:r>
              <a:rPr lang="ru-RU" dirty="0" smtClean="0"/>
              <a:t>*</a:t>
            </a:r>
            <a:r>
              <a:rPr lang="en-US" dirty="0" smtClean="0"/>
              <a:t>VDI-</a:t>
            </a:r>
            <a:r>
              <a:rPr lang="en-US" dirty="0" err="1" smtClean="0"/>
              <a:t>Richtlinien</a:t>
            </a:r>
            <a:r>
              <a:rPr lang="en-US" dirty="0"/>
              <a:t>. VDI 2089. Blatt 1.07.1994. </a:t>
            </a:r>
            <a:r>
              <a:rPr lang="en-US" dirty="0" err="1"/>
              <a:t>Warme</a:t>
            </a:r>
            <a:r>
              <a:rPr lang="en-US" dirty="0"/>
              <a:t>-, </a:t>
            </a:r>
            <a:r>
              <a:rPr lang="en-US" dirty="0" err="1"/>
              <a:t>Raumlufttechnik</a:t>
            </a:r>
            <a:r>
              <a:rPr lang="en-US" dirty="0"/>
              <a:t>, </a:t>
            </a:r>
            <a:r>
              <a:rPr lang="en-US" dirty="0" err="1"/>
              <a:t>Wasserver</a:t>
            </a:r>
            <a:r>
              <a:rPr lang="en-US" dirty="0"/>
              <a:t>- und -</a:t>
            </a:r>
            <a:r>
              <a:rPr lang="en-US" dirty="0" err="1"/>
              <a:t>entsorgung</a:t>
            </a:r>
            <a:r>
              <a:rPr lang="en-US" dirty="0"/>
              <a:t> in </a:t>
            </a:r>
            <a:r>
              <a:rPr lang="en-US" dirty="0" err="1"/>
              <a:t>Hallen</a:t>
            </a:r>
            <a:r>
              <a:rPr lang="en-US" dirty="0"/>
              <a:t>- und </a:t>
            </a:r>
            <a:r>
              <a:rPr lang="en-US" dirty="0" err="1"/>
              <a:t>Freibadern</a:t>
            </a:r>
            <a:r>
              <a:rPr lang="en-US" dirty="0"/>
              <a:t>. </a:t>
            </a:r>
            <a:r>
              <a:rPr lang="en-US" dirty="0" err="1"/>
              <a:t>Hallenbader</a:t>
            </a:r>
            <a:r>
              <a:rPr lang="en-US" dirty="0"/>
              <a:t>.</a:t>
            </a:r>
          </a:p>
          <a:p>
            <a:r>
              <a:rPr lang="en-US" dirty="0" smtClean="0"/>
              <a:t>VDI-</a:t>
            </a:r>
            <a:r>
              <a:rPr lang="en-US" dirty="0" err="1" smtClean="0"/>
              <a:t>Richtlinien</a:t>
            </a:r>
            <a:r>
              <a:rPr lang="en-US" dirty="0"/>
              <a:t>. VDI 2089. Blatt 1.03.2005. </a:t>
            </a:r>
            <a:r>
              <a:rPr lang="en-US" dirty="0" err="1"/>
              <a:t>Entwurf</a:t>
            </a:r>
            <a:r>
              <a:rPr lang="en-US" dirty="0"/>
              <a:t> (</a:t>
            </a:r>
            <a:r>
              <a:rPr lang="ru-RU" dirty="0"/>
              <a:t>проект). </a:t>
            </a:r>
            <a:r>
              <a:rPr lang="en-US" dirty="0" err="1"/>
              <a:t>Technische</a:t>
            </a:r>
            <a:r>
              <a:rPr lang="en-US" dirty="0"/>
              <a:t> </a:t>
            </a:r>
            <a:r>
              <a:rPr lang="en-US" dirty="0" err="1"/>
              <a:t>Gebaudeausrustung</a:t>
            </a:r>
            <a:r>
              <a:rPr lang="en-US" dirty="0"/>
              <a:t> von </a:t>
            </a:r>
            <a:r>
              <a:rPr lang="en-US" dirty="0" err="1"/>
              <a:t>Schwimmenbadern</a:t>
            </a:r>
            <a:r>
              <a:rPr lang="en-US" dirty="0"/>
              <a:t>. </a:t>
            </a:r>
            <a:r>
              <a:rPr lang="en-US" dirty="0" err="1"/>
              <a:t>Hallenbader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Объект 3"/>
          <p:cNvSpPr txBox="1">
            <a:spLocks/>
          </p:cNvSpPr>
          <p:nvPr/>
        </p:nvSpPr>
        <p:spPr>
          <a:xfrm>
            <a:off x="509588" y="1120758"/>
            <a:ext cx="10556345" cy="3908442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lang="de-DE" sz="1400" dirty="0" smtClean="0">
                <a:solidFill>
                  <a:srgbClr val="0E0E10"/>
                </a:solidFill>
                <a:latin typeface="+mn-lt"/>
                <a:ea typeface="ＭＳ Ｐゴシック" pitchFamily="-109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lang="de-DE" sz="1400" dirty="0" smtClean="0">
                <a:solidFill>
                  <a:srgbClr val="0E0E10"/>
                </a:solidFill>
                <a:latin typeface="+mn-lt"/>
                <a:ea typeface="ＭＳ Ｐゴシック" pitchFamily="-10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9pPr>
          </a:lstStyle>
          <a:p>
            <a:r>
              <a:rPr lang="ru-RU" kern="0" dirty="0" smtClean="0"/>
              <a:t>По европейским стандартам* для </a:t>
            </a:r>
            <a:r>
              <a:rPr lang="ru-RU" dirty="0" err="1" smtClean="0"/>
              <a:t>избежания</a:t>
            </a:r>
            <a:r>
              <a:rPr lang="ru-RU" dirty="0" smtClean="0"/>
              <a:t> дискомфорта и ощущения духоты максимальное влагосодержание в воздухе не должно превышать 14,3г/кг сухого воздуха.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Однако при уменьшении относительной влажности интенсивность испарения воды увеличивается</a:t>
            </a:r>
            <a:endParaRPr lang="ru-RU" kern="0" dirty="0" smtClean="0"/>
          </a:p>
          <a:p>
            <a:endParaRPr lang="ru-RU" kern="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361907"/>
              </p:ext>
            </p:extLst>
          </p:nvPr>
        </p:nvGraphicFramePr>
        <p:xfrm>
          <a:off x="704330" y="2039720"/>
          <a:ext cx="5154607" cy="2165149"/>
        </p:xfrm>
        <a:graphic>
          <a:graphicData uri="http://schemas.openxmlformats.org/drawingml/2006/table">
            <a:tbl>
              <a:tblPr/>
              <a:tblGrid>
                <a:gridCol w="1688319"/>
                <a:gridCol w="866572"/>
                <a:gridCol w="866572"/>
                <a:gridCol w="866572"/>
                <a:gridCol w="866572"/>
              </a:tblGrid>
              <a:tr h="6115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Относительная влажность, %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Влагосодержание, d, г/кг сухого воздуха при температуре воздуха, °С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0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10,6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11,2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11,8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12,6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</a:tr>
              <a:tr h="210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11,9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12,7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14,2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</a:tr>
              <a:tr h="210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14,1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14,9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15,8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10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14,7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15,5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16,5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17,4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10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19,1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184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8580" marR="8580" marT="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17,4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18,4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19,5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20,7</a:t>
                      </a:r>
                    </a:p>
                  </a:txBody>
                  <a:tcPr marL="8580" marR="8580" marT="85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</a:tbl>
          </a:graphicData>
        </a:graphic>
      </p:graphicFrame>
      <p:sp>
        <p:nvSpPr>
          <p:cNvPr id="19" name="Textplatzhalter 2"/>
          <p:cNvSpPr txBox="1">
            <a:spLocks/>
          </p:cNvSpPr>
          <p:nvPr/>
        </p:nvSpPr>
        <p:spPr>
          <a:xfrm>
            <a:off x="670462" y="1624113"/>
            <a:ext cx="4610098" cy="415607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rgbClr val="0E0E10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8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9pPr>
          </a:lstStyle>
          <a:p>
            <a:r>
              <a:rPr lang="ru-RU" kern="0" dirty="0" smtClean="0">
                <a:solidFill>
                  <a:schemeClr val="bg2"/>
                </a:solidFill>
              </a:rPr>
              <a:t>Зона комфортной влажности воздуха</a:t>
            </a:r>
            <a:r>
              <a:rPr lang="ru-RU" kern="0" dirty="0" smtClean="0"/>
              <a:t/>
            </a:r>
            <a:br>
              <a:rPr lang="ru-RU" kern="0" dirty="0" smtClean="0"/>
            </a:br>
            <a:endParaRPr lang="en-GB" kern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01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 dirty="0"/>
              <a:t>Требования и рекомендации к микроклимату помещений бассейна</a:t>
            </a:r>
            <a:endParaRPr lang="en-GB" dirty="0"/>
          </a:p>
        </p:txBody>
      </p:sp>
      <p:sp>
        <p:nvSpPr>
          <p:cNvPr id="12" name="Объект 3"/>
          <p:cNvSpPr txBox="1">
            <a:spLocks/>
          </p:cNvSpPr>
          <p:nvPr/>
        </p:nvSpPr>
        <p:spPr>
          <a:xfrm>
            <a:off x="509588" y="1086890"/>
            <a:ext cx="10158411" cy="4130166"/>
          </a:xfrm>
          <a:prstGeom prst="rect">
            <a:avLst/>
          </a:prstGeom>
        </p:spPr>
        <p:txBody>
          <a:bodyPr/>
          <a:lstStyle>
            <a:lvl1pPr marL="182563" marR="0" indent="-1825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4002B"/>
              </a:buClr>
              <a:buSzTx/>
              <a:buFont typeface="Wingdings" panose="05000000000000000000" pitchFamily="2" charset="2"/>
              <a:buChar char="§"/>
              <a:tabLst/>
              <a:defRPr lang="de-DE" sz="1400" b="0">
                <a:solidFill>
                  <a:srgbClr val="0E0E10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lang="de-DE" sz="1400" dirty="0" smtClean="0">
                <a:solidFill>
                  <a:srgbClr val="0E0E10"/>
                </a:solidFill>
                <a:latin typeface="+mn-lt"/>
                <a:ea typeface="ＭＳ Ｐゴシック" pitchFamily="-109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lang="de-DE" sz="1400" dirty="0" smtClean="0">
                <a:solidFill>
                  <a:srgbClr val="0E0E10"/>
                </a:solidFill>
                <a:latin typeface="+mn-lt"/>
                <a:ea typeface="ＭＳ Ｐゴシック" pitchFamily="-10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9pPr>
          </a:lstStyle>
          <a:p>
            <a:endParaRPr lang="ru-RU" altLang="en-US" dirty="0">
              <a:ea typeface="ＭＳ Ｐゴシック" pitchFamily="34" charset="-128"/>
            </a:endParaRPr>
          </a:p>
          <a:p>
            <a:endParaRPr lang="ru-RU" altLang="en-US" dirty="0">
              <a:ea typeface="ＭＳ Ｐゴシック" pitchFamily="34" charset="-128"/>
            </a:endParaRPr>
          </a:p>
          <a:p>
            <a:endParaRPr lang="ru-RU" kern="0" dirty="0" smtClean="0"/>
          </a:p>
          <a:p>
            <a:endParaRPr lang="ru-RU" kern="0" dirty="0" smtClean="0"/>
          </a:p>
          <a:p>
            <a:endParaRPr lang="ru-RU" kern="0" dirty="0"/>
          </a:p>
        </p:txBody>
      </p:sp>
      <p:sp>
        <p:nvSpPr>
          <p:cNvPr id="19" name="Textplatzhalter 2"/>
          <p:cNvSpPr txBox="1">
            <a:spLocks/>
          </p:cNvSpPr>
          <p:nvPr/>
        </p:nvSpPr>
        <p:spPr>
          <a:xfrm>
            <a:off x="988757" y="2067823"/>
            <a:ext cx="6348924" cy="1084150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rgbClr val="0E0E10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8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9pPr>
          </a:lstStyle>
          <a:p>
            <a:r>
              <a:rPr lang="ru-RU" altLang="en-US" dirty="0" smtClean="0">
                <a:solidFill>
                  <a:schemeClr val="bg2"/>
                </a:solidFill>
              </a:rPr>
              <a:t>Исходя из всех требований и рекомендаций к комфортному микроклимату в помещении оптимальные </a:t>
            </a:r>
            <a:r>
              <a:rPr lang="ru-RU" altLang="en-US" dirty="0">
                <a:solidFill>
                  <a:schemeClr val="bg2"/>
                </a:solidFill>
              </a:rPr>
              <a:t>параметры </a:t>
            </a:r>
            <a:r>
              <a:rPr lang="ru-RU" altLang="en-US" dirty="0" smtClean="0">
                <a:solidFill>
                  <a:schemeClr val="bg2"/>
                </a:solidFill>
              </a:rPr>
              <a:t>воздуха для бассейна: </a:t>
            </a:r>
            <a:r>
              <a:rPr lang="ru-RU" altLang="en-US" u="sng" dirty="0">
                <a:solidFill>
                  <a:schemeClr val="bg2"/>
                </a:solidFill>
              </a:rPr>
              <a:t>+30</a:t>
            </a:r>
            <a:r>
              <a:rPr lang="en-US" altLang="en-US" u="sng" dirty="0">
                <a:solidFill>
                  <a:schemeClr val="bg2"/>
                </a:solidFill>
              </a:rPr>
              <a:t>º</a:t>
            </a:r>
            <a:r>
              <a:rPr lang="ru-RU" altLang="en-US" u="sng" dirty="0">
                <a:solidFill>
                  <a:schemeClr val="bg2"/>
                </a:solidFill>
              </a:rPr>
              <a:t>С / 54</a:t>
            </a:r>
            <a:r>
              <a:rPr lang="ru-RU" altLang="en-US" u="sng" dirty="0" smtClean="0">
                <a:solidFill>
                  <a:schemeClr val="bg2"/>
                </a:solidFill>
              </a:rPr>
              <a:t>%</a:t>
            </a:r>
            <a:endParaRPr lang="ru-RU" sz="1400" kern="0" dirty="0" smtClean="0">
              <a:solidFill>
                <a:schemeClr val="bg2"/>
              </a:solidFill>
            </a:endParaRPr>
          </a:p>
          <a:p>
            <a:r>
              <a:rPr lang="ru-RU" sz="1400" kern="0" dirty="0" smtClean="0">
                <a:solidFill>
                  <a:schemeClr val="bg2"/>
                </a:solidFill>
              </a:rPr>
              <a:t>*при температуре воды +28</a:t>
            </a:r>
            <a:r>
              <a:rPr lang="en-US" sz="1400" kern="0" dirty="0" smtClean="0">
                <a:solidFill>
                  <a:schemeClr val="bg2"/>
                </a:solidFill>
              </a:rPr>
              <a:t>º</a:t>
            </a:r>
            <a:r>
              <a:rPr lang="ru-RU" sz="1400" kern="0" dirty="0" smtClean="0">
                <a:solidFill>
                  <a:schemeClr val="bg2"/>
                </a:solidFill>
              </a:rPr>
              <a:t>С</a:t>
            </a:r>
          </a:p>
          <a:p>
            <a:endParaRPr lang="ru-RU" sz="1400" kern="0" dirty="0" smtClean="0">
              <a:solidFill>
                <a:schemeClr val="bg2"/>
              </a:solidFill>
            </a:endParaRPr>
          </a:p>
          <a:p>
            <a:endParaRPr lang="ru-RU" sz="1400" kern="0" dirty="0">
              <a:solidFill>
                <a:schemeClr val="bg2"/>
              </a:solidFill>
            </a:endParaRPr>
          </a:p>
          <a:p>
            <a:endParaRPr lang="ru-RU" sz="1400" kern="0" dirty="0" smtClean="0">
              <a:solidFill>
                <a:schemeClr val="bg2"/>
              </a:solidFill>
            </a:endParaRPr>
          </a:p>
          <a:p>
            <a:endParaRPr lang="ru-RU" sz="1400" kern="0" dirty="0">
              <a:solidFill>
                <a:schemeClr val="bg2"/>
              </a:solidFill>
            </a:endParaRPr>
          </a:p>
          <a:p>
            <a:endParaRPr lang="ru-RU" sz="1400" kern="0" dirty="0" smtClean="0">
              <a:solidFill>
                <a:schemeClr val="bg2"/>
              </a:solidFill>
            </a:endParaRPr>
          </a:p>
          <a:p>
            <a:endParaRPr lang="ru-RU" sz="1400" kern="0" dirty="0">
              <a:solidFill>
                <a:schemeClr val="bg2"/>
              </a:solidFill>
            </a:endParaRPr>
          </a:p>
          <a:p>
            <a:endParaRPr lang="ru-RU" sz="1400" kern="0" dirty="0" smtClean="0">
              <a:solidFill>
                <a:schemeClr val="bg2"/>
              </a:solidFill>
            </a:endParaRPr>
          </a:p>
          <a:p>
            <a:r>
              <a:rPr lang="ru-RU" kern="0" dirty="0" smtClean="0"/>
              <a:t/>
            </a:r>
            <a:br>
              <a:rPr lang="ru-RU" kern="0" dirty="0" smtClean="0"/>
            </a:br>
            <a:endParaRPr lang="en-GB" kern="0" dirty="0"/>
          </a:p>
        </p:txBody>
      </p:sp>
      <p:sp>
        <p:nvSpPr>
          <p:cNvPr id="10" name="Eingebuchteter Richtungspfeil 12"/>
          <p:cNvSpPr/>
          <p:nvPr/>
        </p:nvSpPr>
        <p:spPr>
          <a:xfrm>
            <a:off x="705927" y="1096430"/>
            <a:ext cx="180446" cy="651939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Textplatzhalter 2"/>
          <p:cNvSpPr>
            <a:spLocks noGrp="1"/>
          </p:cNvSpPr>
          <p:nvPr>
            <p:ph type="body" idx="1"/>
          </p:nvPr>
        </p:nvSpPr>
        <p:spPr>
          <a:xfrm>
            <a:off x="314958" y="671283"/>
            <a:ext cx="11376025" cy="415607"/>
          </a:xfrm>
        </p:spPr>
        <p:txBody>
          <a:bodyPr/>
          <a:lstStyle/>
          <a:p>
            <a:r>
              <a:rPr lang="ru-RU" dirty="0"/>
              <a:t>Требование максимального комфорта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1" y="963561"/>
            <a:ext cx="4200525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C:\Users\agoncharov\Desktop\Доклад\amalienbad wien\другие\swimming_pool_design_by_tolcha-d5tg29i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4"/>
          <a:stretch/>
        </p:blipFill>
        <p:spPr bwMode="auto">
          <a:xfrm>
            <a:off x="858327" y="3240873"/>
            <a:ext cx="6348924" cy="3014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platzhalter 2"/>
          <p:cNvSpPr txBox="1">
            <a:spLocks/>
          </p:cNvSpPr>
          <p:nvPr/>
        </p:nvSpPr>
        <p:spPr>
          <a:xfrm>
            <a:off x="988757" y="984737"/>
            <a:ext cx="6240463" cy="920057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rgbClr val="0E0E10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8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9pPr>
          </a:lstStyle>
          <a:p>
            <a:r>
              <a:rPr lang="ru-RU" dirty="0" smtClean="0">
                <a:solidFill>
                  <a:schemeClr val="bg2"/>
                </a:solidFill>
              </a:rPr>
              <a:t>Для </a:t>
            </a:r>
            <a:r>
              <a:rPr lang="ru-RU" dirty="0">
                <a:solidFill>
                  <a:schemeClr val="bg2"/>
                </a:solidFill>
              </a:rPr>
              <a:t>оптимального микроклимата очень важно правильно выбранные параметры воздуха и точность поддержания этих параметров. </a:t>
            </a:r>
          </a:p>
        </p:txBody>
      </p:sp>
      <p:sp>
        <p:nvSpPr>
          <p:cNvPr id="13" name="Eingebuchteter Richtungspfeil 12"/>
          <p:cNvSpPr/>
          <p:nvPr/>
        </p:nvSpPr>
        <p:spPr>
          <a:xfrm>
            <a:off x="765477" y="2197327"/>
            <a:ext cx="180446" cy="651939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74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4" y="249584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b="1" kern="0" dirty="0">
                <a:solidFill>
                  <a:schemeClr val="bg1">
                    <a:lumMod val="50000"/>
                  </a:schemeClr>
                </a:solidFill>
              </a:rPr>
              <a:t>Оборудование для поддержание микроклимата в бассейне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3865" y="959368"/>
            <a:ext cx="10405585" cy="2654569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Для поддержания оптимального микроклимата в помещение бассейна была разработана специализированная установка, которая способна круглогодично поддерживать требуемые параметры воздуха благодаря 5 режимам работы, которые выбираются в зависимости он наружных и внутренних параметров воздуха.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500" dirty="0">
              <a:solidFill>
                <a:srgbClr val="0E0E10"/>
              </a:solidFill>
            </a:endParaRPr>
          </a:p>
        </p:txBody>
      </p:sp>
      <p:pic>
        <p:nvPicPr>
          <p:cNvPr id="13316" name="Picture 4" descr="C:\Users\agoncharov\Desktop\Доклад\ФОТО\УСтанов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682" y="2616229"/>
            <a:ext cx="8039670" cy="340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73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 smtClean="0">
                <a:solidFill>
                  <a:schemeClr val="bg1">
                    <a:lumMod val="50000"/>
                  </a:schemeClr>
                </a:solidFill>
              </a:rPr>
              <a:t>Режимы работы 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602" y="1021341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Режим осушения в зимний и переходный период </a:t>
            </a:r>
            <a:endParaRPr lang="ru-RU" b="1" dirty="0"/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967433" y="5232397"/>
            <a:ext cx="10236200" cy="7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1400" dirty="0" smtClean="0"/>
              <a:t>Вытяжной воздух охлаждается и осушается с помощью рекуперации и испарителя встроенной холодильной машины. По датчику влажности регулируется смешение вытяжного и приточного воздуха. Приточный воздух </a:t>
            </a:r>
            <a:r>
              <a:rPr lang="ru-RU" sz="1400" dirty="0" err="1" smtClean="0"/>
              <a:t>догревается</a:t>
            </a:r>
            <a:r>
              <a:rPr lang="ru-RU" sz="1400" dirty="0" smtClean="0"/>
              <a:t> в рекуператоре и конденсаторе. Водяной нагреватель, как правильно, не используется.</a:t>
            </a:r>
          </a:p>
        </p:txBody>
      </p:sp>
      <p:sp>
        <p:nvSpPr>
          <p:cNvPr id="5" name="Eingebuchteter Richtungspfeil 12"/>
          <p:cNvSpPr/>
          <p:nvPr/>
        </p:nvSpPr>
        <p:spPr>
          <a:xfrm>
            <a:off x="740008" y="5308588"/>
            <a:ext cx="137582" cy="54188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06" y="1509203"/>
            <a:ext cx="84867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-274207" y="2848357"/>
            <a:ext cx="2397761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Наружный воздух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9514545" y="2568957"/>
            <a:ext cx="1549400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Бассейн</a:t>
            </a:r>
            <a:endParaRPr lang="ru-RU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42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 smtClean="0">
                <a:solidFill>
                  <a:schemeClr val="bg1">
                    <a:lumMod val="50000"/>
                  </a:schemeClr>
                </a:solidFill>
              </a:rPr>
              <a:t>Режимы работы 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605" y="720854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en-US" b="1" dirty="0" smtClean="0"/>
              <a:t>I-D </a:t>
            </a:r>
            <a:r>
              <a:rPr lang="ru-RU" b="1" dirty="0" smtClean="0"/>
              <a:t>диаграмма для режима осушения в зимний и переходный период </a:t>
            </a:r>
            <a:endParaRPr lang="ru-RU" b="1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05" y="1181622"/>
            <a:ext cx="10364787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43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Режимы работы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602" y="1021341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Режим эксплуатации в зимний период без использования холодильного контура</a:t>
            </a:r>
            <a:endParaRPr lang="ru-RU" b="1" dirty="0"/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967433" y="5232397"/>
            <a:ext cx="10236200" cy="7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1400" dirty="0" smtClean="0"/>
              <a:t>Холодильный контур отключен. Наружный воздух нагревается в рекуператоре. Затем </a:t>
            </a:r>
            <a:r>
              <a:rPr lang="ru-RU" sz="1400" dirty="0"/>
              <a:t>происходит смешение с вытяжным воздухом по датчику влажности</a:t>
            </a:r>
            <a:r>
              <a:rPr lang="ru-RU" sz="1400" dirty="0" smtClean="0"/>
              <a:t>. Смесь воздуха с требуемым влагосодержанием </a:t>
            </a:r>
            <a:r>
              <a:rPr lang="ru-RU" sz="1400" dirty="0" err="1" smtClean="0"/>
              <a:t>догревается</a:t>
            </a:r>
            <a:r>
              <a:rPr lang="ru-RU" sz="1400" dirty="0" smtClean="0"/>
              <a:t> водяным калорифером. Используется при температуре наружного воздуха ниже </a:t>
            </a:r>
            <a:r>
              <a:rPr lang="ru-RU" sz="1400" dirty="0"/>
              <a:t>-5˚С</a:t>
            </a:r>
            <a:endParaRPr lang="ru-RU" sz="1400" dirty="0" smtClean="0"/>
          </a:p>
        </p:txBody>
      </p:sp>
      <p:sp>
        <p:nvSpPr>
          <p:cNvPr id="5" name="Eingebuchteter Richtungspfeil 12"/>
          <p:cNvSpPr/>
          <p:nvPr/>
        </p:nvSpPr>
        <p:spPr>
          <a:xfrm>
            <a:off x="740008" y="5308588"/>
            <a:ext cx="137582" cy="54188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9" name="Picture 2" descr="C:\Users\agoncharov\Desktop\Доклад\ФОТО\УСтановка зима режи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165" y="1469637"/>
            <a:ext cx="8477251" cy="355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-274207" y="2848357"/>
            <a:ext cx="2397761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Наружный воздух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9514545" y="2568957"/>
            <a:ext cx="1549400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Бассейн</a:t>
            </a:r>
            <a:endParaRPr lang="ru-RU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89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Режимы работы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426" y="678702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en-US" b="1" dirty="0" smtClean="0"/>
              <a:t>I-D </a:t>
            </a:r>
            <a:r>
              <a:rPr lang="ru-RU" b="1" dirty="0" smtClean="0"/>
              <a:t>диаграмма для режима эксплуатации в зимний период</a:t>
            </a:r>
            <a:endParaRPr lang="ru-RU" b="1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27" y="1048029"/>
            <a:ext cx="9606380" cy="54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54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Режимы работы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602" y="1021341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Режим </a:t>
            </a:r>
            <a:r>
              <a:rPr lang="ru-RU" b="1" dirty="0"/>
              <a:t>эксплуатации в летний </a:t>
            </a:r>
            <a:r>
              <a:rPr lang="ru-RU" b="1" dirty="0" smtClean="0"/>
              <a:t>период </a:t>
            </a:r>
            <a:endParaRPr lang="ru-RU" b="1" dirty="0"/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967433" y="5232397"/>
            <a:ext cx="10236200" cy="7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1400" dirty="0" smtClean="0"/>
              <a:t>Уличный </a:t>
            </a:r>
            <a:r>
              <a:rPr lang="ru-RU" sz="1400" dirty="0"/>
              <a:t>в</a:t>
            </a:r>
            <a:r>
              <a:rPr lang="ru-RU" sz="1400" dirty="0" smtClean="0"/>
              <a:t>оздух подается без тепловой обработки. Наружный </a:t>
            </a:r>
            <a:r>
              <a:rPr lang="ru-RU" sz="1400" dirty="0"/>
              <a:t>воздух </a:t>
            </a:r>
            <a:r>
              <a:rPr lang="ru-RU" sz="1400" dirty="0" smtClean="0"/>
              <a:t>проходит через </a:t>
            </a:r>
            <a:r>
              <a:rPr lang="ru-RU" sz="1400" dirty="0"/>
              <a:t>байпас рекуператора, чтобы избежать </a:t>
            </a:r>
            <a:r>
              <a:rPr lang="ru-RU" sz="1400" dirty="0" smtClean="0"/>
              <a:t>нежелательного подогрева воздуха теплоты. Летом воздух не требует нагревания из-за больших теплопоступлений  в помещение от солнечной радиации. </a:t>
            </a:r>
          </a:p>
        </p:txBody>
      </p:sp>
      <p:sp>
        <p:nvSpPr>
          <p:cNvPr id="5" name="Eingebuchteter Richtungspfeil 12"/>
          <p:cNvSpPr/>
          <p:nvPr/>
        </p:nvSpPr>
        <p:spPr>
          <a:xfrm>
            <a:off x="740008" y="5308588"/>
            <a:ext cx="137582" cy="54188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-274207" y="2848357"/>
            <a:ext cx="2397761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Наружный воздух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9514545" y="2568957"/>
            <a:ext cx="1549400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Бассейн</a:t>
            </a:r>
            <a:endParaRPr lang="ru-R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1402445"/>
            <a:ext cx="8669481" cy="361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55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Режимы работы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602" y="1021341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Дежурный режим поддержания температуры / быстрый прогрев помещения</a:t>
            </a:r>
            <a:endParaRPr lang="ru-RU" b="1" dirty="0"/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967433" y="5198529"/>
            <a:ext cx="10236200" cy="787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1400" dirty="0" smtClean="0"/>
              <a:t>При отсутствии купающихся в бассейне установка работает в дежурном режиме поддержания температуры без подачи свежего воздуха </a:t>
            </a:r>
            <a:r>
              <a:rPr lang="ru-RU" sz="1400" dirty="0"/>
              <a:t>– 100% рециркуляция</a:t>
            </a:r>
            <a:r>
              <a:rPr lang="ru-RU" sz="1400" dirty="0" smtClean="0"/>
              <a:t>. Если установка не работает круглосуточно, то перед началом эксплуатации бассейна можно использовать режим быстрого прогрева – 100% рециркуляция с подогревом до 40</a:t>
            </a:r>
            <a:r>
              <a:rPr lang="en-US" altLang="en-US" sz="1400" dirty="0"/>
              <a:t> º</a:t>
            </a:r>
            <a:r>
              <a:rPr lang="ru-RU" altLang="en-US" sz="1400" dirty="0"/>
              <a:t>С</a:t>
            </a:r>
            <a:endParaRPr lang="ru-RU" sz="1400" dirty="0" smtClean="0"/>
          </a:p>
        </p:txBody>
      </p:sp>
      <p:sp>
        <p:nvSpPr>
          <p:cNvPr id="5" name="Eingebuchteter Richtungspfeil 12"/>
          <p:cNvSpPr/>
          <p:nvPr/>
        </p:nvSpPr>
        <p:spPr>
          <a:xfrm>
            <a:off x="740008" y="5308588"/>
            <a:ext cx="137582" cy="54188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071" y="1576935"/>
            <a:ext cx="84677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-274207" y="2848357"/>
            <a:ext cx="2397761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Наружный воздух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9514545" y="2568957"/>
            <a:ext cx="1549400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Бассейн</a:t>
            </a:r>
            <a:endParaRPr lang="ru-RU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2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368605" y="125759"/>
            <a:ext cx="9453747" cy="709784"/>
          </a:xfrm>
          <a:prstGeom prst="rect">
            <a:avLst/>
          </a:prstGeom>
        </p:spPr>
        <p:txBody>
          <a:bodyPr lIns="91242" tIns="45718" rIns="91242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Режимы работы</a:t>
            </a:r>
            <a:r>
              <a:rPr lang="en-US" b="1" kern="0" dirty="0">
                <a:solidFill>
                  <a:srgbClr val="0E0E10"/>
                </a:solidFill>
              </a:rPr>
              <a:t/>
            </a:r>
            <a:br>
              <a:rPr lang="en-US" b="1" kern="0" dirty="0">
                <a:solidFill>
                  <a:srgbClr val="0E0E10"/>
                </a:solidFill>
              </a:rPr>
            </a:br>
            <a:endParaRPr lang="ru-RU" b="1" kern="0" dirty="0">
              <a:solidFill>
                <a:srgbClr val="0E0E1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602" y="1021341"/>
            <a:ext cx="9735979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Дежурный режим осушения</a:t>
            </a:r>
            <a:endParaRPr lang="ru-RU" b="1" dirty="0"/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967433" y="5198529"/>
            <a:ext cx="10236200" cy="787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1400" dirty="0" smtClean="0"/>
              <a:t>Установка работает в режиме 100% рециркуляции с использованием холодильного контура для поддержания требуемой влажности в помещении. Вытяжной воздух охлаждается в рекуператоре и испарителе, при этом осушается. После воздух </a:t>
            </a:r>
            <a:r>
              <a:rPr lang="ru-RU" sz="1400" dirty="0" err="1" smtClean="0"/>
              <a:t>догревается</a:t>
            </a:r>
            <a:r>
              <a:rPr lang="ru-RU" sz="1400" dirty="0" smtClean="0"/>
              <a:t> в конденсаторе.</a:t>
            </a:r>
          </a:p>
        </p:txBody>
      </p:sp>
      <p:sp>
        <p:nvSpPr>
          <p:cNvPr id="5" name="Eingebuchteter Richtungspfeil 12"/>
          <p:cNvSpPr/>
          <p:nvPr/>
        </p:nvSpPr>
        <p:spPr>
          <a:xfrm>
            <a:off x="740008" y="5308588"/>
            <a:ext cx="137582" cy="54188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3314" name="Picture 2" descr="C:\Users\agoncharov\Desktop\Доклад\ФОТО\Режим осуше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797" y="1473199"/>
            <a:ext cx="8864441" cy="371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-274207" y="2848357"/>
            <a:ext cx="2397761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Наружный воздух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9514545" y="2568957"/>
            <a:ext cx="1549400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Бассейн</a:t>
            </a:r>
            <a:endParaRPr lang="ru-RU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84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agoncharov\Desktop\Доклад\ФОТО\fan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022" y="1278253"/>
            <a:ext cx="5309927" cy="4175819"/>
          </a:xfrm>
          <a:prstGeom prst="rect">
            <a:avLst/>
          </a:prstGeom>
          <a:ln w="38100" cap="sq">
            <a:solidFill>
              <a:srgbClr val="E6233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3"/>
          <p:cNvSpPr txBox="1">
            <a:spLocks/>
          </p:cNvSpPr>
          <p:nvPr/>
        </p:nvSpPr>
        <p:spPr>
          <a:xfrm>
            <a:off x="147605" y="20321"/>
            <a:ext cx="9453747" cy="472403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Комплектующие </a:t>
            </a:r>
            <a:r>
              <a:rPr lang="ru-RU" sz="2500" b="1" kern="0" dirty="0" smtClean="0">
                <a:solidFill>
                  <a:schemeClr val="bg1">
                    <a:lumMod val="50000"/>
                  </a:schemeClr>
                </a:solidFill>
              </a:rPr>
              <a:t>установки</a:t>
            </a:r>
            <a:endParaRPr lang="ru-RU" sz="25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hteck 20"/>
          <p:cNvSpPr>
            <a:spLocks noChangeArrowheads="1"/>
          </p:cNvSpPr>
          <p:nvPr/>
        </p:nvSpPr>
        <p:spPr bwMode="auto">
          <a:xfrm>
            <a:off x="289320" y="767467"/>
            <a:ext cx="3047472" cy="41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765" tIns="60882" rIns="121765" bIns="60882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536575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720725" indent="-184150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896938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13541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18113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22685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27257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217460" eaLnBrk="1" hangingPunct="1">
              <a:spcBef>
                <a:spcPct val="0"/>
              </a:spcBef>
              <a:buNone/>
            </a:pPr>
            <a:r>
              <a:rPr lang="ru-RU" sz="1900" b="1" kern="0" dirty="0" smtClean="0"/>
              <a:t>ЕС-Вентиляторы</a:t>
            </a:r>
            <a:endParaRPr lang="ru-RU" sz="1900" b="1" kern="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38948" y="1796506"/>
            <a:ext cx="6267995" cy="1938988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Минимальный </a:t>
            </a:r>
            <a:r>
              <a:rPr lang="ru-RU" sz="1600" dirty="0">
                <a:solidFill>
                  <a:srgbClr val="0E0E10"/>
                </a:solidFill>
              </a:rPr>
              <a:t>уровень  энергопотребления и </a:t>
            </a:r>
            <a:r>
              <a:rPr lang="ru-RU" sz="1600" dirty="0" smtClean="0">
                <a:solidFill>
                  <a:srgbClr val="0E0E10"/>
                </a:solidFill>
              </a:rPr>
              <a:t>вибрации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Низкий </a:t>
            </a:r>
            <a:r>
              <a:rPr lang="ru-RU" sz="1600" dirty="0">
                <a:solidFill>
                  <a:srgbClr val="0E0E10"/>
                </a:solidFill>
              </a:rPr>
              <a:t>уровень </a:t>
            </a:r>
            <a:r>
              <a:rPr lang="ru-RU" sz="1600" dirty="0" smtClean="0">
                <a:solidFill>
                  <a:srgbClr val="0E0E10"/>
                </a:solidFill>
              </a:rPr>
              <a:t>шума для комфортного пребывания в помещение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sp>
        <p:nvSpPr>
          <p:cNvPr id="11" name="Rechteck 1"/>
          <p:cNvSpPr>
            <a:spLocks noChangeArrowheads="1"/>
          </p:cNvSpPr>
          <p:nvPr/>
        </p:nvSpPr>
        <p:spPr bwMode="auto">
          <a:xfrm>
            <a:off x="5894665" y="4014608"/>
            <a:ext cx="5897286" cy="58477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362" tIns="45718" rIns="91362" bIns="45718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218030"/>
            <a:r>
              <a:rPr lang="ru-RU" altLang="de-DE" sz="1600" dirty="0">
                <a:solidFill>
                  <a:prstClr val="black"/>
                </a:solidFill>
                <a:latin typeface="+mn-lt"/>
              </a:rPr>
              <a:t>Р</a:t>
            </a:r>
            <a:r>
              <a:rPr lang="ru-RU" altLang="de-DE" sz="1600" dirty="0" smtClean="0">
                <a:solidFill>
                  <a:prstClr val="black"/>
                </a:solidFill>
                <a:latin typeface="+mn-lt"/>
              </a:rPr>
              <a:t>абочее колесо, крепления, опорная плита и двигатель окрашены, что позволяет защитить вентилятор от коррозии</a:t>
            </a:r>
            <a:endParaRPr lang="de-DE" altLang="de-DE" sz="1600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12" name="Gerade Verbindung mit Pfeil 19"/>
          <p:cNvCxnSpPr>
            <a:cxnSpLocks noChangeShapeType="1"/>
            <a:stCxn id="11" idx="1"/>
          </p:cNvCxnSpPr>
          <p:nvPr/>
        </p:nvCxnSpPr>
        <p:spPr bwMode="auto">
          <a:xfrm flipH="1" flipV="1">
            <a:off x="4533901" y="3200401"/>
            <a:ext cx="1360764" cy="1106593"/>
          </a:xfrm>
          <a:prstGeom prst="straightConnector1">
            <a:avLst/>
          </a:prstGeom>
          <a:ln>
            <a:solidFill>
              <a:srgbClr val="E62332"/>
            </a:solidFill>
            <a:headEnd/>
            <a:tailEnd type="arrow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Gerade Verbindung mit Pfeil 19"/>
          <p:cNvCxnSpPr>
            <a:cxnSpLocks noChangeShapeType="1"/>
            <a:stCxn id="11" idx="1"/>
          </p:cNvCxnSpPr>
          <p:nvPr/>
        </p:nvCxnSpPr>
        <p:spPr bwMode="auto">
          <a:xfrm flipH="1" flipV="1">
            <a:off x="5047595" y="2238375"/>
            <a:ext cx="847070" cy="2068619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Gerade Verbindung mit Pfeil 19"/>
          <p:cNvCxnSpPr>
            <a:cxnSpLocks noChangeShapeType="1"/>
            <a:stCxn id="11" idx="1"/>
          </p:cNvCxnSpPr>
          <p:nvPr/>
        </p:nvCxnSpPr>
        <p:spPr bwMode="auto">
          <a:xfrm flipH="1" flipV="1">
            <a:off x="2263141" y="3571877"/>
            <a:ext cx="3631524" cy="735117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Gerade Verbindung mit Pfeil 19"/>
          <p:cNvCxnSpPr>
            <a:cxnSpLocks noChangeShapeType="1"/>
            <a:stCxn id="11" idx="1"/>
          </p:cNvCxnSpPr>
          <p:nvPr/>
        </p:nvCxnSpPr>
        <p:spPr bwMode="auto">
          <a:xfrm flipH="1">
            <a:off x="1362075" y="4306994"/>
            <a:ext cx="4532590" cy="26881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96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Users\agoncharov\Desktop\Доклад\ФОТО\УСтанов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68" y="1182808"/>
            <a:ext cx="7085264" cy="300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3"/>
          <p:cNvSpPr txBox="1">
            <a:spLocks/>
          </p:cNvSpPr>
          <p:nvPr/>
        </p:nvSpPr>
        <p:spPr>
          <a:xfrm>
            <a:off x="147605" y="20321"/>
            <a:ext cx="9453747" cy="472403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Комплектующие установки</a:t>
            </a:r>
          </a:p>
        </p:txBody>
      </p:sp>
      <p:sp>
        <p:nvSpPr>
          <p:cNvPr id="25" name="Rechteck 20"/>
          <p:cNvSpPr>
            <a:spLocks noChangeArrowheads="1"/>
          </p:cNvSpPr>
          <p:nvPr/>
        </p:nvSpPr>
        <p:spPr bwMode="auto">
          <a:xfrm>
            <a:off x="289320" y="729083"/>
            <a:ext cx="3787380" cy="41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765" tIns="60882" rIns="121765" bIns="60882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536575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720725" indent="-184150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896938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13541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18113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22685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27257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217460" eaLnBrk="1" hangingPunct="1">
              <a:spcBef>
                <a:spcPct val="0"/>
              </a:spcBef>
              <a:buNone/>
            </a:pPr>
            <a:r>
              <a:rPr lang="ru-RU" sz="1900" b="1" kern="0" dirty="0" smtClean="0"/>
              <a:t>Пластинчатый рекуператор</a:t>
            </a:r>
            <a:endParaRPr lang="ru-RU" sz="1900" b="1" kern="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3284" y="4330605"/>
            <a:ext cx="9321366" cy="2308320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Пластинчатый рекуператор из коррозионностойкого полипропилена</a:t>
            </a:r>
            <a:r>
              <a:rPr lang="ru-RU" sz="1600" dirty="0">
                <a:solidFill>
                  <a:srgbClr val="0E0E10"/>
                </a:solidFill>
              </a:rPr>
              <a:t> у</a:t>
            </a:r>
            <a:r>
              <a:rPr lang="ru-RU" sz="1600" dirty="0" smtClean="0">
                <a:solidFill>
                  <a:srgbClr val="0E0E10"/>
                </a:solidFill>
              </a:rPr>
              <a:t>стойчив к воздействию агрессивных сред и не разрушается при эксплуатации в отличии от обычных алюминиевых рекуператоров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Эффективность рекуперации до 80% позволяет сэкономить на эксплуатации установки</a:t>
            </a:r>
          </a:p>
          <a:p>
            <a:pPr>
              <a:lnSpc>
                <a:spcPct val="150000"/>
              </a:lnSpc>
              <a:buClr>
                <a:srgbClr val="E4002B"/>
              </a:buClr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cxnSp>
        <p:nvCxnSpPr>
          <p:cNvPr id="30" name="Gerade Verbindung mit Pfeil 19"/>
          <p:cNvCxnSpPr>
            <a:cxnSpLocks noChangeShapeType="1"/>
            <a:endCxn id="15362" idx="6"/>
          </p:cNvCxnSpPr>
          <p:nvPr/>
        </p:nvCxnSpPr>
        <p:spPr bwMode="auto">
          <a:xfrm flipV="1">
            <a:off x="4371975" y="2177390"/>
            <a:ext cx="3917383" cy="308069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" t="10223" r="17560" b="10223"/>
          <a:stretch/>
        </p:blipFill>
        <p:spPr bwMode="auto">
          <a:xfrm flipH="1">
            <a:off x="8289358" y="936754"/>
            <a:ext cx="2340542" cy="2481271"/>
          </a:xfrm>
          <a:prstGeom prst="ellipse">
            <a:avLst/>
          </a:prstGeom>
          <a:ln w="28575">
            <a:solidFill>
              <a:srgbClr val="E62332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21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147605" y="20321"/>
            <a:ext cx="9453747" cy="472403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Комплектующие установки</a:t>
            </a:r>
          </a:p>
        </p:txBody>
      </p:sp>
      <p:sp>
        <p:nvSpPr>
          <p:cNvPr id="25" name="Rechteck 20"/>
          <p:cNvSpPr>
            <a:spLocks noChangeArrowheads="1"/>
          </p:cNvSpPr>
          <p:nvPr/>
        </p:nvSpPr>
        <p:spPr bwMode="auto">
          <a:xfrm>
            <a:off x="289320" y="767467"/>
            <a:ext cx="3787380" cy="41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765" tIns="60882" rIns="121765" bIns="60882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536575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720725" indent="-184150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896938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13541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18113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22685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27257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217460" eaLnBrk="1" hangingPunct="1">
              <a:spcBef>
                <a:spcPct val="0"/>
              </a:spcBef>
              <a:buNone/>
            </a:pPr>
            <a:r>
              <a:rPr lang="ru-RU" sz="1900" b="1" kern="0" dirty="0" smtClean="0"/>
              <a:t>Теплообменники</a:t>
            </a:r>
            <a:endParaRPr lang="ru-RU" sz="1900" b="1" kern="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585" y="1370421"/>
            <a:ext cx="6267995" cy="3785648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Материал коллекторов, труб, </a:t>
            </a:r>
            <a:r>
              <a:rPr lang="ru-RU" sz="1600" dirty="0" err="1" smtClean="0">
                <a:solidFill>
                  <a:srgbClr val="0E0E10"/>
                </a:solidFill>
              </a:rPr>
              <a:t>оребрения</a:t>
            </a:r>
            <a:r>
              <a:rPr lang="ru-RU" sz="1600" dirty="0" smtClean="0">
                <a:solidFill>
                  <a:srgbClr val="0E0E10"/>
                </a:solidFill>
              </a:rPr>
              <a:t>, рамы - медь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Без </a:t>
            </a:r>
            <a:r>
              <a:rPr lang="ru-RU" sz="1600" dirty="0">
                <a:solidFill>
                  <a:srgbClr val="0E0E10"/>
                </a:solidFill>
              </a:rPr>
              <a:t>алюминия </a:t>
            </a:r>
            <a:r>
              <a:rPr lang="ru-RU" sz="1600" dirty="0" smtClean="0">
                <a:solidFill>
                  <a:srgbClr val="0E0E10"/>
                </a:solidFill>
              </a:rPr>
              <a:t>нет коррозии </a:t>
            </a:r>
            <a:r>
              <a:rPr lang="ru-RU" sz="1600" dirty="0">
                <a:solidFill>
                  <a:srgbClr val="0E0E10"/>
                </a:solidFill>
              </a:rPr>
              <a:t>металла </a:t>
            </a:r>
            <a:r>
              <a:rPr lang="ru-RU" sz="1600" dirty="0" smtClean="0">
                <a:solidFill>
                  <a:srgbClr val="0E0E10"/>
                </a:solidFill>
              </a:rPr>
              <a:t>( в коррозионной среде  </a:t>
            </a:r>
            <a:r>
              <a:rPr lang="en-US" sz="1600" dirty="0" smtClean="0">
                <a:solidFill>
                  <a:srgbClr val="0E0E10"/>
                </a:solidFill>
              </a:rPr>
              <a:t>Cu/Al </a:t>
            </a:r>
            <a:r>
              <a:rPr lang="ru-RU" sz="1600" dirty="0" smtClean="0">
                <a:solidFill>
                  <a:srgbClr val="0E0E10"/>
                </a:solidFill>
              </a:rPr>
              <a:t>образуют гальваническую пару, что приводит к электрохимической коррозии алюминия)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Более эффективный теплообмен - коэффициент теплопередачи меди</a:t>
            </a:r>
            <a:r>
              <a:rPr lang="en-US" sz="1600" dirty="0" smtClean="0">
                <a:solidFill>
                  <a:srgbClr val="0E0E10"/>
                </a:solidFill>
              </a:rPr>
              <a:t> – 380 </a:t>
            </a:r>
            <a:r>
              <a:rPr lang="ru-RU" sz="1600" dirty="0" smtClean="0">
                <a:solidFill>
                  <a:srgbClr val="0E0E10"/>
                </a:solidFill>
              </a:rPr>
              <a:t>Вт/м2*</a:t>
            </a:r>
            <a:r>
              <a:rPr lang="en-US" sz="1600" dirty="0">
                <a:solidFill>
                  <a:srgbClr val="0E0E10"/>
                </a:solidFill>
              </a:rPr>
              <a:t>º</a:t>
            </a:r>
            <a:r>
              <a:rPr lang="ru-RU" sz="1600" dirty="0" smtClean="0">
                <a:solidFill>
                  <a:srgbClr val="0E0E10"/>
                </a:solidFill>
              </a:rPr>
              <a:t>С, алюминия </a:t>
            </a:r>
            <a:r>
              <a:rPr lang="en-US" sz="1600" dirty="0" smtClean="0">
                <a:solidFill>
                  <a:srgbClr val="0E0E10"/>
                </a:solidFill>
              </a:rPr>
              <a:t>-</a:t>
            </a:r>
            <a:r>
              <a:rPr lang="ru-RU" sz="1600" dirty="0" smtClean="0">
                <a:solidFill>
                  <a:srgbClr val="0E0E10"/>
                </a:solidFill>
              </a:rPr>
              <a:t> </a:t>
            </a:r>
            <a:r>
              <a:rPr lang="en-US" sz="1600" dirty="0" smtClean="0">
                <a:solidFill>
                  <a:srgbClr val="0E0E10"/>
                </a:solidFill>
              </a:rPr>
              <a:t>230 </a:t>
            </a:r>
            <a:r>
              <a:rPr lang="ru-RU" sz="1600" dirty="0" smtClean="0">
                <a:solidFill>
                  <a:srgbClr val="0E0E10"/>
                </a:solidFill>
              </a:rPr>
              <a:t>Вт/м2*</a:t>
            </a:r>
            <a:r>
              <a:rPr lang="en-US" sz="1600" dirty="0">
                <a:solidFill>
                  <a:srgbClr val="0E0E10"/>
                </a:solidFill>
              </a:rPr>
              <a:t>º</a:t>
            </a:r>
            <a:r>
              <a:rPr lang="ru-RU" sz="1600" dirty="0" smtClean="0">
                <a:solidFill>
                  <a:srgbClr val="0E0E10"/>
                </a:solidFill>
              </a:rPr>
              <a:t>С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100% защита от коррозии, которая не зависит от качества эпоксидной краски и ее нанесения</a:t>
            </a: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80" y="767467"/>
            <a:ext cx="4132562" cy="5571112"/>
          </a:xfrm>
          <a:prstGeom prst="rect">
            <a:avLst/>
          </a:prstGeom>
          <a:ln w="28575">
            <a:solidFill>
              <a:srgbClr val="E62332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147605" y="20321"/>
            <a:ext cx="9453747" cy="472403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Комплектующие установки</a:t>
            </a:r>
          </a:p>
        </p:txBody>
      </p:sp>
      <p:sp>
        <p:nvSpPr>
          <p:cNvPr id="25" name="Rechteck 20"/>
          <p:cNvSpPr>
            <a:spLocks noChangeArrowheads="1"/>
          </p:cNvSpPr>
          <p:nvPr/>
        </p:nvSpPr>
        <p:spPr bwMode="auto">
          <a:xfrm>
            <a:off x="289319" y="742066"/>
            <a:ext cx="6457261" cy="41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765" tIns="60882" rIns="121765" bIns="60882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536575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720725" indent="-184150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896938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13541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18113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22685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27257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217460" eaLnBrk="1" hangingPunct="1">
              <a:spcBef>
                <a:spcPct val="0"/>
              </a:spcBef>
              <a:buNone/>
            </a:pPr>
            <a:r>
              <a:rPr lang="ru-RU" sz="1900" b="1" kern="0" dirty="0" smtClean="0"/>
              <a:t>Интегрированный холодильный контур</a:t>
            </a:r>
            <a:endParaRPr lang="ru-RU" sz="1900" b="1" kern="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851" y="1157407"/>
            <a:ext cx="5513700" cy="2308320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Плавное регулирования мощности от 10 до 100% позволяет </a:t>
            </a:r>
            <a:r>
              <a:rPr lang="ru-RU" sz="1600" dirty="0">
                <a:solidFill>
                  <a:srgbClr val="0E0E10"/>
                </a:solidFill>
              </a:rPr>
              <a:t>реже включать/выключать контур, что </a:t>
            </a:r>
            <a:r>
              <a:rPr lang="ru-RU" sz="1600" dirty="0" smtClean="0">
                <a:solidFill>
                  <a:srgbClr val="0E0E10"/>
                </a:solidFill>
              </a:rPr>
              <a:t>уменьшает </a:t>
            </a:r>
            <a:r>
              <a:rPr lang="ru-RU" sz="1600" dirty="0">
                <a:solidFill>
                  <a:srgbClr val="0E0E10"/>
                </a:solidFill>
              </a:rPr>
              <a:t>износ </a:t>
            </a:r>
            <a:r>
              <a:rPr lang="ru-RU" sz="1600" dirty="0" smtClean="0">
                <a:solidFill>
                  <a:srgbClr val="0E0E10"/>
                </a:solidFill>
              </a:rPr>
              <a:t>компрессора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Встроенные обвязка контура и защита от высокого и низкого давления</a:t>
            </a:r>
            <a:r>
              <a:rPr lang="en-US" sz="1600" dirty="0" smtClean="0">
                <a:solidFill>
                  <a:srgbClr val="0E0E10"/>
                </a:solidFill>
              </a:rPr>
              <a:t> </a:t>
            </a:r>
            <a:r>
              <a:rPr lang="ru-RU" sz="1600" dirty="0" smtClean="0">
                <a:solidFill>
                  <a:srgbClr val="0E0E10"/>
                </a:solidFill>
              </a:rPr>
              <a:t>фреона для простоты пуско-наладки</a:t>
            </a:r>
            <a:endParaRPr lang="ru-RU" sz="1600" dirty="0">
              <a:solidFill>
                <a:srgbClr val="0E0E10"/>
              </a:solidFill>
            </a:endParaRPr>
          </a:p>
        </p:txBody>
      </p:sp>
      <p:pic>
        <p:nvPicPr>
          <p:cNvPr id="14339" name="Picture 3" descr="C:\Users\agoncharov\Desktop\Доклад\ФОТО\Compresso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/>
          <a:stretch/>
        </p:blipFill>
        <p:spPr bwMode="auto">
          <a:xfrm>
            <a:off x="14525625" y="1137609"/>
            <a:ext cx="5289256" cy="4751752"/>
          </a:xfrm>
          <a:prstGeom prst="rect">
            <a:avLst/>
          </a:prstGeom>
          <a:ln w="38100" cap="sq">
            <a:solidFill>
              <a:srgbClr val="E6233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agoncharov\Desktop\Доклад\ФОТО\Compressor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82"/>
          <a:stretch/>
        </p:blipFill>
        <p:spPr bwMode="auto">
          <a:xfrm>
            <a:off x="6009980" y="1006062"/>
            <a:ext cx="5857316" cy="4779076"/>
          </a:xfrm>
          <a:prstGeom prst="rect">
            <a:avLst/>
          </a:prstGeom>
          <a:ln w="38100" cap="sq">
            <a:solidFill>
              <a:srgbClr val="E6233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agoncharov\Desktop\Доклад\ФОТО\pre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512" y="3724413"/>
            <a:ext cx="3525838" cy="2245458"/>
          </a:xfrm>
          <a:prstGeom prst="ellipse">
            <a:avLst/>
          </a:prstGeom>
          <a:ln w="38100" cap="rnd">
            <a:solidFill>
              <a:srgbClr val="E6233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/>
          <p:cNvCxnSpPr>
            <a:endCxn id="14341" idx="7"/>
          </p:cNvCxnSpPr>
          <p:nvPr/>
        </p:nvCxnSpPr>
        <p:spPr>
          <a:xfrm flipH="1">
            <a:off x="4363003" y="2126901"/>
            <a:ext cx="2304497" cy="19263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08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147605" y="20321"/>
            <a:ext cx="9453747" cy="472403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>
                <a:solidFill>
                  <a:schemeClr val="bg1">
                    <a:lumMod val="50000"/>
                  </a:schemeClr>
                </a:solidFill>
              </a:rPr>
              <a:t>Комплектующие установки</a:t>
            </a:r>
          </a:p>
        </p:txBody>
      </p:sp>
      <p:sp>
        <p:nvSpPr>
          <p:cNvPr id="25" name="Rechteck 20"/>
          <p:cNvSpPr>
            <a:spLocks noChangeArrowheads="1"/>
          </p:cNvSpPr>
          <p:nvPr/>
        </p:nvSpPr>
        <p:spPr bwMode="auto">
          <a:xfrm>
            <a:off x="289320" y="767467"/>
            <a:ext cx="3787380" cy="41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765" tIns="60882" rIns="121765" bIns="60882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536575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5000">
                <a:solidFill>
                  <a:srgbClr val="80808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720725" indent="-184150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896938" indent="-176213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13541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18113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22685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2725738" indent="-176213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217460" eaLnBrk="1" hangingPunct="1">
              <a:spcBef>
                <a:spcPct val="0"/>
              </a:spcBef>
              <a:buNone/>
            </a:pPr>
            <a:r>
              <a:rPr lang="ru-RU" sz="1900" b="1" kern="0" dirty="0" smtClean="0"/>
              <a:t>Встроенная автоматика</a:t>
            </a:r>
            <a:endParaRPr lang="ru-RU" sz="1900" b="1" kern="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585" y="1247651"/>
            <a:ext cx="11056190" cy="1938988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Из-за сложного технического исполнения для </a:t>
            </a:r>
            <a:r>
              <a:rPr lang="ru-RU" sz="1600" dirty="0" err="1" smtClean="0"/>
              <a:t>избежания</a:t>
            </a:r>
            <a:r>
              <a:rPr lang="ru-RU" sz="1600" dirty="0" smtClean="0"/>
              <a:t> некорректной работы все элементы автоматики встроены в установку</a:t>
            </a: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Пульт управления встроен в панель корпуса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Контроллер поставляется с загруженной программой работы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313" y="2782129"/>
            <a:ext cx="3408163" cy="253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C:\Users\agoncharov\Desktop\Доклад\ФОТО\шка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5"/>
          <a:stretch/>
        </p:blipFill>
        <p:spPr bwMode="auto">
          <a:xfrm>
            <a:off x="6892923" y="2166786"/>
            <a:ext cx="3517985" cy="31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967433" y="5281077"/>
            <a:ext cx="10236200" cy="7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sz="1400" dirty="0" smtClean="0"/>
              <a:t>Встроенная автоматика позволяет быстро произвести пуско-наладку установки без дополнительных затрат на монтажные работы</a:t>
            </a:r>
          </a:p>
        </p:txBody>
      </p:sp>
      <p:sp>
        <p:nvSpPr>
          <p:cNvPr id="9" name="Eingebuchteter Richtungspfeil 12"/>
          <p:cNvSpPr/>
          <p:nvPr/>
        </p:nvSpPr>
        <p:spPr>
          <a:xfrm>
            <a:off x="740008" y="5403935"/>
            <a:ext cx="137582" cy="396887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17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3967" y="2875350"/>
            <a:ext cx="10968582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pPr algn="ctr"/>
            <a:r>
              <a:rPr lang="ru-RU" altLang="en-US" b="1" dirty="0" smtClean="0">
                <a:solidFill>
                  <a:schemeClr val="tx1"/>
                </a:solidFill>
              </a:rPr>
              <a:t>Данный расчет показывает экономическую выгоду от эксплуатации установок серии </a:t>
            </a:r>
            <a:r>
              <a:rPr lang="en-US" altLang="en-US" b="1" dirty="0" smtClean="0">
                <a:solidFill>
                  <a:schemeClr val="tx1"/>
                </a:solidFill>
              </a:rPr>
              <a:t>Pool</a:t>
            </a:r>
            <a:r>
              <a:rPr lang="ru-RU" altLang="en-US" b="1" dirty="0" smtClean="0">
                <a:solidFill>
                  <a:schemeClr val="tx1"/>
                </a:solidFill>
              </a:rPr>
              <a:t> по сравнению с простой приточно-вытяжной установкой и отдельным осушителем 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2128802" y="1098505"/>
            <a:ext cx="9453747" cy="932198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pPr algn="ctr"/>
            <a:r>
              <a:rPr lang="ru-RU" sz="2500" b="1" kern="0" dirty="0" smtClean="0">
                <a:solidFill>
                  <a:schemeClr val="bg1">
                    <a:lumMod val="50000"/>
                  </a:schemeClr>
                </a:solidFill>
              </a:rPr>
              <a:t>Экономическое сравнение капитальных и эксплуатационных затрат </a:t>
            </a:r>
            <a:endParaRPr lang="ru-RU" sz="25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686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en-US" sz="1600" b="1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Параметры бассейна: </a:t>
            </a: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Регион: Москва</a:t>
            </a: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Площадь бассейна 50м2</a:t>
            </a:r>
            <a:endParaRPr lang="de-DE" altLang="en-US" sz="1600" dirty="0" smtClean="0">
              <a:ea typeface="ＭＳ Ｐゴシック" pitchFamily="34" charset="-128"/>
            </a:endParaRP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Температура воды: 28 </a:t>
            </a:r>
            <a:r>
              <a:rPr lang="en-US" altLang="en-US" sz="1600" dirty="0">
                <a:ea typeface="ＭＳ Ｐゴシック" pitchFamily="34" charset="-128"/>
              </a:rPr>
              <a:t>º</a:t>
            </a:r>
            <a:r>
              <a:rPr lang="ru-RU" altLang="en-US" sz="1600" dirty="0">
                <a:ea typeface="ＭＳ Ｐゴシック" pitchFamily="34" charset="-128"/>
              </a:rPr>
              <a:t>С </a:t>
            </a:r>
            <a:endParaRPr lang="ru-RU" altLang="en-US" sz="1600" dirty="0" smtClean="0">
              <a:ea typeface="ＭＳ Ｐゴシック" pitchFamily="34" charset="-128"/>
            </a:endParaRP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Параметры воздуха: +30</a:t>
            </a:r>
            <a:r>
              <a:rPr lang="en-US" altLang="en-US" sz="1600" dirty="0" smtClean="0">
                <a:ea typeface="ＭＳ Ｐゴシック" pitchFamily="34" charset="-128"/>
              </a:rPr>
              <a:t>º</a:t>
            </a:r>
            <a:r>
              <a:rPr lang="ru-RU" altLang="en-US" sz="1600" dirty="0" smtClean="0">
                <a:ea typeface="ＭＳ Ｐゴシック" pitchFamily="34" charset="-128"/>
              </a:rPr>
              <a:t>С / 54%</a:t>
            </a: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Объем помещения: 350 м3</a:t>
            </a:r>
          </a:p>
          <a:p>
            <a:pPr marL="0" indent="0">
              <a:buNone/>
            </a:pPr>
            <a:endParaRPr lang="de-DE" altLang="en-US" sz="1600" dirty="0" smtClean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ru-RU" altLang="en-US" sz="1600" b="1" dirty="0" smtClean="0">
                <a:solidFill>
                  <a:srgbClr val="75787B"/>
                </a:solidFill>
              </a:rPr>
              <a:t>По расчету:</a:t>
            </a:r>
            <a:endParaRPr lang="de-DE" altLang="en-US" sz="1600" dirty="0" smtClean="0">
              <a:ea typeface="ＭＳ Ｐゴシック" pitchFamily="34" charset="-128"/>
            </a:endParaRPr>
          </a:p>
          <a:p>
            <a:pPr marL="183600" indent="-183600"/>
            <a:r>
              <a:rPr lang="ru-RU" altLang="en-US" sz="1600" dirty="0" err="1" smtClean="0">
                <a:ea typeface="ＭＳ Ｐゴシック" pitchFamily="34" charset="-128"/>
              </a:rPr>
              <a:t>Влаговыделения</a:t>
            </a:r>
            <a:r>
              <a:rPr lang="ru-RU" altLang="en-US" sz="1600" dirty="0" smtClean="0">
                <a:ea typeface="ＭＳ Ｐゴシック" pitchFamily="34" charset="-128"/>
              </a:rPr>
              <a:t>: 11,6 кг/ч</a:t>
            </a: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Расход приточного и вытяжного воздуха: 2600 м3/ч </a:t>
            </a:r>
          </a:p>
          <a:p>
            <a:pPr marL="183600" indent="-183600"/>
            <a:r>
              <a:rPr lang="ru-RU" altLang="en-US" sz="1600" dirty="0" smtClean="0">
                <a:ea typeface="ＭＳ Ｐゴシック" pitchFamily="34" charset="-128"/>
              </a:rPr>
              <a:t>Сопротивление сети воздуховодов: 200Па</a:t>
            </a:r>
            <a:endParaRPr lang="de-DE" altLang="en-US" sz="1600" dirty="0">
              <a:ea typeface="ＭＳ Ｐゴシック" pitchFamily="34" charset="-128"/>
            </a:endParaRPr>
          </a:p>
          <a:p>
            <a:pPr marL="252000" indent="-252000"/>
            <a:endParaRPr lang="en-US" sz="1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7" y="837900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chemeClr val="tx1"/>
                </a:solidFill>
              </a:rPr>
              <a:t>Расчетные данные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47604" y="157462"/>
            <a:ext cx="9453747" cy="472403"/>
          </a:xfrm>
          <a:prstGeom prst="rect">
            <a:avLst/>
          </a:prstGeom>
        </p:spPr>
        <p:txBody>
          <a:bodyPr lIns="91250" tIns="45718" rIns="91250" bIns="45718"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rgbClr val="75787B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sz="2500" b="1" kern="0" dirty="0" smtClean="0">
                <a:solidFill>
                  <a:schemeClr val="bg1">
                    <a:lumMod val="50000"/>
                  </a:schemeClr>
                </a:solidFill>
              </a:rPr>
              <a:t>Экономическое сравнение</a:t>
            </a:r>
            <a:endParaRPr lang="ru-RU" sz="25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362" name="Picture 2" descr="C:\Users\agoncharov\Desktop\Доклад\05f4a784777f44ca7cf96c5fb6c941dd--anime-scenery-fantastic-beas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6" y="934363"/>
            <a:ext cx="6153150" cy="4614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315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Варианты технического решения</a:t>
            </a:r>
            <a:r>
              <a:rPr dirty="0"/>
              <a:t/>
            </a:r>
            <a:br>
              <a:rPr dirty="0"/>
            </a:b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7"/>
          <p:cNvSpPr txBox="1">
            <a:spLocks noChangeArrowheads="1"/>
          </p:cNvSpPr>
          <p:nvPr/>
        </p:nvSpPr>
        <p:spPr bwMode="auto">
          <a:xfrm>
            <a:off x="667740" y="2071372"/>
            <a:ext cx="2997480" cy="3192559"/>
          </a:xfrm>
          <a:prstGeom prst="rect">
            <a:avLst/>
          </a:prstGeom>
          <a:solidFill>
            <a:srgbClr val="ECECE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/>
          <a:lstStyle>
            <a:lvl1pPr marL="24161750" indent="-24161750" algn="l" defTabSz="9794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ＭＳ Ｐゴシック" pitchFamily="-84" charset="-128"/>
              </a:defRPr>
            </a:lvl1pPr>
            <a:lvl2pPr marL="176213" indent="-176213" algn="l" defTabSz="9794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Без рекуперации и рециркуляции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2 режима работы: зимний и летний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Без защитного покрытия на приточной части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Осушитель не связан с вентиляцией и работает автономно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Автоматика установки поставляется отдельно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Нет возможности подогрева воды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smtClean="0">
                <a:solidFill>
                  <a:srgbClr val="0E0E10"/>
                </a:solidFill>
              </a:rPr>
              <a:t>Нет возможности поддержания влажности в зимний период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endParaRPr lang="ru-RU" altLang="en-US" sz="1200" kern="0" dirty="0" smtClean="0">
              <a:solidFill>
                <a:srgbClr val="0E0E10"/>
              </a:solidFill>
            </a:endParaRP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endParaRPr lang="ru-RU" altLang="en-US" sz="1200" kern="0" dirty="0" smtClean="0">
              <a:solidFill>
                <a:srgbClr val="0E0E10"/>
              </a:solidFill>
            </a:endParaRPr>
          </a:p>
          <a:p>
            <a:pPr marL="0" lvl="1" indent="0" eaLnBrk="1" hangingPunct="1">
              <a:spcBef>
                <a:spcPct val="60000"/>
              </a:spcBef>
              <a:buClr>
                <a:srgbClr val="E4002B"/>
              </a:buClr>
              <a:buNone/>
            </a:pPr>
            <a:endParaRPr lang="ru-RU" altLang="en-US" sz="1200" kern="0" dirty="0" smtClean="0">
              <a:solidFill>
                <a:srgbClr val="0E0E10"/>
              </a:solidFill>
            </a:endParaRP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endParaRPr lang="en-GB" altLang="en-US" sz="1200" kern="0" dirty="0">
              <a:solidFill>
                <a:srgbClr val="0E0E10"/>
              </a:solidFill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806979" y="5424488"/>
            <a:ext cx="327757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200" dirty="0" smtClean="0">
                <a:solidFill>
                  <a:srgbClr val="0E0E10"/>
                </a:solidFill>
              </a:rPr>
              <a:t>Простое решение</a:t>
            </a:r>
            <a:endParaRPr lang="en-GB" altLang="en-US" sz="1200" dirty="0">
              <a:solidFill>
                <a:srgbClr val="0E0E10"/>
              </a:solidFill>
            </a:endParaRPr>
          </a:p>
        </p:txBody>
      </p:sp>
      <p:sp>
        <p:nvSpPr>
          <p:cNvPr id="23" name="Eingebuchteter Richtungspfeil 12"/>
          <p:cNvSpPr/>
          <p:nvPr/>
        </p:nvSpPr>
        <p:spPr>
          <a:xfrm>
            <a:off x="667740" y="5561013"/>
            <a:ext cx="137582" cy="21590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26" name="AutoShape 7"/>
          <p:cNvSpPr txBox="1">
            <a:spLocks noChangeArrowheads="1"/>
          </p:cNvSpPr>
          <p:nvPr/>
        </p:nvSpPr>
        <p:spPr bwMode="auto">
          <a:xfrm>
            <a:off x="667740" y="1340803"/>
            <a:ext cx="3149879" cy="543600"/>
          </a:xfrm>
          <a:prstGeom prst="homePlate">
            <a:avLst>
              <a:gd name="adj" fmla="val 28873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indent="0" defTabSz="979488" fontAlgn="base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400" b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ＭＳ Ｐゴシック" pitchFamily="-84" charset="-128"/>
              </a:defRPr>
            </a:lvl1pPr>
            <a:lvl2pPr marL="37931725" indent="-37474525" defTabSz="979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2pPr>
            <a:lvl3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3pPr>
            <a:lvl4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4pPr>
            <a:lvl5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5pPr>
            <a:lvl6pPr marL="4572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6pPr>
            <a:lvl7pPr marL="9144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7pPr>
            <a:lvl8pPr marL="13716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8pPr>
            <a:lvl9pPr marL="18288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kern="0" dirty="0" smtClean="0"/>
              <a:t>ПВ установка+ осушитель</a:t>
            </a:r>
            <a:endParaRPr lang="en-GB" altLang="en-US" kern="0" dirty="0"/>
          </a:p>
        </p:txBody>
      </p:sp>
      <p:pic>
        <p:nvPicPr>
          <p:cNvPr id="27" name="Рисунок 26" descr="C:\Users\agoncharov\Desktop\Доклад\dantherm_cdp_16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133" y="2071372"/>
            <a:ext cx="2739390" cy="2049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133" y="1750795"/>
            <a:ext cx="4710336" cy="367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3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Варианты технического решения</a:t>
            </a:r>
            <a:r>
              <a:rPr dirty="0"/>
              <a:t/>
            </a:r>
            <a:br>
              <a:rPr dirty="0"/>
            </a:br>
            <a:endParaRPr lang="en-GB" dirty="0"/>
          </a:p>
        </p:txBody>
      </p:sp>
      <p:sp>
        <p:nvSpPr>
          <p:cNvPr id="18" name="Rectangle 7"/>
          <p:cNvSpPr txBox="1">
            <a:spLocks noChangeArrowheads="1"/>
          </p:cNvSpPr>
          <p:nvPr/>
        </p:nvSpPr>
        <p:spPr bwMode="auto">
          <a:xfrm>
            <a:off x="667740" y="2071372"/>
            <a:ext cx="2997480" cy="3192559"/>
          </a:xfrm>
          <a:prstGeom prst="rect">
            <a:avLst/>
          </a:prstGeom>
          <a:solidFill>
            <a:srgbClr val="ECECE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/>
          <a:lstStyle>
            <a:lvl1pPr marL="24161750" indent="-24161750" algn="l" defTabSz="9794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ＭＳ Ｐゴシック" pitchFamily="-84" charset="-128"/>
              </a:defRPr>
            </a:lvl1pPr>
            <a:lvl2pPr marL="176213" indent="-176213" algn="l" defTabSz="9794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 err="1" smtClean="0">
                <a:solidFill>
                  <a:srgbClr val="0E0E10"/>
                </a:solidFill>
              </a:rPr>
              <a:t>Коррозионостойкость</a:t>
            </a:r>
            <a:r>
              <a:rPr lang="ru-RU" altLang="en-US" sz="1200" kern="0" dirty="0" smtClean="0">
                <a:solidFill>
                  <a:srgbClr val="0E0E10"/>
                </a:solidFill>
              </a:rPr>
              <a:t> всей установки</a:t>
            </a:r>
            <a:endParaRPr lang="ru-RU" altLang="en-US" sz="1200" kern="0" dirty="0">
              <a:solidFill>
                <a:srgbClr val="0E0E10"/>
              </a:solidFill>
            </a:endParaRP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>
                <a:solidFill>
                  <a:srgbClr val="0E0E10"/>
                </a:solidFill>
              </a:rPr>
              <a:t>5 режимов работы меняются в зависимости от наружных и внутренних параметров воздуха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>
                <a:solidFill>
                  <a:srgbClr val="0E0E10"/>
                </a:solidFill>
              </a:rPr>
              <a:t>С рекуперацией и рециркуляцией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>
                <a:solidFill>
                  <a:srgbClr val="0E0E10"/>
                </a:solidFill>
              </a:rPr>
              <a:t>Встроенный осушитель </a:t>
            </a:r>
            <a:endParaRPr lang="en-US" altLang="en-US" sz="1200" kern="0" dirty="0">
              <a:solidFill>
                <a:srgbClr val="0E0E10"/>
              </a:solidFill>
            </a:endParaRP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>
                <a:solidFill>
                  <a:srgbClr val="0E0E10"/>
                </a:solidFill>
              </a:rPr>
              <a:t>Встроенная автоматика</a:t>
            </a: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r>
              <a:rPr lang="ru-RU" altLang="en-US" sz="1200" kern="0" dirty="0">
                <a:solidFill>
                  <a:srgbClr val="0E0E10"/>
                </a:solidFill>
              </a:rPr>
              <a:t>Возможен подогрев воды через дополнительный конденсатор</a:t>
            </a:r>
          </a:p>
          <a:p>
            <a:pPr marL="0" lvl="1" indent="0" eaLnBrk="1" hangingPunct="1">
              <a:spcBef>
                <a:spcPct val="60000"/>
              </a:spcBef>
              <a:buClr>
                <a:srgbClr val="E4002B"/>
              </a:buClr>
              <a:buNone/>
            </a:pPr>
            <a:endParaRPr lang="ru-RU" altLang="en-US" sz="1200" kern="0" dirty="0" smtClean="0">
              <a:solidFill>
                <a:srgbClr val="0E0E10"/>
              </a:solidFill>
            </a:endParaRP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endParaRPr lang="ru-RU" altLang="en-US" sz="1200" kern="0" dirty="0" smtClean="0">
              <a:solidFill>
                <a:srgbClr val="0E0E10"/>
              </a:solidFill>
            </a:endParaRPr>
          </a:p>
          <a:p>
            <a:pPr marL="0" lvl="1" indent="0" eaLnBrk="1" hangingPunct="1">
              <a:spcBef>
                <a:spcPct val="60000"/>
              </a:spcBef>
              <a:buClr>
                <a:srgbClr val="E4002B"/>
              </a:buClr>
              <a:buNone/>
            </a:pPr>
            <a:endParaRPr lang="ru-RU" altLang="en-US" sz="1200" kern="0" dirty="0" smtClean="0">
              <a:solidFill>
                <a:srgbClr val="0E0E10"/>
              </a:solidFill>
            </a:endParaRPr>
          </a:p>
          <a:p>
            <a:pPr lvl="1" eaLnBrk="1" hangingPunct="1">
              <a:spcBef>
                <a:spcPct val="60000"/>
              </a:spcBef>
              <a:buClr>
                <a:srgbClr val="E4002B"/>
              </a:buClr>
            </a:pPr>
            <a:endParaRPr lang="en-GB" altLang="en-US" sz="1200" kern="0" dirty="0">
              <a:solidFill>
                <a:srgbClr val="0E0E10"/>
              </a:solidFill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806978" y="5424488"/>
            <a:ext cx="8451321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200" kern="0" dirty="0">
                <a:solidFill>
                  <a:srgbClr val="0E0E10"/>
                </a:solidFill>
              </a:rPr>
              <a:t>Современное техническое решение</a:t>
            </a:r>
            <a:r>
              <a:rPr lang="ru-RU" altLang="en-US" sz="1200" dirty="0">
                <a:solidFill>
                  <a:srgbClr val="0E0E10"/>
                </a:solidFill>
              </a:rPr>
              <a:t>, разработанное специально для бассейнов</a:t>
            </a:r>
            <a:endParaRPr lang="en-GB" altLang="en-US" sz="1200" dirty="0">
              <a:solidFill>
                <a:srgbClr val="0E0E10"/>
              </a:solidFill>
            </a:endParaRPr>
          </a:p>
        </p:txBody>
      </p:sp>
      <p:sp>
        <p:nvSpPr>
          <p:cNvPr id="23" name="Eingebuchteter Richtungspfeil 12"/>
          <p:cNvSpPr/>
          <p:nvPr/>
        </p:nvSpPr>
        <p:spPr>
          <a:xfrm>
            <a:off x="667740" y="5561013"/>
            <a:ext cx="137582" cy="21590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26" name="AutoShape 7"/>
          <p:cNvSpPr txBox="1">
            <a:spLocks noChangeArrowheads="1"/>
          </p:cNvSpPr>
          <p:nvPr/>
        </p:nvSpPr>
        <p:spPr bwMode="auto">
          <a:xfrm>
            <a:off x="667740" y="1340803"/>
            <a:ext cx="3149879" cy="543600"/>
          </a:xfrm>
          <a:prstGeom prst="homePlate">
            <a:avLst>
              <a:gd name="adj" fmla="val 28873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indent="0" defTabSz="979488" fontAlgn="base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1400" b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ＭＳ Ｐゴシック" pitchFamily="-84" charset="-128"/>
              </a:defRPr>
            </a:lvl1pPr>
            <a:lvl2pPr marL="37931725" indent="-37474525" defTabSz="979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2pPr>
            <a:lvl3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3pPr>
            <a:lvl4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4pPr>
            <a:lvl5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2332"/>
              </a:buClr>
              <a:buFont typeface="Wingdings" panose="05000000000000000000" pitchFamily="2" charset="2"/>
              <a:buNone/>
              <a:defRPr sz="2400" b="1">
                <a:latin typeface="Arial" pitchFamily="34" charset="0"/>
                <a:ea typeface="ＭＳ Ｐゴシック" pitchFamily="34" charset="-128"/>
              </a:defRPr>
            </a:lvl5pPr>
            <a:lvl6pPr marL="4572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6pPr>
            <a:lvl7pPr marL="9144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7pPr>
            <a:lvl8pPr marL="13716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8pPr>
            <a:lvl9pPr marL="182880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b="1"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kern="0" dirty="0" smtClean="0"/>
              <a:t>Специальная </a:t>
            </a:r>
            <a:r>
              <a:rPr lang="ru-RU" altLang="en-US" kern="0" dirty="0"/>
              <a:t>установка</a:t>
            </a:r>
            <a:endParaRPr lang="en-GB" altLang="en-US" kern="0" dirty="0"/>
          </a:p>
        </p:txBody>
      </p:sp>
      <p:pic>
        <p:nvPicPr>
          <p:cNvPr id="8" name="Picture 4" descr="C:\Users\agoncharov\Desktop\Доклад\ФОТО\УСтанов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551" y="2071372"/>
            <a:ext cx="7085264" cy="300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09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 dirty="0" smtClean="0"/>
              <a:t>Закупочная стоимость*</a:t>
            </a:r>
            <a:r>
              <a:rPr dirty="0"/>
              <a:t/>
            </a:r>
            <a:br>
              <a:rPr dirty="0"/>
            </a:b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*Цены предоставлены на момент создания  презентации и могут отличатся от реальных.</a:t>
            </a:r>
            <a:endParaRPr lang="en-US" dirty="0"/>
          </a:p>
        </p:txBody>
      </p:sp>
      <p:sp>
        <p:nvSpPr>
          <p:cNvPr id="36" name="Freeform 2"/>
          <p:cNvSpPr>
            <a:spLocks/>
          </p:cNvSpPr>
          <p:nvPr/>
        </p:nvSpPr>
        <p:spPr bwMode="auto">
          <a:xfrm>
            <a:off x="2332843" y="1888334"/>
            <a:ext cx="9451169" cy="792000"/>
          </a:xfrm>
          <a:custGeom>
            <a:avLst/>
            <a:gdLst>
              <a:gd name="T0" fmla="*/ 2147483647 w 4293"/>
              <a:gd name="T1" fmla="*/ 0 h 528"/>
              <a:gd name="T2" fmla="*/ 0 w 4293"/>
              <a:gd name="T3" fmla="*/ 0 h 528"/>
              <a:gd name="T4" fmla="*/ 2147483647 w 4293"/>
              <a:gd name="T5" fmla="*/ 2147483647 h 528"/>
              <a:gd name="T6" fmla="*/ 0 w 4293"/>
              <a:gd name="T7" fmla="*/ 2147483647 h 528"/>
              <a:gd name="T8" fmla="*/ 2147483647 w 4293"/>
              <a:gd name="T9" fmla="*/ 2147483647 h 528"/>
              <a:gd name="T10" fmla="*/ 2147483647 w 4293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3"/>
              <a:gd name="T19" fmla="*/ 0 h 528"/>
              <a:gd name="T20" fmla="*/ 4293 w 4293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3" h="528">
                <a:moveTo>
                  <a:pt x="4293" y="0"/>
                </a:moveTo>
                <a:lnTo>
                  <a:pt x="0" y="0"/>
                </a:lnTo>
                <a:lnTo>
                  <a:pt x="149" y="266"/>
                </a:lnTo>
                <a:lnTo>
                  <a:pt x="0" y="528"/>
                </a:lnTo>
                <a:lnTo>
                  <a:pt x="4293" y="528"/>
                </a:lnTo>
                <a:lnTo>
                  <a:pt x="4293" y="0"/>
                </a:lnTo>
              </a:path>
            </a:pathLst>
          </a:custGeom>
          <a:solidFill>
            <a:srgbClr val="ECECE7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2787724" y="2153500"/>
            <a:ext cx="8996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127000" indent="-127000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60000"/>
              </a:spcBef>
              <a:buClr>
                <a:srgbClr val="E3001E"/>
              </a:buClr>
            </a:pPr>
            <a:r>
              <a:rPr lang="ru-RU" altLang="en-US" sz="1600" dirty="0" smtClean="0">
                <a:solidFill>
                  <a:srgbClr val="0E0E10"/>
                </a:solidFill>
              </a:rPr>
              <a:t>617 000+ 585 800= 1 202 </a:t>
            </a:r>
            <a:r>
              <a:rPr lang="ru-RU" altLang="en-US" sz="1600" dirty="0">
                <a:solidFill>
                  <a:srgbClr val="0E0E10"/>
                </a:solidFill>
              </a:rPr>
              <a:t>8</a:t>
            </a:r>
            <a:r>
              <a:rPr lang="ru-RU" altLang="en-US" sz="1600" dirty="0" smtClean="0">
                <a:solidFill>
                  <a:srgbClr val="0E0E10"/>
                </a:solidFill>
              </a:rPr>
              <a:t>00руб</a:t>
            </a:r>
            <a:r>
              <a:rPr lang="ru-RU" altLang="en-US" sz="1200" dirty="0" smtClean="0">
                <a:solidFill>
                  <a:srgbClr val="0E0E10"/>
                </a:solidFill>
              </a:rPr>
              <a:t>.    </a:t>
            </a:r>
            <a:endParaRPr lang="en-GB" altLang="en-US" sz="1200" dirty="0">
              <a:solidFill>
                <a:schemeClr val="accent2"/>
              </a:solidFill>
            </a:endParaRPr>
          </a:p>
        </p:txBody>
      </p:sp>
      <p:sp>
        <p:nvSpPr>
          <p:cNvPr id="42" name="Freeform 2"/>
          <p:cNvSpPr>
            <a:spLocks/>
          </p:cNvSpPr>
          <p:nvPr/>
        </p:nvSpPr>
        <p:spPr bwMode="auto">
          <a:xfrm>
            <a:off x="2321488" y="2861633"/>
            <a:ext cx="9451169" cy="792000"/>
          </a:xfrm>
          <a:custGeom>
            <a:avLst/>
            <a:gdLst>
              <a:gd name="T0" fmla="*/ 2147483647 w 4293"/>
              <a:gd name="T1" fmla="*/ 0 h 528"/>
              <a:gd name="T2" fmla="*/ 0 w 4293"/>
              <a:gd name="T3" fmla="*/ 0 h 528"/>
              <a:gd name="T4" fmla="*/ 2147483647 w 4293"/>
              <a:gd name="T5" fmla="*/ 2147483647 h 528"/>
              <a:gd name="T6" fmla="*/ 0 w 4293"/>
              <a:gd name="T7" fmla="*/ 2147483647 h 528"/>
              <a:gd name="T8" fmla="*/ 2147483647 w 4293"/>
              <a:gd name="T9" fmla="*/ 2147483647 h 528"/>
              <a:gd name="T10" fmla="*/ 2147483647 w 4293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3"/>
              <a:gd name="T19" fmla="*/ 0 h 528"/>
              <a:gd name="T20" fmla="*/ 4293 w 4293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3" h="528">
                <a:moveTo>
                  <a:pt x="4293" y="0"/>
                </a:moveTo>
                <a:lnTo>
                  <a:pt x="0" y="0"/>
                </a:lnTo>
                <a:lnTo>
                  <a:pt x="149" y="266"/>
                </a:lnTo>
                <a:lnTo>
                  <a:pt x="0" y="528"/>
                </a:lnTo>
                <a:lnTo>
                  <a:pt x="4293" y="528"/>
                </a:lnTo>
                <a:lnTo>
                  <a:pt x="4293" y="0"/>
                </a:lnTo>
              </a:path>
            </a:pathLst>
          </a:custGeom>
          <a:solidFill>
            <a:srgbClr val="ECECE7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407987" y="1894204"/>
            <a:ext cx="2149686" cy="792000"/>
          </a:xfrm>
          <a:prstGeom prst="homePlate">
            <a:avLst>
              <a:gd name="adj" fmla="val 39642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sz="1400" b="1" kern="0" dirty="0">
                <a:solidFill>
                  <a:srgbClr val="FFFFFF"/>
                </a:solidFill>
              </a:rPr>
              <a:t>ПВ </a:t>
            </a:r>
            <a:r>
              <a:rPr lang="ru-RU" altLang="en-US" sz="1400" b="1" kern="0" dirty="0" smtClean="0">
                <a:solidFill>
                  <a:srgbClr val="FFFFFF"/>
                </a:solidFill>
              </a:rPr>
              <a:t>установка + осушитель</a:t>
            </a:r>
            <a:endParaRPr lang="ru-RU" altLang="en-US" sz="1400" b="1" kern="0" dirty="0">
              <a:solidFill>
                <a:srgbClr val="FFFFFF"/>
              </a:solidFill>
            </a:endParaRP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407987" y="2855762"/>
            <a:ext cx="2149686" cy="792000"/>
          </a:xfrm>
          <a:prstGeom prst="homePlate">
            <a:avLst>
              <a:gd name="adj" fmla="val 39642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sz="1400" b="1" kern="0" dirty="0">
                <a:solidFill>
                  <a:srgbClr val="FFFFFF"/>
                </a:solidFill>
              </a:rPr>
              <a:t>Специальная установка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818821" y="3136359"/>
            <a:ext cx="8996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127000" indent="-127000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60000"/>
              </a:spcBef>
              <a:buClr>
                <a:srgbClr val="E3001E"/>
              </a:buClr>
            </a:pPr>
            <a:r>
              <a:rPr lang="ru-RU" altLang="en-US" sz="1600" dirty="0" smtClean="0">
                <a:solidFill>
                  <a:srgbClr val="0E0E10"/>
                </a:solidFill>
              </a:rPr>
              <a:t>2 282 600руб.</a:t>
            </a:r>
            <a:endParaRPr lang="en-GB" altLang="en-US" sz="1600" dirty="0">
              <a:solidFill>
                <a:srgbClr val="0E0E10"/>
              </a:solidFill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734874" y="4219575"/>
            <a:ext cx="10767553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200" dirty="0" smtClean="0">
                <a:solidFill>
                  <a:srgbClr val="0E0E10"/>
                </a:solidFill>
              </a:rPr>
              <a:t>Закупочная стоимость установок может быть различной в зависимости от выбранных опций и производителя. Данная закупочная стоимость приведена для указанных технических решений и отражает разницу в их стоимости.</a:t>
            </a:r>
            <a:endParaRPr lang="en-GB" altLang="en-US" sz="1200" dirty="0">
              <a:solidFill>
                <a:srgbClr val="0E0E10"/>
              </a:solidFill>
            </a:endParaRPr>
          </a:p>
        </p:txBody>
      </p:sp>
      <p:sp>
        <p:nvSpPr>
          <p:cNvPr id="11" name="Eingebuchteter Richtungspfeil 12"/>
          <p:cNvSpPr/>
          <p:nvPr/>
        </p:nvSpPr>
        <p:spPr>
          <a:xfrm>
            <a:off x="595636" y="4410074"/>
            <a:ext cx="137582" cy="385763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22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89326" y="800263"/>
            <a:ext cx="11376025" cy="46799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ru-RU" sz="16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Тарифы 2018г.</a:t>
            </a:r>
          </a:p>
          <a:p>
            <a:pPr eaLnBrk="1" hangingPunct="1">
              <a:defRPr/>
            </a:pPr>
            <a:r>
              <a:rPr lang="ru-RU" altLang="ru-RU" sz="1600" dirty="0" smtClean="0"/>
              <a:t>Стоимость Гкал тепловой энергии = 1750 руб./Гкал.</a:t>
            </a:r>
          </a:p>
          <a:p>
            <a:pPr eaLnBrk="1" hangingPunct="1">
              <a:defRPr/>
            </a:pPr>
            <a:r>
              <a:rPr lang="ru-RU" altLang="ru-RU" sz="1600" dirty="0" smtClean="0"/>
              <a:t>Стоимость </a:t>
            </a:r>
            <a:r>
              <a:rPr lang="ru-RU" altLang="ru-RU" sz="1600" dirty="0"/>
              <a:t>кВт*ч электроэнергии =  </a:t>
            </a:r>
            <a:r>
              <a:rPr lang="ru-RU" altLang="ru-RU" sz="1600" dirty="0" smtClean="0"/>
              <a:t>5,5 </a:t>
            </a:r>
            <a:r>
              <a:rPr lang="ru-RU" altLang="ru-RU" sz="1600" dirty="0"/>
              <a:t>руб./(кВт*ч).</a:t>
            </a:r>
          </a:p>
          <a:p>
            <a:pPr eaLnBrk="1" hangingPunct="1">
              <a:defRPr/>
            </a:pPr>
            <a:r>
              <a:rPr lang="ru-RU" altLang="ru-RU" sz="1600" dirty="0"/>
              <a:t>Отопительный сезон = 214 суток</a:t>
            </a:r>
            <a:r>
              <a:rPr lang="ru-RU" altLang="ru-RU" sz="1600" dirty="0" smtClean="0"/>
              <a:t>.</a:t>
            </a:r>
          </a:p>
          <a:p>
            <a:pPr eaLnBrk="1" hangingPunct="1">
              <a:defRPr/>
            </a:pPr>
            <a:endParaRPr lang="ru-RU" altLang="ru-RU" sz="1600" dirty="0"/>
          </a:p>
          <a:p>
            <a:pPr marL="0" indent="0" eaLnBrk="1" hangingPunct="1">
              <a:buNone/>
              <a:defRPr/>
            </a:pPr>
            <a:r>
              <a:rPr lang="ru-RU" altLang="ru-RU" sz="16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По данным справочника «Наладка и эксплуатация тепловых сетей</a:t>
            </a:r>
            <a:r>
              <a:rPr lang="ru-RU" altLang="ru-RU" sz="16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» и статистики климата Москвы</a:t>
            </a:r>
            <a:endParaRPr lang="ru-RU" altLang="ru-RU" sz="1600" dirty="0"/>
          </a:p>
          <a:p>
            <a:pPr marL="252000" indent="-252000"/>
            <a:endParaRPr lang="en-US" sz="1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Расчетные данные</a:t>
            </a:r>
            <a:endParaRPr lang="en-US" altLang="en-US" b="1" dirty="0">
              <a:solidFill>
                <a:srgbClr val="75787B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369155"/>
              </p:ext>
            </p:extLst>
          </p:nvPr>
        </p:nvGraphicFramePr>
        <p:xfrm>
          <a:off x="967792" y="2776991"/>
          <a:ext cx="6042608" cy="32613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69917"/>
                <a:gridCol w="1769917"/>
                <a:gridCol w="2502774"/>
              </a:tblGrid>
              <a:tr h="493929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Температура воздуха, С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Кол-во часов стояния температуры, ч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>
                    <a:solidFill>
                      <a:schemeClr val="accent1"/>
                    </a:solidFill>
                  </a:tcPr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-28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-25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164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-25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-20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121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-20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-15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237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-15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-10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470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-10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800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-5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1253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1333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860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15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850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950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  <a:tr h="2507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30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effectLst/>
                        </a:rPr>
                        <a:t>1722</a:t>
                      </a:r>
                      <a:endParaRPr lang="ru-RU" sz="1600" b="0" i="0" u="none" strike="noStrike" dirty="0">
                        <a:solidFill>
                          <a:srgbClr val="0E0E1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984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>
                <a:solidFill>
                  <a:srgbClr val="75787B"/>
                </a:solidFill>
              </a:rPr>
              <a:t>График годового потребления теплоты установки 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215064"/>
              </p:ext>
            </p:extLst>
          </p:nvPr>
        </p:nvGraphicFramePr>
        <p:xfrm>
          <a:off x="183438" y="1146510"/>
          <a:ext cx="7743653" cy="4643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893053" y="1142621"/>
            <a:ext cx="4107389" cy="4893643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Энергопотребление предлагаемого решения в разы меньше за счет использования рекуперации и рециркуляции воздуха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При температуре выше -5С включается режим работы с нагревов воздуха в конденсаторе, поэтому потребление тепловой энергии равно нулю.  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838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Годовое потребление </a:t>
            </a:r>
            <a:r>
              <a:rPr lang="ru-RU" altLang="en-US" b="1" dirty="0">
                <a:solidFill>
                  <a:srgbClr val="75787B"/>
                </a:solidFill>
              </a:rPr>
              <a:t>теплоты установки </a:t>
            </a: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332843" y="2298275"/>
            <a:ext cx="9451169" cy="792000"/>
          </a:xfrm>
          <a:custGeom>
            <a:avLst/>
            <a:gdLst>
              <a:gd name="T0" fmla="*/ 2147483647 w 4293"/>
              <a:gd name="T1" fmla="*/ 0 h 528"/>
              <a:gd name="T2" fmla="*/ 0 w 4293"/>
              <a:gd name="T3" fmla="*/ 0 h 528"/>
              <a:gd name="T4" fmla="*/ 2147483647 w 4293"/>
              <a:gd name="T5" fmla="*/ 2147483647 h 528"/>
              <a:gd name="T6" fmla="*/ 0 w 4293"/>
              <a:gd name="T7" fmla="*/ 2147483647 h 528"/>
              <a:gd name="T8" fmla="*/ 2147483647 w 4293"/>
              <a:gd name="T9" fmla="*/ 2147483647 h 528"/>
              <a:gd name="T10" fmla="*/ 2147483647 w 4293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3"/>
              <a:gd name="T19" fmla="*/ 0 h 528"/>
              <a:gd name="T20" fmla="*/ 4293 w 4293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3" h="528">
                <a:moveTo>
                  <a:pt x="4293" y="0"/>
                </a:moveTo>
                <a:lnTo>
                  <a:pt x="0" y="0"/>
                </a:lnTo>
                <a:lnTo>
                  <a:pt x="149" y="266"/>
                </a:lnTo>
                <a:lnTo>
                  <a:pt x="0" y="528"/>
                </a:lnTo>
                <a:lnTo>
                  <a:pt x="4293" y="528"/>
                </a:lnTo>
                <a:lnTo>
                  <a:pt x="4293" y="0"/>
                </a:lnTo>
              </a:path>
            </a:pathLst>
          </a:custGeom>
          <a:solidFill>
            <a:srgbClr val="ECECE7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2321488" y="3271574"/>
            <a:ext cx="9451169" cy="792000"/>
          </a:xfrm>
          <a:custGeom>
            <a:avLst/>
            <a:gdLst>
              <a:gd name="T0" fmla="*/ 2147483647 w 4293"/>
              <a:gd name="T1" fmla="*/ 0 h 528"/>
              <a:gd name="T2" fmla="*/ 0 w 4293"/>
              <a:gd name="T3" fmla="*/ 0 h 528"/>
              <a:gd name="T4" fmla="*/ 2147483647 w 4293"/>
              <a:gd name="T5" fmla="*/ 2147483647 h 528"/>
              <a:gd name="T6" fmla="*/ 0 w 4293"/>
              <a:gd name="T7" fmla="*/ 2147483647 h 528"/>
              <a:gd name="T8" fmla="*/ 2147483647 w 4293"/>
              <a:gd name="T9" fmla="*/ 2147483647 h 528"/>
              <a:gd name="T10" fmla="*/ 2147483647 w 4293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3"/>
              <a:gd name="T19" fmla="*/ 0 h 528"/>
              <a:gd name="T20" fmla="*/ 4293 w 4293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3" h="528">
                <a:moveTo>
                  <a:pt x="4293" y="0"/>
                </a:moveTo>
                <a:lnTo>
                  <a:pt x="0" y="0"/>
                </a:lnTo>
                <a:lnTo>
                  <a:pt x="149" y="266"/>
                </a:lnTo>
                <a:lnTo>
                  <a:pt x="0" y="528"/>
                </a:lnTo>
                <a:lnTo>
                  <a:pt x="4293" y="528"/>
                </a:lnTo>
                <a:lnTo>
                  <a:pt x="4293" y="0"/>
                </a:lnTo>
              </a:path>
            </a:pathLst>
          </a:custGeom>
          <a:solidFill>
            <a:srgbClr val="ECECE7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407987" y="2304145"/>
            <a:ext cx="2149686" cy="792000"/>
          </a:xfrm>
          <a:prstGeom prst="homePlate">
            <a:avLst>
              <a:gd name="adj" fmla="val 39642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sz="1400" b="1" kern="0" dirty="0">
                <a:solidFill>
                  <a:srgbClr val="FFFFFF"/>
                </a:solidFill>
              </a:rPr>
              <a:t>ПВ установка+ </a:t>
            </a:r>
            <a:r>
              <a:rPr lang="ru-RU" altLang="en-US" sz="1400" b="1" kern="0" dirty="0" smtClean="0">
                <a:solidFill>
                  <a:srgbClr val="FFFFFF"/>
                </a:solidFill>
              </a:rPr>
              <a:t>осушитель</a:t>
            </a:r>
            <a:endParaRPr lang="ru-RU" altLang="en-US" sz="1400" b="1" kern="0" dirty="0">
              <a:solidFill>
                <a:srgbClr val="FFFFFF"/>
              </a:solidFill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407987" y="3265703"/>
            <a:ext cx="2149686" cy="792000"/>
          </a:xfrm>
          <a:prstGeom prst="homePlate">
            <a:avLst>
              <a:gd name="adj" fmla="val 39642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sz="1400" b="1" kern="0" dirty="0">
                <a:solidFill>
                  <a:srgbClr val="FFFFFF"/>
                </a:solidFill>
              </a:rPr>
              <a:t>Специальная установка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8602" y="1021341"/>
            <a:ext cx="9735979" cy="646327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После вычислений и перевода в Гкал получаем годовые затраты на тепловую энергию</a:t>
            </a:r>
            <a:endParaRPr lang="ru-RU" b="1" dirty="0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2787814" y="2577034"/>
            <a:ext cx="8996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127000" indent="-127000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60000"/>
              </a:spcBef>
              <a:buClr>
                <a:srgbClr val="E3001E"/>
              </a:buClr>
            </a:pPr>
            <a:r>
              <a:rPr lang="ru-RU" altLang="en-US" sz="1600" dirty="0" smtClean="0">
                <a:solidFill>
                  <a:srgbClr val="0E0E10"/>
                </a:solidFill>
              </a:rPr>
              <a:t>157,013 Гкал*</a:t>
            </a:r>
            <a:r>
              <a:rPr lang="ru-RU" altLang="ru-RU" sz="1600" dirty="0"/>
              <a:t> 1750 руб./</a:t>
            </a:r>
            <a:r>
              <a:rPr lang="ru-RU" altLang="ru-RU" sz="1600" dirty="0" smtClean="0"/>
              <a:t>Гкал = 274 773руб</a:t>
            </a:r>
            <a:r>
              <a:rPr lang="ru-RU" altLang="en-US" sz="1600" dirty="0" smtClean="0">
                <a:solidFill>
                  <a:srgbClr val="0E0E10"/>
                </a:solidFill>
              </a:rPr>
              <a:t>.</a:t>
            </a:r>
            <a:endParaRPr lang="en-GB" altLang="en-US" sz="1600" dirty="0">
              <a:solidFill>
                <a:srgbClr val="0E0E10"/>
              </a:solidFill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2787814" y="3538592"/>
            <a:ext cx="8996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127000" indent="-127000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60000"/>
              </a:spcBef>
              <a:buClr>
                <a:srgbClr val="E3001E"/>
              </a:buClr>
            </a:pPr>
            <a:r>
              <a:rPr lang="ru-RU" altLang="en-US" sz="1600" dirty="0" smtClean="0">
                <a:solidFill>
                  <a:srgbClr val="0E0E10"/>
                </a:solidFill>
              </a:rPr>
              <a:t>5,842 Гкал*</a:t>
            </a:r>
            <a:r>
              <a:rPr lang="ru-RU" altLang="ru-RU" sz="1600" dirty="0"/>
              <a:t> 1750 руб./</a:t>
            </a:r>
            <a:r>
              <a:rPr lang="ru-RU" altLang="ru-RU" sz="1600" dirty="0" smtClean="0"/>
              <a:t>Гкал = 10 224руб</a:t>
            </a:r>
            <a:r>
              <a:rPr lang="ru-RU" altLang="en-US" sz="1600" dirty="0" smtClean="0">
                <a:solidFill>
                  <a:srgbClr val="0E0E10"/>
                </a:solidFill>
              </a:rPr>
              <a:t>.</a:t>
            </a:r>
            <a:endParaRPr lang="en-GB" altLang="en-US" sz="1600" dirty="0">
              <a:solidFill>
                <a:srgbClr val="0E0E10"/>
              </a:solidFill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805321" y="4376738"/>
            <a:ext cx="10599279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600" b="1" u="sng" dirty="0" smtClean="0">
                <a:solidFill>
                  <a:srgbClr val="0E0E10"/>
                </a:solidFill>
              </a:rPr>
              <a:t>Потребление тепловой энергии предлагаемого технического </a:t>
            </a:r>
            <a:r>
              <a:rPr lang="ru-RU" altLang="en-US" sz="1600" b="1" u="sng" dirty="0" err="1" smtClean="0">
                <a:solidFill>
                  <a:srgbClr val="0E0E10"/>
                </a:solidFill>
              </a:rPr>
              <a:t>реешения</a:t>
            </a:r>
            <a:r>
              <a:rPr lang="ru-RU" altLang="en-US" sz="1600" b="1" u="sng" dirty="0" smtClean="0">
                <a:solidFill>
                  <a:srgbClr val="0E0E10"/>
                </a:solidFill>
              </a:rPr>
              <a:t> на  264 549 руб./год меньше</a:t>
            </a:r>
            <a:endParaRPr lang="en-GB" altLang="en-US" sz="1600" b="1" u="sng" dirty="0">
              <a:solidFill>
                <a:srgbClr val="0E0E10"/>
              </a:solidFill>
            </a:endParaRPr>
          </a:p>
        </p:txBody>
      </p:sp>
      <p:sp>
        <p:nvSpPr>
          <p:cNvPr id="26" name="Eingebuchteter Richtungspfeil 12"/>
          <p:cNvSpPr/>
          <p:nvPr/>
        </p:nvSpPr>
        <p:spPr>
          <a:xfrm>
            <a:off x="666083" y="4513263"/>
            <a:ext cx="137582" cy="21590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942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Годовое потребление электроэнергии компрессором</a:t>
            </a:r>
            <a:endParaRPr lang="ru-RU" altLang="en-US" b="1" dirty="0">
              <a:solidFill>
                <a:srgbClr val="75787B"/>
              </a:solidFill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805320" y="5538788"/>
            <a:ext cx="10624679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600" b="1" dirty="0" smtClean="0">
                <a:solidFill>
                  <a:srgbClr val="0E0E10"/>
                </a:solidFill>
              </a:rPr>
              <a:t>Потребление электроэнергии компрессором в рассматриваемом решении на 2 486 кВт*ч /год больше</a:t>
            </a:r>
            <a:endParaRPr lang="en-GB" altLang="en-US" sz="1600" b="1" dirty="0">
              <a:solidFill>
                <a:srgbClr val="0E0E10"/>
              </a:solidFill>
            </a:endParaRPr>
          </a:p>
        </p:txBody>
      </p:sp>
      <p:sp>
        <p:nvSpPr>
          <p:cNvPr id="26" name="Eingebuchteter Richtungspfeil 12"/>
          <p:cNvSpPr/>
          <p:nvPr/>
        </p:nvSpPr>
        <p:spPr>
          <a:xfrm>
            <a:off x="666083" y="5665788"/>
            <a:ext cx="137582" cy="21590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499" y="864070"/>
            <a:ext cx="11372851" cy="3046984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Режим осушения включается во время пиковых нагрузок, когда влагосодержание приточного воздуха больше 9г/кг, либо во время активной эксплуатации бассейна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Специальная установка использует компрессор для обогрева воздуха в зимний/переходный режим с осушением.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Расчет сведен в график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081642"/>
              </p:ext>
            </p:extLst>
          </p:nvPr>
        </p:nvGraphicFramePr>
        <p:xfrm>
          <a:off x="1714498" y="2387561"/>
          <a:ext cx="7962901" cy="314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846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Годовое потребление электроэнергии вентиляторов</a:t>
            </a:r>
            <a:endParaRPr lang="ru-RU" altLang="en-US" b="1" dirty="0">
              <a:solidFill>
                <a:srgbClr val="75787B"/>
              </a:solidFill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734873" y="5529263"/>
            <a:ext cx="11142801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600" b="1" dirty="0" smtClean="0">
                <a:solidFill>
                  <a:srgbClr val="0E0E10"/>
                </a:solidFill>
              </a:rPr>
              <a:t>Суммарное годовое потребление электроэнергии </a:t>
            </a:r>
            <a:r>
              <a:rPr lang="ru-RU" altLang="en-US" sz="1600" b="1" dirty="0">
                <a:solidFill>
                  <a:srgbClr val="0E0E10"/>
                </a:solidFill>
              </a:rPr>
              <a:t>при использовании рассматриваемой </a:t>
            </a:r>
            <a:r>
              <a:rPr lang="ru-RU" altLang="en-US" sz="1600" b="1" dirty="0" smtClean="0">
                <a:solidFill>
                  <a:srgbClr val="0E0E10"/>
                </a:solidFill>
              </a:rPr>
              <a:t>технологии больше на 7 111 кВт*ч в год </a:t>
            </a:r>
            <a:endParaRPr lang="en-GB" altLang="en-US" sz="1600" b="1" dirty="0">
              <a:solidFill>
                <a:srgbClr val="0E0E10"/>
              </a:solidFill>
            </a:endParaRPr>
          </a:p>
        </p:txBody>
      </p:sp>
      <p:sp>
        <p:nvSpPr>
          <p:cNvPr id="26" name="Eingebuchteter Richtungspfeil 12"/>
          <p:cNvSpPr/>
          <p:nvPr/>
        </p:nvSpPr>
        <p:spPr>
          <a:xfrm>
            <a:off x="666083" y="5665788"/>
            <a:ext cx="137582" cy="21590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499" y="864070"/>
            <a:ext cx="11229975" cy="2677652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ПВ установка более простая по составу и имеет небольшое сопротивление элементов по сравнению с специальной установкой, поэтому энергопотребление вентиляторов ПВ установки меньше.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Суммарное годовое потребление электроэнергии вентиляторов сведено в график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518613"/>
              </p:ext>
            </p:extLst>
          </p:nvPr>
        </p:nvGraphicFramePr>
        <p:xfrm>
          <a:off x="803665" y="2009775"/>
          <a:ext cx="8225790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528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>
                <a:solidFill>
                  <a:srgbClr val="75787B"/>
                </a:solidFill>
              </a:rPr>
              <a:t>Годовое потребление электроэнергии установки </a:t>
            </a: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332843" y="2298275"/>
            <a:ext cx="9451169" cy="792000"/>
          </a:xfrm>
          <a:custGeom>
            <a:avLst/>
            <a:gdLst>
              <a:gd name="T0" fmla="*/ 2147483647 w 4293"/>
              <a:gd name="T1" fmla="*/ 0 h 528"/>
              <a:gd name="T2" fmla="*/ 0 w 4293"/>
              <a:gd name="T3" fmla="*/ 0 h 528"/>
              <a:gd name="T4" fmla="*/ 2147483647 w 4293"/>
              <a:gd name="T5" fmla="*/ 2147483647 h 528"/>
              <a:gd name="T6" fmla="*/ 0 w 4293"/>
              <a:gd name="T7" fmla="*/ 2147483647 h 528"/>
              <a:gd name="T8" fmla="*/ 2147483647 w 4293"/>
              <a:gd name="T9" fmla="*/ 2147483647 h 528"/>
              <a:gd name="T10" fmla="*/ 2147483647 w 4293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3"/>
              <a:gd name="T19" fmla="*/ 0 h 528"/>
              <a:gd name="T20" fmla="*/ 4293 w 4293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3" h="528">
                <a:moveTo>
                  <a:pt x="4293" y="0"/>
                </a:moveTo>
                <a:lnTo>
                  <a:pt x="0" y="0"/>
                </a:lnTo>
                <a:lnTo>
                  <a:pt x="149" y="266"/>
                </a:lnTo>
                <a:lnTo>
                  <a:pt x="0" y="528"/>
                </a:lnTo>
                <a:lnTo>
                  <a:pt x="4293" y="528"/>
                </a:lnTo>
                <a:lnTo>
                  <a:pt x="4293" y="0"/>
                </a:lnTo>
              </a:path>
            </a:pathLst>
          </a:custGeom>
          <a:solidFill>
            <a:srgbClr val="ECECE7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2321488" y="3271574"/>
            <a:ext cx="9451169" cy="792000"/>
          </a:xfrm>
          <a:custGeom>
            <a:avLst/>
            <a:gdLst>
              <a:gd name="T0" fmla="*/ 2147483647 w 4293"/>
              <a:gd name="T1" fmla="*/ 0 h 528"/>
              <a:gd name="T2" fmla="*/ 0 w 4293"/>
              <a:gd name="T3" fmla="*/ 0 h 528"/>
              <a:gd name="T4" fmla="*/ 2147483647 w 4293"/>
              <a:gd name="T5" fmla="*/ 2147483647 h 528"/>
              <a:gd name="T6" fmla="*/ 0 w 4293"/>
              <a:gd name="T7" fmla="*/ 2147483647 h 528"/>
              <a:gd name="T8" fmla="*/ 2147483647 w 4293"/>
              <a:gd name="T9" fmla="*/ 2147483647 h 528"/>
              <a:gd name="T10" fmla="*/ 2147483647 w 4293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3"/>
              <a:gd name="T19" fmla="*/ 0 h 528"/>
              <a:gd name="T20" fmla="*/ 4293 w 4293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3" h="528">
                <a:moveTo>
                  <a:pt x="4293" y="0"/>
                </a:moveTo>
                <a:lnTo>
                  <a:pt x="0" y="0"/>
                </a:lnTo>
                <a:lnTo>
                  <a:pt x="149" y="266"/>
                </a:lnTo>
                <a:lnTo>
                  <a:pt x="0" y="528"/>
                </a:lnTo>
                <a:lnTo>
                  <a:pt x="4293" y="528"/>
                </a:lnTo>
                <a:lnTo>
                  <a:pt x="4293" y="0"/>
                </a:lnTo>
              </a:path>
            </a:pathLst>
          </a:custGeom>
          <a:solidFill>
            <a:srgbClr val="ECECE7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407987" y="2304145"/>
            <a:ext cx="2149686" cy="792000"/>
          </a:xfrm>
          <a:prstGeom prst="homePlate">
            <a:avLst>
              <a:gd name="adj" fmla="val 39642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sz="1400" b="1" kern="0" dirty="0">
                <a:solidFill>
                  <a:srgbClr val="FFFFFF"/>
                </a:solidFill>
              </a:rPr>
              <a:t>ПВ установка+ </a:t>
            </a:r>
            <a:r>
              <a:rPr lang="ru-RU" altLang="en-US" sz="1400" b="1" kern="0" dirty="0" smtClean="0">
                <a:solidFill>
                  <a:srgbClr val="FFFFFF"/>
                </a:solidFill>
              </a:rPr>
              <a:t>осушитель</a:t>
            </a:r>
            <a:endParaRPr lang="ru-RU" altLang="en-US" sz="1400" b="1" kern="0" dirty="0">
              <a:solidFill>
                <a:srgbClr val="FFFFFF"/>
              </a:solidFill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407987" y="3265703"/>
            <a:ext cx="2149686" cy="792000"/>
          </a:xfrm>
          <a:prstGeom prst="homePlate">
            <a:avLst>
              <a:gd name="adj" fmla="val 39642"/>
            </a:avLst>
          </a:prstGeom>
          <a:solidFill>
            <a:srgbClr val="E4002B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ru-RU" altLang="en-US" sz="1400" b="1" kern="0" dirty="0">
                <a:solidFill>
                  <a:srgbClr val="FFFFFF"/>
                </a:solidFill>
              </a:rPr>
              <a:t>Специальная установка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8602" y="1021341"/>
            <a:ext cx="11175698" cy="369328"/>
          </a:xfrm>
          <a:prstGeom prst="rect">
            <a:avLst/>
          </a:prstGeom>
          <a:noFill/>
        </p:spPr>
        <p:txBody>
          <a:bodyPr wrap="square" lIns="91252" tIns="45718" rIns="91252" bIns="45718" rtlCol="0">
            <a:spAutoFit/>
          </a:bodyPr>
          <a:lstStyle/>
          <a:p>
            <a:r>
              <a:rPr lang="ru-RU" b="1" dirty="0" smtClean="0"/>
              <a:t>Учитывая тарифы за 2018г. </a:t>
            </a:r>
            <a:r>
              <a:rPr lang="ru-RU" b="1" dirty="0"/>
              <a:t>был произведен расчет годовых затрат на электроэнергию 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2787814" y="2577034"/>
            <a:ext cx="8996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127000" indent="-127000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60000"/>
              </a:spcBef>
              <a:buClr>
                <a:srgbClr val="E3001E"/>
              </a:buClr>
            </a:pPr>
            <a:r>
              <a:rPr lang="ru-RU" altLang="en-US" sz="1600" dirty="0" smtClean="0">
                <a:solidFill>
                  <a:srgbClr val="0E0E10"/>
                </a:solidFill>
              </a:rPr>
              <a:t>(5 162 кВт*ч </a:t>
            </a:r>
            <a:r>
              <a:rPr lang="ru-RU" altLang="en-US" sz="1600" dirty="0">
                <a:solidFill>
                  <a:srgbClr val="0E0E10"/>
                </a:solidFill>
              </a:rPr>
              <a:t>+ </a:t>
            </a:r>
            <a:r>
              <a:rPr lang="ru-RU" altLang="en-US" sz="1600" dirty="0" smtClean="0">
                <a:solidFill>
                  <a:srgbClr val="0E0E10"/>
                </a:solidFill>
              </a:rPr>
              <a:t>8 848 кВт*ч</a:t>
            </a:r>
            <a:r>
              <a:rPr lang="ru-RU" altLang="en-US" sz="1600" dirty="0">
                <a:solidFill>
                  <a:srgbClr val="0E0E10"/>
                </a:solidFill>
              </a:rPr>
              <a:t>) *</a:t>
            </a:r>
            <a:r>
              <a:rPr lang="ru-RU" altLang="ru-RU" sz="1600" dirty="0"/>
              <a:t> 5,5 руб./кВт*ч = </a:t>
            </a:r>
            <a:r>
              <a:rPr lang="ru-RU" altLang="ru-RU" sz="1600" dirty="0" smtClean="0"/>
              <a:t>77 054 руб</a:t>
            </a:r>
            <a:r>
              <a:rPr lang="ru-RU" altLang="en-US" sz="1600" dirty="0" smtClean="0">
                <a:solidFill>
                  <a:srgbClr val="0E0E10"/>
                </a:solidFill>
              </a:rPr>
              <a:t>.</a:t>
            </a:r>
            <a:endParaRPr lang="en-GB" altLang="en-US" sz="1600" dirty="0">
              <a:solidFill>
                <a:srgbClr val="0E0E10"/>
              </a:solidFill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2787814" y="3538592"/>
            <a:ext cx="8996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127000" indent="-127000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defTabSz="9794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60000"/>
              </a:spcBef>
              <a:buClr>
                <a:srgbClr val="E3001E"/>
              </a:buClr>
            </a:pPr>
            <a:r>
              <a:rPr lang="ru-RU" altLang="en-US" sz="1600" dirty="0" smtClean="0">
                <a:solidFill>
                  <a:srgbClr val="0E0E10"/>
                </a:solidFill>
              </a:rPr>
              <a:t>(7 648 кВт*ч </a:t>
            </a:r>
            <a:r>
              <a:rPr lang="ru-RU" altLang="en-US" sz="1600" dirty="0">
                <a:solidFill>
                  <a:srgbClr val="0E0E10"/>
                </a:solidFill>
              </a:rPr>
              <a:t>+ 13 </a:t>
            </a:r>
            <a:r>
              <a:rPr lang="ru-RU" altLang="en-US" sz="1600" dirty="0" smtClean="0">
                <a:solidFill>
                  <a:srgbClr val="0E0E10"/>
                </a:solidFill>
              </a:rPr>
              <a:t>473 кВт*ч) *</a:t>
            </a:r>
            <a:r>
              <a:rPr lang="ru-RU" altLang="ru-RU" sz="1600" dirty="0" smtClean="0"/>
              <a:t> 5,5 </a:t>
            </a:r>
            <a:r>
              <a:rPr lang="ru-RU" altLang="ru-RU" sz="1600" dirty="0"/>
              <a:t>руб</a:t>
            </a:r>
            <a:r>
              <a:rPr lang="ru-RU" altLang="ru-RU" sz="1600" dirty="0" smtClean="0"/>
              <a:t>./кВт*ч = 116 164 руб</a:t>
            </a:r>
            <a:r>
              <a:rPr lang="ru-RU" altLang="en-US" sz="1600" dirty="0" smtClean="0">
                <a:solidFill>
                  <a:srgbClr val="0E0E10"/>
                </a:solidFill>
              </a:rPr>
              <a:t>.</a:t>
            </a:r>
            <a:endParaRPr lang="en-GB" altLang="en-US" sz="1600" dirty="0">
              <a:solidFill>
                <a:srgbClr val="0E0E10"/>
              </a:solidFill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805321" y="4376738"/>
            <a:ext cx="9653129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600" b="1" u="sng" dirty="0">
                <a:solidFill>
                  <a:srgbClr val="0E0E10"/>
                </a:solidFill>
              </a:rPr>
              <a:t>При использовании данного </a:t>
            </a:r>
            <a:r>
              <a:rPr lang="ru-RU" altLang="en-US" sz="1600" b="1" u="sng" dirty="0" smtClean="0">
                <a:solidFill>
                  <a:srgbClr val="0E0E10"/>
                </a:solidFill>
              </a:rPr>
              <a:t>решения </a:t>
            </a:r>
            <a:r>
              <a:rPr lang="ru-RU" altLang="en-US" sz="1600" b="1" u="sng" dirty="0">
                <a:solidFill>
                  <a:srgbClr val="0E0E10"/>
                </a:solidFill>
              </a:rPr>
              <a:t>электричества</a:t>
            </a:r>
            <a:r>
              <a:rPr lang="ru-RU" altLang="en-US" sz="1600" b="1" u="sng" dirty="0" smtClean="0">
                <a:solidFill>
                  <a:srgbClr val="0E0E10"/>
                </a:solidFill>
              </a:rPr>
              <a:t> потребляется больше на 39 110 руб./год</a:t>
            </a:r>
            <a:endParaRPr lang="en-GB" altLang="en-US" sz="1600" b="1" u="sng" dirty="0">
              <a:solidFill>
                <a:srgbClr val="0E0E10"/>
              </a:solidFill>
            </a:endParaRPr>
          </a:p>
        </p:txBody>
      </p:sp>
      <p:sp>
        <p:nvSpPr>
          <p:cNvPr id="26" name="Eingebuchteter Richtungspfeil 12"/>
          <p:cNvSpPr/>
          <p:nvPr/>
        </p:nvSpPr>
        <p:spPr>
          <a:xfrm>
            <a:off x="666083" y="4513263"/>
            <a:ext cx="137582" cy="215900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741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Суммарные годовые эксплуатационные затраты</a:t>
            </a:r>
            <a:endParaRPr lang="ru-RU" altLang="en-US" b="1" dirty="0">
              <a:solidFill>
                <a:srgbClr val="75787B"/>
              </a:solidFill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734874" y="5529263"/>
            <a:ext cx="9418776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600" b="1" u="sng" dirty="0">
                <a:solidFill>
                  <a:srgbClr val="0E0E10"/>
                </a:solidFill>
              </a:rPr>
              <a:t>Суммарные годовые эксплуатационные </a:t>
            </a:r>
            <a:r>
              <a:rPr lang="ru-RU" altLang="en-US" sz="1600" b="1" u="sng" dirty="0" smtClean="0">
                <a:solidFill>
                  <a:srgbClr val="0E0E10"/>
                </a:solidFill>
              </a:rPr>
              <a:t>затраты для данного технического решения меньше на 225 439 руб. в год </a:t>
            </a:r>
            <a:endParaRPr lang="en-GB" altLang="en-US" sz="1600" b="1" u="sng" dirty="0">
              <a:solidFill>
                <a:srgbClr val="0E0E10"/>
              </a:solidFill>
            </a:endParaRPr>
          </a:p>
        </p:txBody>
      </p:sp>
      <p:sp>
        <p:nvSpPr>
          <p:cNvPr id="26" name="Eingebuchteter Richtungspfeil 12"/>
          <p:cNvSpPr/>
          <p:nvPr/>
        </p:nvSpPr>
        <p:spPr>
          <a:xfrm>
            <a:off x="638957" y="5597525"/>
            <a:ext cx="137582" cy="352425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499" y="864070"/>
            <a:ext cx="11229975" cy="1569656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E0E10"/>
                </a:solidFill>
              </a:rPr>
              <a:t>Г</a:t>
            </a:r>
            <a:r>
              <a:rPr lang="ru-RU" sz="1600" dirty="0" smtClean="0">
                <a:solidFill>
                  <a:srgbClr val="0E0E10"/>
                </a:solidFill>
              </a:rPr>
              <a:t>одовые затраты на эксплуатацию установок сведены в график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7592983"/>
              </p:ext>
            </p:extLst>
          </p:nvPr>
        </p:nvGraphicFramePr>
        <p:xfrm>
          <a:off x="803665" y="1438275"/>
          <a:ext cx="8387960" cy="383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148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Суммарные годовые эксплуатационные затраты</a:t>
            </a:r>
            <a:endParaRPr lang="ru-RU" altLang="en-US" b="1" dirty="0">
              <a:solidFill>
                <a:srgbClr val="75787B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8412" y="399427"/>
            <a:ext cx="11229975" cy="6370971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E0E10"/>
                </a:solidFill>
              </a:rPr>
              <a:t>Г</a:t>
            </a:r>
            <a:r>
              <a:rPr lang="ru-RU" sz="1600" dirty="0" smtClean="0">
                <a:solidFill>
                  <a:srgbClr val="0E0E10"/>
                </a:solidFill>
              </a:rPr>
              <a:t>одовые затраты на эксплуатацию установок и их закупочная стоимость сведены в график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rgbClr val="0E0E10"/>
              </a:solidFill>
            </a:endParaRPr>
          </a:p>
          <a:p>
            <a:pPr>
              <a:lnSpc>
                <a:spcPct val="150000"/>
              </a:lnSpc>
              <a:buClr>
                <a:srgbClr val="E4002B"/>
              </a:buClr>
            </a:pPr>
            <a:endParaRPr lang="ru-RU" sz="1600" dirty="0" smtClean="0">
              <a:solidFill>
                <a:srgbClr val="0E0E10"/>
              </a:solidFill>
            </a:endParaRPr>
          </a:p>
          <a:p>
            <a:pPr>
              <a:lnSpc>
                <a:spcPct val="150000"/>
              </a:lnSpc>
              <a:buClr>
                <a:srgbClr val="E4002B"/>
              </a:buClr>
            </a:pPr>
            <a:endParaRPr lang="ru-RU" sz="1600" dirty="0" smtClean="0">
              <a:solidFill>
                <a:srgbClr val="0E0E10"/>
              </a:solidFill>
            </a:endParaRPr>
          </a:p>
          <a:p>
            <a:pPr>
              <a:lnSpc>
                <a:spcPct val="150000"/>
              </a:lnSpc>
              <a:buClr>
                <a:srgbClr val="E4002B"/>
              </a:buClr>
            </a:pPr>
            <a:endParaRPr lang="ru-RU" sz="1600" dirty="0" smtClean="0">
              <a:solidFill>
                <a:srgbClr val="0E0E10"/>
              </a:solidFill>
            </a:endParaRPr>
          </a:p>
          <a:p>
            <a:pPr>
              <a:lnSpc>
                <a:spcPct val="150000"/>
              </a:lnSpc>
              <a:buClr>
                <a:srgbClr val="E4002B"/>
              </a:buClr>
            </a:pPr>
            <a:endParaRPr lang="ru-RU" sz="1600" dirty="0" smtClean="0">
              <a:solidFill>
                <a:srgbClr val="0E0E10"/>
              </a:solidFill>
            </a:endParaRP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Техническое решение окупается </a:t>
            </a:r>
            <a:r>
              <a:rPr lang="ru-RU" sz="1600" dirty="0">
                <a:solidFill>
                  <a:srgbClr val="0E0E10"/>
                </a:solidFill>
              </a:rPr>
              <a:t>за 5 лет </a:t>
            </a:r>
            <a:r>
              <a:rPr lang="ru-RU" sz="1600" dirty="0" smtClean="0">
                <a:solidFill>
                  <a:srgbClr val="0E0E10"/>
                </a:solidFill>
              </a:rPr>
              <a:t>эксплуатации. После </a:t>
            </a:r>
            <a:r>
              <a:rPr lang="ru-RU" sz="1600" dirty="0">
                <a:solidFill>
                  <a:srgbClr val="0E0E10"/>
                </a:solidFill>
              </a:rPr>
              <a:t>установка приносит упущенную выгоду за счет экономии на эксплуатационных затратах</a:t>
            </a:r>
            <a:r>
              <a:rPr lang="ru-RU" sz="1600" dirty="0" smtClean="0">
                <a:solidFill>
                  <a:srgbClr val="0E0E10"/>
                </a:solidFill>
              </a:rPr>
              <a:t>.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Через 20 лет работы применение специальной установки сэкономит более 3,4 млн рублей. Это больше закупочной стоимости установки!</a:t>
            </a:r>
            <a:endParaRPr lang="en-US" sz="1600" dirty="0">
              <a:solidFill>
                <a:srgbClr val="0E0E1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031950"/>
              </p:ext>
            </p:extLst>
          </p:nvPr>
        </p:nvGraphicFramePr>
        <p:xfrm>
          <a:off x="1023050" y="996950"/>
          <a:ext cx="8362250" cy="4184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500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6788" y="91905"/>
            <a:ext cx="9453747" cy="616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ru-RU" altLang="en-US" b="1" dirty="0" smtClean="0">
                <a:solidFill>
                  <a:srgbClr val="75787B"/>
                </a:solidFill>
              </a:rPr>
              <a:t>Суммарные годовые эксплуатационные затраты</a:t>
            </a:r>
            <a:endParaRPr lang="ru-RU" altLang="en-US" b="1" dirty="0">
              <a:solidFill>
                <a:srgbClr val="75787B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8411" y="1237709"/>
            <a:ext cx="11229975" cy="1938988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В расчете не учтена ежегодная инфляция и ежегодное подорожание тарифов 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В расчете не учтены дополнительные затраты для монтажа и пуско-наладки ПВ системы + осушитель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В расчете не учтены дополнительные затраты от интенсивного испарения воды в бассейне зимой из-за подачи ПВ системой воздуха с низким влагосодержанием</a:t>
            </a:r>
          </a:p>
          <a:p>
            <a:pPr marL="285090" indent="-285090">
              <a:lnSpc>
                <a:spcPct val="150000"/>
              </a:lnSpc>
              <a:buClr>
                <a:srgbClr val="E4002B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E0E10"/>
                </a:solidFill>
              </a:rPr>
              <a:t>Для расчета взят небольшой бассейн. Чем больше чаша бассейна, тем больше экономия</a:t>
            </a:r>
          </a:p>
        </p:txBody>
      </p:sp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685993" y="3643313"/>
            <a:ext cx="10275626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C00000"/>
              </a:buClr>
            </a:pPr>
            <a:r>
              <a:rPr lang="ru-RU" altLang="en-US" sz="1600" b="1" u="sng" dirty="0" smtClean="0">
                <a:solidFill>
                  <a:srgbClr val="0E0E10"/>
                </a:solidFill>
              </a:rPr>
              <a:t>Экономия при использовании данного технического решения в реальных условиях будет заметно больше!</a:t>
            </a:r>
            <a:endParaRPr lang="en-GB" altLang="en-US" sz="1600" b="1" u="sng" dirty="0">
              <a:solidFill>
                <a:srgbClr val="0E0E10"/>
              </a:solidFill>
            </a:endParaRPr>
          </a:p>
        </p:txBody>
      </p:sp>
      <p:sp>
        <p:nvSpPr>
          <p:cNvPr id="7" name="Eingebuchteter Richtungspfeil 12"/>
          <p:cNvSpPr/>
          <p:nvPr/>
        </p:nvSpPr>
        <p:spPr>
          <a:xfrm>
            <a:off x="546755" y="3709988"/>
            <a:ext cx="139238" cy="352425"/>
          </a:xfrm>
          <a:prstGeom prst="chevron">
            <a:avLst/>
          </a:prstGeom>
          <a:solidFill>
            <a:srgbClr val="E62332"/>
          </a:solidFill>
          <a:ln>
            <a:solidFill>
              <a:srgbClr val="E62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E4002B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427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663087" y="2234932"/>
            <a:ext cx="4928464" cy="1549010"/>
          </a:xfrm>
          <a:prstGeom prst="rect">
            <a:avLst/>
          </a:prstGeom>
        </p:spPr>
        <p:txBody>
          <a:bodyPr wrap="square" lIns="91242" tIns="45718" rIns="91242" bIns="45718">
            <a:spAutoFit/>
          </a:bodyPr>
          <a:lstStyle/>
          <a:p>
            <a:pPr>
              <a:lnSpc>
                <a:spcPct val="150000"/>
              </a:lnSpc>
              <a:buClr>
                <a:srgbClr val="E4002B"/>
              </a:buClr>
            </a:pPr>
            <a:r>
              <a:rPr lang="ru-RU" sz="7200" dirty="0" smtClean="0">
                <a:solidFill>
                  <a:srgbClr val="0E0E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Вопросы?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81" y="0"/>
            <a:ext cx="2181019" cy="8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1927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0" y="0"/>
            <a:ext cx="1218674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 smtClean="0">
              <a:solidFill>
                <a:schemeClr val="tx1"/>
              </a:solidFill>
            </a:endParaRP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8" r="383" b="9455"/>
          <a:stretch/>
        </p:blipFill>
        <p:spPr>
          <a:xfrm>
            <a:off x="0" y="-31531"/>
            <a:ext cx="12186745" cy="6889531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5255024" y="4516462"/>
            <a:ext cx="6640059" cy="2101119"/>
          </a:xfrm>
          <a:prstGeom prst="rect">
            <a:avLst/>
          </a:prstGeom>
          <a:solidFill>
            <a:srgbClr val="ECECE7">
              <a:alpha val="51000"/>
            </a:srgbClr>
          </a:solidFill>
          <a:ln>
            <a:solidFill>
              <a:schemeClr val="tx1"/>
            </a:solidFill>
          </a:ln>
        </p:spPr>
        <p:txBody>
          <a:bodyPr wrap="square" lIns="251999" tIns="251999" rIns="251999" rtlCol="0">
            <a:spAutoFit/>
          </a:bodyPr>
          <a:lstStyle/>
          <a:p>
            <a:r>
              <a:rPr lang="en-GB" sz="1100" dirty="0" smtClean="0"/>
              <a:t>WOLF GmbH</a:t>
            </a:r>
          </a:p>
          <a:p>
            <a:endParaRPr lang="en-GB" sz="1100" dirty="0"/>
          </a:p>
          <a:p>
            <a:r>
              <a:rPr lang="en-GB" sz="1100" dirty="0" smtClean="0"/>
              <a:t>Industriestrasse 1</a:t>
            </a:r>
          </a:p>
          <a:p>
            <a:r>
              <a:rPr lang="en-GB" sz="1100" dirty="0" smtClean="0"/>
              <a:t>D-84048 Mainburg</a:t>
            </a:r>
          </a:p>
          <a:p>
            <a:endParaRPr lang="en-GB" sz="1100" dirty="0"/>
          </a:p>
          <a:p>
            <a:r>
              <a:rPr lang="en-GB" sz="1100" dirty="0" smtClean="0"/>
              <a:t>Tel: +49 8751 74-0</a:t>
            </a:r>
          </a:p>
          <a:p>
            <a:r>
              <a:rPr lang="en-GB" sz="1100" dirty="0" smtClean="0"/>
              <a:t>Fax: +49 8751 74-1600</a:t>
            </a:r>
          </a:p>
          <a:p>
            <a:r>
              <a:rPr lang="en-GB" sz="1100" dirty="0" smtClean="0"/>
              <a:t>www.wolf.eu</a:t>
            </a:r>
          </a:p>
          <a:p>
            <a:r>
              <a:rPr lang="en-GB" sz="1100" dirty="0" smtClean="0"/>
              <a:t>info@wolf.eu</a:t>
            </a:r>
          </a:p>
          <a:p>
            <a:endParaRPr lang="en-GB" dirty="0"/>
          </a:p>
        </p:txBody>
      </p:sp>
      <p:sp>
        <p:nvSpPr>
          <p:cNvPr id="20" name="Rechteck 19"/>
          <p:cNvSpPr/>
          <p:nvPr/>
        </p:nvSpPr>
        <p:spPr>
          <a:xfrm>
            <a:off x="7187924" y="4843747"/>
            <a:ext cx="45562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i="1" dirty="0"/>
              <a:t>This presentation belongs to the author and is subject to copyright. Reprinting, duplicating, editing (including single extracts) and/or passing on the presentation to third parties constitutes an infringement of copyright.</a:t>
            </a:r>
          </a:p>
          <a:p>
            <a:endParaRPr lang="en-GB" sz="1100" i="1" dirty="0" smtClean="0"/>
          </a:p>
          <a:p>
            <a:r>
              <a:rPr lang="en-GB" sz="1100" i="1" dirty="0"/>
              <a:t>Although this presentation was created with the greatest care, we cannot guarantee that all information is accurate, complete or up to date.</a:t>
            </a:r>
          </a:p>
        </p:txBody>
      </p:sp>
      <p:sp>
        <p:nvSpPr>
          <p:cNvPr id="21" name="Rechteck 20"/>
          <p:cNvSpPr/>
          <p:nvPr/>
        </p:nvSpPr>
        <p:spPr>
          <a:xfrm>
            <a:off x="625290" y="2220443"/>
            <a:ext cx="88407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</a:p>
          <a:p>
            <a:endParaRPr lang="ru-RU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r>
              <a:rPr lang="ru-RU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Гончаров Артем </a:t>
            </a:r>
            <a:endParaRPr lang="en-US" alt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ag@wolfrus.ru</a:t>
            </a:r>
          </a:p>
          <a:p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+7 (965) 195 16 85</a:t>
            </a:r>
            <a:endParaRPr lang="en-GB" alt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9" y="5521416"/>
            <a:ext cx="4351600" cy="5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4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tandarddesign">
  <a:themeElements>
    <a:clrScheme name="WOLF_2016">
      <a:dk1>
        <a:srgbClr val="0E0E10"/>
      </a:dk1>
      <a:lt1>
        <a:srgbClr val="FFFFFF"/>
      </a:lt1>
      <a:dk2>
        <a:srgbClr val="C8C9C7"/>
      </a:dk2>
      <a:lt2>
        <a:srgbClr val="75787B"/>
      </a:lt2>
      <a:accent1>
        <a:srgbClr val="E6E6E6"/>
      </a:accent1>
      <a:accent2>
        <a:srgbClr val="E4002B"/>
      </a:accent2>
      <a:accent3>
        <a:srgbClr val="FFC000"/>
      </a:accent3>
      <a:accent4>
        <a:srgbClr val="92D050"/>
      </a:accent4>
      <a:accent5>
        <a:srgbClr val="0070C0"/>
      </a:accent5>
      <a:accent6>
        <a:srgbClr val="ECECE7"/>
      </a:accent6>
      <a:hlink>
        <a:srgbClr val="E4002B"/>
      </a:hlink>
      <a:folHlink>
        <a:srgbClr val="75787B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  <a:effectLst/>
      </a:spPr>
      <a:bodyPr rtlCol="0" anchor="ctr"/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3985</TotalTime>
  <Words>1904</Words>
  <Application>Microsoft Office PowerPoint</Application>
  <PresentationFormat>Произвольный</PresentationFormat>
  <Paragraphs>415</Paragraphs>
  <Slides>35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Standarddesign</vt:lpstr>
      <vt:lpstr>think-cell Slide</vt:lpstr>
      <vt:lpstr>Презентация PowerPoint</vt:lpstr>
      <vt:lpstr>Требования и рекомендации к микроклимату помещений бассейна</vt:lpstr>
      <vt:lpstr>Требования и рекомендации к микроклимату помещений бассейна</vt:lpstr>
      <vt:lpstr>Требования и рекомендации к микроклимату помещений бассейна</vt:lpstr>
      <vt:lpstr>Требования и рекомендации к микроклимату помещений бассейна</vt:lpstr>
      <vt:lpstr>Требования и рекомендации к микроклимату помещений бассейна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Варианты технического решения </vt:lpstr>
      <vt:lpstr>Варианты технического решения </vt:lpstr>
      <vt:lpstr>Закупочная стоимость*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Wolf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Hauser Bettina</dc:creator>
  <cp:lastModifiedBy>Artem Goncharov</cp:lastModifiedBy>
  <cp:revision>344</cp:revision>
  <cp:lastPrinted>2016-09-13T14:13:34Z</cp:lastPrinted>
  <dcterms:created xsi:type="dcterms:W3CDTF">2016-09-01T14:01:35Z</dcterms:created>
  <dcterms:modified xsi:type="dcterms:W3CDTF">2018-02-06T13:44:02Z</dcterms:modified>
</cp:coreProperties>
</file>