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324" r:id="rId3"/>
    <p:sldId id="319" r:id="rId4"/>
    <p:sldId id="318" r:id="rId5"/>
    <p:sldId id="325" r:id="rId6"/>
    <p:sldId id="313" r:id="rId7"/>
    <p:sldId id="322" r:id="rId8"/>
    <p:sldId id="326" r:id="rId9"/>
    <p:sldId id="32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0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3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4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5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3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6"/>
            <c:invertIfNegative val="0"/>
            <c:bubble3D val="0"/>
            <c:spPr>
              <a:solidFill>
                <a:srgbClr val="FF0000"/>
              </a:solidFill>
            </c:spPr>
          </c:dPt>
          <c:trendline>
            <c:spPr>
              <a:ln w="19050"/>
            </c:spPr>
            <c:trendlineType val="poly"/>
            <c:order val="4"/>
            <c:dispRSqr val="0"/>
            <c:dispEq val="0"/>
          </c:trendline>
          <c:cat>
            <c:multiLvlStrRef>
              <c:f>Лист1!$AL$34:$CF$35</c:f>
              <c:multiLvlStrCache>
                <c:ptCount val="47"/>
                <c:lvl>
                  <c:pt idx="0">
                    <c:v>Янв</c:v>
                  </c:pt>
                  <c:pt idx="1">
                    <c:v>Февр</c:v>
                  </c:pt>
                  <c:pt idx="2">
                    <c:v>Март</c:v>
                  </c:pt>
                  <c:pt idx="3">
                    <c:v>Апр</c:v>
                  </c:pt>
                  <c:pt idx="4">
                    <c:v>Май</c:v>
                  </c:pt>
                  <c:pt idx="5">
                    <c:v>Июнь</c:v>
                  </c:pt>
                  <c:pt idx="6">
                    <c:v>Июль</c:v>
                  </c:pt>
                  <c:pt idx="7">
                    <c:v>Авг</c:v>
                  </c:pt>
                  <c:pt idx="8">
                    <c:v>Сент</c:v>
                  </c:pt>
                  <c:pt idx="9">
                    <c:v>Окт</c:v>
                  </c:pt>
                  <c:pt idx="10">
                    <c:v>Ноя</c:v>
                  </c:pt>
                  <c:pt idx="11">
                    <c:v>Дек</c:v>
                  </c:pt>
                  <c:pt idx="12">
                    <c:v>Янв</c:v>
                  </c:pt>
                  <c:pt idx="13">
                    <c:v>Февр</c:v>
                  </c:pt>
                  <c:pt idx="14">
                    <c:v>Март</c:v>
                  </c:pt>
                  <c:pt idx="15">
                    <c:v>Апр</c:v>
                  </c:pt>
                  <c:pt idx="16">
                    <c:v>Май</c:v>
                  </c:pt>
                  <c:pt idx="17">
                    <c:v>Июнь</c:v>
                  </c:pt>
                  <c:pt idx="18">
                    <c:v>Июль</c:v>
                  </c:pt>
                  <c:pt idx="19">
                    <c:v>Авг</c:v>
                  </c:pt>
                  <c:pt idx="20">
                    <c:v>Сент</c:v>
                  </c:pt>
                  <c:pt idx="21">
                    <c:v>Окт</c:v>
                  </c:pt>
                  <c:pt idx="22">
                    <c:v>Ноя</c:v>
                  </c:pt>
                  <c:pt idx="23">
                    <c:v>Дек</c:v>
                  </c:pt>
                  <c:pt idx="24">
                    <c:v>Янв</c:v>
                  </c:pt>
                  <c:pt idx="25">
                    <c:v>Февр</c:v>
                  </c:pt>
                  <c:pt idx="26">
                    <c:v>Март</c:v>
                  </c:pt>
                  <c:pt idx="27">
                    <c:v>Апр</c:v>
                  </c:pt>
                  <c:pt idx="28">
                    <c:v>Май</c:v>
                  </c:pt>
                  <c:pt idx="29">
                    <c:v>Июнь</c:v>
                  </c:pt>
                  <c:pt idx="30">
                    <c:v>Июль</c:v>
                  </c:pt>
                  <c:pt idx="31">
                    <c:v>Авг</c:v>
                  </c:pt>
                  <c:pt idx="32">
                    <c:v>Сент</c:v>
                  </c:pt>
                  <c:pt idx="33">
                    <c:v>Окт</c:v>
                  </c:pt>
                  <c:pt idx="34">
                    <c:v>Ноя</c:v>
                  </c:pt>
                  <c:pt idx="35">
                    <c:v>Дек</c:v>
                  </c:pt>
                  <c:pt idx="36">
                    <c:v>Янв</c:v>
                  </c:pt>
                  <c:pt idx="37">
                    <c:v>Февр</c:v>
                  </c:pt>
                  <c:pt idx="38">
                    <c:v>Март</c:v>
                  </c:pt>
                  <c:pt idx="39">
                    <c:v>Апр</c:v>
                  </c:pt>
                  <c:pt idx="40">
                    <c:v>Май</c:v>
                  </c:pt>
                  <c:pt idx="41">
                    <c:v>Июнь</c:v>
                  </c:pt>
                  <c:pt idx="42">
                    <c:v>Июль</c:v>
                  </c:pt>
                  <c:pt idx="43">
                    <c:v>Авг</c:v>
                  </c:pt>
                  <c:pt idx="44">
                    <c:v>Сент</c:v>
                  </c:pt>
                  <c:pt idx="45">
                    <c:v>Окт</c:v>
                  </c:pt>
                  <c:pt idx="46">
                    <c:v>Ноя</c:v>
                  </c:pt>
                </c:lvl>
                <c:lvl>
                  <c:pt idx="0">
                    <c:v>2014</c:v>
                  </c:pt>
                  <c:pt idx="12">
                    <c:v>2015</c:v>
                  </c:pt>
                  <c:pt idx="24">
                    <c:v>2016</c:v>
                  </c:pt>
                  <c:pt idx="36">
                    <c:v>2017</c:v>
                  </c:pt>
                </c:lvl>
              </c:multiLvlStrCache>
            </c:multiLvlStrRef>
          </c:cat>
          <c:val>
            <c:numRef>
              <c:f>Лист1!$AL$37:$CF$37</c:f>
              <c:numCache>
                <c:formatCode>General</c:formatCode>
                <c:ptCount val="47"/>
                <c:pt idx="0">
                  <c:v>-6.3721595423486418E-2</c:v>
                </c:pt>
                <c:pt idx="1">
                  <c:v>0.10796404682274248</c:v>
                </c:pt>
                <c:pt idx="2">
                  <c:v>-0.16180203045685279</c:v>
                </c:pt>
                <c:pt idx="3">
                  <c:v>-0.25669394435351883</c:v>
                </c:pt>
                <c:pt idx="4">
                  <c:v>-0.13830460780865284</c:v>
                </c:pt>
                <c:pt idx="5">
                  <c:v>-0.31522823646794712</c:v>
                </c:pt>
                <c:pt idx="6">
                  <c:v>-0.10087173100871731</c:v>
                </c:pt>
                <c:pt idx="7">
                  <c:v>-0.59913751796837567</c:v>
                </c:pt>
                <c:pt idx="8">
                  <c:v>0.14660620028250687</c:v>
                </c:pt>
                <c:pt idx="9">
                  <c:v>-7.7078734363502571E-2</c:v>
                </c:pt>
                <c:pt idx="10">
                  <c:v>4.1486793005048657E-2</c:v>
                </c:pt>
                <c:pt idx="11">
                  <c:v>-9.8606518658478984E-3</c:v>
                </c:pt>
                <c:pt idx="12" formatCode="0.0%">
                  <c:v>-0.30906313645621181</c:v>
                </c:pt>
                <c:pt idx="13" formatCode="0.0%">
                  <c:v>-0.43533628902933685</c:v>
                </c:pt>
                <c:pt idx="14" formatCode="0.0%">
                  <c:v>-0.50845319202624273</c:v>
                </c:pt>
                <c:pt idx="15" formatCode="0.0%">
                  <c:v>-0.63475427162233578</c:v>
                </c:pt>
                <c:pt idx="16" formatCode="0.0%">
                  <c:v>-0.59980406563801125</c:v>
                </c:pt>
                <c:pt idx="17" formatCode="0.0%">
                  <c:v>-0.24788270649303343</c:v>
                </c:pt>
                <c:pt idx="18" formatCode="0.0%">
                  <c:v>-0.43704356585243009</c:v>
                </c:pt>
                <c:pt idx="19" formatCode="0.0%">
                  <c:v>-0.46457885090445455</c:v>
                </c:pt>
                <c:pt idx="20" formatCode="0.0%">
                  <c:v>-0.62257667120534266</c:v>
                </c:pt>
                <c:pt idx="21" formatCode="0.0%">
                  <c:v>-0.61723473523353933</c:v>
                </c:pt>
                <c:pt idx="22" formatCode="0.0%">
                  <c:v>-0.50688492342279046</c:v>
                </c:pt>
                <c:pt idx="23" formatCode="0.0%">
                  <c:v>-0.46681376349215814</c:v>
                </c:pt>
                <c:pt idx="24" formatCode="0.0%">
                  <c:v>-0.39498894620486369</c:v>
                </c:pt>
                <c:pt idx="25" formatCode="0.0%">
                  <c:v>-0.32492482459071165</c:v>
                </c:pt>
                <c:pt idx="26" formatCode="0.0%">
                  <c:v>-0.25906913073237509</c:v>
                </c:pt>
                <c:pt idx="27" formatCode="0.0%">
                  <c:v>0.41186399807089463</c:v>
                </c:pt>
                <c:pt idx="28" formatCode="0.0%">
                  <c:v>0.32782537739698081</c:v>
                </c:pt>
                <c:pt idx="29" formatCode="0.0%">
                  <c:v>-0.30173144448480443</c:v>
                </c:pt>
                <c:pt idx="30" formatCode="0.0%">
                  <c:v>-0.53656900022366361</c:v>
                </c:pt>
                <c:pt idx="31" formatCode="0.0%">
                  <c:v>-0.4987349307932728</c:v>
                </c:pt>
                <c:pt idx="32" formatCode="0.0%">
                  <c:v>4.5009448548359386E-2</c:v>
                </c:pt>
                <c:pt idx="33" formatCode="0.0%">
                  <c:v>-7.967366776601284E-2</c:v>
                </c:pt>
                <c:pt idx="34" formatCode="0.0%">
                  <c:v>-0.11012964809801966</c:v>
                </c:pt>
                <c:pt idx="35" formatCode="0.0%">
                  <c:v>5.6369533609215969E-2</c:v>
                </c:pt>
                <c:pt idx="36" formatCode="0.0%">
                  <c:v>0.98091758018676412</c:v>
                </c:pt>
                <c:pt idx="37" formatCode="0.0%">
                  <c:v>0.21232368225686712</c:v>
                </c:pt>
                <c:pt idx="38" formatCode="0.0%">
                  <c:v>0.32563510392609701</c:v>
                </c:pt>
                <c:pt idx="39" formatCode="0.0%">
                  <c:v>-0.21793339026473099</c:v>
                </c:pt>
                <c:pt idx="40" formatCode="0.0%">
                  <c:v>0.17345214318635735</c:v>
                </c:pt>
                <c:pt idx="41" formatCode="0.0%">
                  <c:v>-0.10733483613663949</c:v>
                </c:pt>
                <c:pt idx="42" formatCode="0.0%">
                  <c:v>0.54657335907335902</c:v>
                </c:pt>
                <c:pt idx="43" formatCode="0.0%">
                  <c:v>0.96051068883610446</c:v>
                </c:pt>
                <c:pt idx="44" formatCode="0.0%">
                  <c:v>0.35278645405227682</c:v>
                </c:pt>
                <c:pt idx="45" formatCode="0.0%">
                  <c:v>0.42003017729158809</c:v>
                </c:pt>
                <c:pt idx="46" formatCode="0.0%">
                  <c:v>0.41306436119116235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9397120"/>
        <c:axId val="75958528"/>
      </c:barChart>
      <c:catAx>
        <c:axId val="139397120"/>
        <c:scaling>
          <c:orientation val="minMax"/>
        </c:scaling>
        <c:delete val="0"/>
        <c:axPos val="b"/>
        <c:majorTickMark val="out"/>
        <c:minorTickMark val="none"/>
        <c:tickLblPos val="low"/>
        <c:crossAx val="75958528"/>
        <c:crosses val="autoZero"/>
        <c:auto val="1"/>
        <c:lblAlgn val="ctr"/>
        <c:lblOffset val="100"/>
        <c:noMultiLvlLbl val="0"/>
      </c:catAx>
      <c:valAx>
        <c:axId val="75958528"/>
        <c:scaling>
          <c:orientation val="minMax"/>
        </c:scaling>
        <c:delete val="0"/>
        <c:axPos val="l"/>
        <c:majorGridlines/>
        <c:numFmt formatCode="0.00%" sourceLinked="0"/>
        <c:majorTickMark val="out"/>
        <c:minorTickMark val="none"/>
        <c:tickLblPos val="nextTo"/>
        <c:crossAx val="139397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071795831136661E-2"/>
          <c:y val="4.9073107434604371E-2"/>
          <c:w val="0.91835728417317164"/>
          <c:h val="0.78733787490046891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5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9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8"/>
            <c:invertIfNegative val="0"/>
            <c:bubble3D val="0"/>
            <c:spPr>
              <a:solidFill>
                <a:srgbClr val="FF0000"/>
              </a:solidFill>
            </c:spPr>
          </c:dPt>
          <c:trendline>
            <c:spPr>
              <a:ln w="25400"/>
            </c:spPr>
            <c:trendlineType val="poly"/>
            <c:order val="5"/>
            <c:dispRSqr val="0"/>
            <c:dispEq val="0"/>
          </c:trendline>
          <c:cat>
            <c:multiLvlStrRef>
              <c:f>Лист1!$N$27:$CF$28</c:f>
              <c:multiLvlStrCache>
                <c:ptCount val="71"/>
                <c:lvl>
                  <c:pt idx="0">
                    <c:v>Янв</c:v>
                  </c:pt>
                  <c:pt idx="1">
                    <c:v>Февр</c:v>
                  </c:pt>
                  <c:pt idx="2">
                    <c:v>Март</c:v>
                  </c:pt>
                  <c:pt idx="3">
                    <c:v>Апр</c:v>
                  </c:pt>
                  <c:pt idx="4">
                    <c:v>Май</c:v>
                  </c:pt>
                  <c:pt idx="5">
                    <c:v>Июнь</c:v>
                  </c:pt>
                  <c:pt idx="6">
                    <c:v>Июль</c:v>
                  </c:pt>
                  <c:pt idx="7">
                    <c:v>Авг</c:v>
                  </c:pt>
                  <c:pt idx="8">
                    <c:v>Сент</c:v>
                  </c:pt>
                  <c:pt idx="9">
                    <c:v>Окт</c:v>
                  </c:pt>
                  <c:pt idx="10">
                    <c:v>Нояб</c:v>
                  </c:pt>
                  <c:pt idx="11">
                    <c:v>Дек</c:v>
                  </c:pt>
                  <c:pt idx="12">
                    <c:v>Янв</c:v>
                  </c:pt>
                  <c:pt idx="13">
                    <c:v>Февр</c:v>
                  </c:pt>
                  <c:pt idx="14">
                    <c:v>Март</c:v>
                  </c:pt>
                  <c:pt idx="15">
                    <c:v>Апр</c:v>
                  </c:pt>
                  <c:pt idx="16">
                    <c:v>Май</c:v>
                  </c:pt>
                  <c:pt idx="17">
                    <c:v>Июнь</c:v>
                  </c:pt>
                  <c:pt idx="18">
                    <c:v>Июль</c:v>
                  </c:pt>
                  <c:pt idx="19">
                    <c:v>Авг</c:v>
                  </c:pt>
                  <c:pt idx="20">
                    <c:v>Сент</c:v>
                  </c:pt>
                  <c:pt idx="21">
                    <c:v>Окт</c:v>
                  </c:pt>
                  <c:pt idx="22">
                    <c:v>Нояб</c:v>
                  </c:pt>
                  <c:pt idx="23">
                    <c:v>Дек</c:v>
                  </c:pt>
                  <c:pt idx="24">
                    <c:v>Янв</c:v>
                  </c:pt>
                  <c:pt idx="25">
                    <c:v>Февр</c:v>
                  </c:pt>
                  <c:pt idx="26">
                    <c:v>Март</c:v>
                  </c:pt>
                  <c:pt idx="27">
                    <c:v>Апр</c:v>
                  </c:pt>
                  <c:pt idx="28">
                    <c:v>Май</c:v>
                  </c:pt>
                  <c:pt idx="29">
                    <c:v>Июнь</c:v>
                  </c:pt>
                  <c:pt idx="30">
                    <c:v>Июль</c:v>
                  </c:pt>
                  <c:pt idx="31">
                    <c:v>Авг</c:v>
                  </c:pt>
                  <c:pt idx="32">
                    <c:v>Сент</c:v>
                  </c:pt>
                  <c:pt idx="33">
                    <c:v>Окт</c:v>
                  </c:pt>
                  <c:pt idx="34">
                    <c:v>Нояб</c:v>
                  </c:pt>
                  <c:pt idx="35">
                    <c:v>Дек</c:v>
                  </c:pt>
                  <c:pt idx="36">
                    <c:v>Янв</c:v>
                  </c:pt>
                  <c:pt idx="37">
                    <c:v>Февр</c:v>
                  </c:pt>
                  <c:pt idx="38">
                    <c:v>Март</c:v>
                  </c:pt>
                  <c:pt idx="39">
                    <c:v>Апр</c:v>
                  </c:pt>
                  <c:pt idx="40">
                    <c:v>Май</c:v>
                  </c:pt>
                  <c:pt idx="41">
                    <c:v>Июнь</c:v>
                  </c:pt>
                  <c:pt idx="42">
                    <c:v>Июль</c:v>
                  </c:pt>
                  <c:pt idx="43">
                    <c:v>Авг</c:v>
                  </c:pt>
                  <c:pt idx="44">
                    <c:v>Сент</c:v>
                  </c:pt>
                  <c:pt idx="45">
                    <c:v>Окт</c:v>
                  </c:pt>
                  <c:pt idx="46">
                    <c:v>Нояб</c:v>
                  </c:pt>
                  <c:pt idx="47">
                    <c:v>Дек</c:v>
                  </c:pt>
                  <c:pt idx="48">
                    <c:v>Янв</c:v>
                  </c:pt>
                  <c:pt idx="49">
                    <c:v>Февр</c:v>
                  </c:pt>
                  <c:pt idx="50">
                    <c:v>Март</c:v>
                  </c:pt>
                  <c:pt idx="51">
                    <c:v>Апр</c:v>
                  </c:pt>
                  <c:pt idx="52">
                    <c:v>Май</c:v>
                  </c:pt>
                  <c:pt idx="53">
                    <c:v>Июнь</c:v>
                  </c:pt>
                  <c:pt idx="54">
                    <c:v>Июль</c:v>
                  </c:pt>
                  <c:pt idx="55">
                    <c:v>Авг</c:v>
                  </c:pt>
                  <c:pt idx="56">
                    <c:v>Сент</c:v>
                  </c:pt>
                  <c:pt idx="57">
                    <c:v>Окт</c:v>
                  </c:pt>
                  <c:pt idx="58">
                    <c:v>Нояб</c:v>
                  </c:pt>
                  <c:pt idx="59">
                    <c:v>Дек</c:v>
                  </c:pt>
                  <c:pt idx="60">
                    <c:v>Янв</c:v>
                  </c:pt>
                  <c:pt idx="61">
                    <c:v>Февр</c:v>
                  </c:pt>
                  <c:pt idx="62">
                    <c:v>Март</c:v>
                  </c:pt>
                  <c:pt idx="63">
                    <c:v>Апр</c:v>
                  </c:pt>
                  <c:pt idx="64">
                    <c:v>Май</c:v>
                  </c:pt>
                  <c:pt idx="65">
                    <c:v>Июнь</c:v>
                  </c:pt>
                  <c:pt idx="66">
                    <c:v>Июль</c:v>
                  </c:pt>
                  <c:pt idx="67">
                    <c:v>Авг</c:v>
                  </c:pt>
                  <c:pt idx="68">
                    <c:v>Сент</c:v>
                  </c:pt>
                  <c:pt idx="69">
                    <c:v>Окт</c:v>
                  </c:pt>
                  <c:pt idx="70">
                    <c:v>Нояб</c:v>
                  </c:pt>
                </c:lvl>
                <c:lvl>
                  <c:pt idx="0">
                    <c:v>2012</c:v>
                  </c:pt>
                  <c:pt idx="12">
                    <c:v>2013</c:v>
                  </c:pt>
                  <c:pt idx="24">
                    <c:v>2014</c:v>
                  </c:pt>
                  <c:pt idx="36">
                    <c:v>2015</c:v>
                  </c:pt>
                  <c:pt idx="48">
                    <c:v>2016</c:v>
                  </c:pt>
                  <c:pt idx="60">
                    <c:v>2017</c:v>
                  </c:pt>
                </c:lvl>
              </c:multiLvlStrCache>
            </c:multiLvlStrRef>
          </c:cat>
          <c:val>
            <c:numRef>
              <c:f>Лист1!$N$30:$CF$30</c:f>
              <c:numCache>
                <c:formatCode>0.0%</c:formatCode>
                <c:ptCount val="71"/>
                <c:pt idx="0">
                  <c:v>0.54058333333333319</c:v>
                </c:pt>
                <c:pt idx="1">
                  <c:v>0.67526170798898077</c:v>
                </c:pt>
                <c:pt idx="2">
                  <c:v>-0.26561538461538464</c:v>
                </c:pt>
                <c:pt idx="3">
                  <c:v>-0.14227906976744187</c:v>
                </c:pt>
                <c:pt idx="4">
                  <c:v>0.18557768924302795</c:v>
                </c:pt>
                <c:pt idx="5">
                  <c:v>-0.39940809968847357</c:v>
                </c:pt>
                <c:pt idx="6">
                  <c:v>0.19355316285329746</c:v>
                </c:pt>
                <c:pt idx="7">
                  <c:v>-0.26024051803885284</c:v>
                </c:pt>
                <c:pt idx="8">
                  <c:v>0.57970021413276229</c:v>
                </c:pt>
                <c:pt idx="9">
                  <c:v>-0.13807377049180328</c:v>
                </c:pt>
                <c:pt idx="10">
                  <c:v>8.5219421101774134E-2</c:v>
                </c:pt>
                <c:pt idx="11">
                  <c:v>-0.32993459302325584</c:v>
                </c:pt>
                <c:pt idx="12">
                  <c:v>0.6360144966733382</c:v>
                </c:pt>
                <c:pt idx="13">
                  <c:v>2.2035124646451417E-3</c:v>
                </c:pt>
                <c:pt idx="14">
                  <c:v>0.40450752417862518</c:v>
                </c:pt>
                <c:pt idx="15">
                  <c:v>0.67335466261771781</c:v>
                </c:pt>
                <c:pt idx="16">
                  <c:v>-0.14482380088267582</c:v>
                </c:pt>
                <c:pt idx="17">
                  <c:v>0.7796825561491777</c:v>
                </c:pt>
                <c:pt idx="18">
                  <c:v>0.13753791680292288</c:v>
                </c:pt>
                <c:pt idx="19">
                  <c:v>-5.8260804321728761E-2</c:v>
                </c:pt>
                <c:pt idx="20">
                  <c:v>-3.4972618337580821E-2</c:v>
                </c:pt>
                <c:pt idx="21">
                  <c:v>0.29733488659597745</c:v>
                </c:pt>
                <c:pt idx="22">
                  <c:v>-2.0339508031696631E-2</c:v>
                </c:pt>
                <c:pt idx="23">
                  <c:v>0.31494235420440142</c:v>
                </c:pt>
                <c:pt idx="24">
                  <c:v>-5.4818978343527898E-2</c:v>
                </c:pt>
                <c:pt idx="25">
                  <c:v>-0.3178387424933547</c:v>
                </c:pt>
                <c:pt idx="26">
                  <c:v>-4.9084558686438018E-2</c:v>
                </c:pt>
                <c:pt idx="27">
                  <c:v>0.37692681609505796</c:v>
                </c:pt>
                <c:pt idx="28">
                  <c:v>-4.1168380378544776E-2</c:v>
                </c:pt>
                <c:pt idx="29">
                  <c:v>-0.36919456143163171</c:v>
                </c:pt>
                <c:pt idx="30">
                  <c:v>3.1612442752631822E-2</c:v>
                </c:pt>
                <c:pt idx="31">
                  <c:v>0.35706223691723432</c:v>
                </c:pt>
                <c:pt idx="32">
                  <c:v>0.33218620069670757</c:v>
                </c:pt>
                <c:pt idx="33">
                  <c:v>-0.37321898164692086</c:v>
                </c:pt>
                <c:pt idx="34">
                  <c:v>-0.12554561183176274</c:v>
                </c:pt>
                <c:pt idx="35">
                  <c:v>-0.28579087587327512</c:v>
                </c:pt>
                <c:pt idx="36">
                  <c:v>-0.15167733585196064</c:v>
                </c:pt>
                <c:pt idx="37">
                  <c:v>0.61409500901984337</c:v>
                </c:pt>
                <c:pt idx="38">
                  <c:v>-0.13680330440238428</c:v>
                </c:pt>
                <c:pt idx="39">
                  <c:v>-0.45594615161333346</c:v>
                </c:pt>
                <c:pt idx="40">
                  <c:v>-1.2089833611103593E-2</c:v>
                </c:pt>
                <c:pt idx="41">
                  <c:v>-0.13786053388469832</c:v>
                </c:pt>
                <c:pt idx="42">
                  <c:v>-9.8561503646689072E-2</c:v>
                </c:pt>
                <c:pt idx="43">
                  <c:v>-0.19930723392596797</c:v>
                </c:pt>
                <c:pt idx="44">
                  <c:v>-0.38459105239295238</c:v>
                </c:pt>
                <c:pt idx="45">
                  <c:v>-0.17916818945983481</c:v>
                </c:pt>
                <c:pt idx="46">
                  <c:v>-0.46889562911778881</c:v>
                </c:pt>
                <c:pt idx="47">
                  <c:v>-0.36296339069176581</c:v>
                </c:pt>
                <c:pt idx="48">
                  <c:v>-0.44142509587233519</c:v>
                </c:pt>
                <c:pt idx="49">
                  <c:v>-0.57699758590886063</c:v>
                </c:pt>
                <c:pt idx="50">
                  <c:v>-0.25756382688754953</c:v>
                </c:pt>
                <c:pt idx="51">
                  <c:v>-0.1849459264599855</c:v>
                </c:pt>
                <c:pt idx="52">
                  <c:v>-0.27084917792496921</c:v>
                </c:pt>
                <c:pt idx="53">
                  <c:v>-0.39288298185910664</c:v>
                </c:pt>
                <c:pt idx="54">
                  <c:v>-0.47954375866112359</c:v>
                </c:pt>
                <c:pt idx="55">
                  <c:v>-0.31561774410362947</c:v>
                </c:pt>
                <c:pt idx="56">
                  <c:v>-0.61410752835554949</c:v>
                </c:pt>
                <c:pt idx="57">
                  <c:v>-0.12949473721704752</c:v>
                </c:pt>
                <c:pt idx="58">
                  <c:v>0.33125319112724788</c:v>
                </c:pt>
                <c:pt idx="59">
                  <c:v>0.12240532260111302</c:v>
                </c:pt>
                <c:pt idx="60">
                  <c:v>0.42100989221910523</c:v>
                </c:pt>
                <c:pt idx="61">
                  <c:v>0.22504051292890867</c:v>
                </c:pt>
                <c:pt idx="62">
                  <c:v>0.49715474515082891</c:v>
                </c:pt>
                <c:pt idx="63">
                  <c:v>-0.19681905031491048</c:v>
                </c:pt>
                <c:pt idx="64">
                  <c:v>0.17212213161388207</c:v>
                </c:pt>
                <c:pt idx="65">
                  <c:v>0.41044710244074673</c:v>
                </c:pt>
                <c:pt idx="66">
                  <c:v>0.82606914632148143</c:v>
                </c:pt>
                <c:pt idx="67">
                  <c:v>0.52057925468278476</c:v>
                </c:pt>
                <c:pt idx="68">
                  <c:v>0.75820272610220674</c:v>
                </c:pt>
                <c:pt idx="69">
                  <c:v>-0.13691231228773681</c:v>
                </c:pt>
                <c:pt idx="70">
                  <c:v>-9.9363618284610322E-2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5602432"/>
        <c:axId val="139306112"/>
      </c:barChart>
      <c:catAx>
        <c:axId val="75602432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low"/>
        <c:txPr>
          <a:bodyPr/>
          <a:lstStyle/>
          <a:p>
            <a: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39306112"/>
        <c:crosses val="autoZero"/>
        <c:auto val="1"/>
        <c:lblAlgn val="ctr"/>
        <c:lblOffset val="100"/>
        <c:noMultiLvlLbl val="0"/>
      </c:catAx>
      <c:valAx>
        <c:axId val="13930611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75602432"/>
        <c:crossesAt val="1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trendline>
            <c:spPr>
              <a:ln w="31750"/>
            </c:spPr>
            <c:trendlineType val="poly"/>
            <c:order val="6"/>
            <c:dispRSqr val="0"/>
            <c:dispEq val="0"/>
          </c:trendline>
          <c:cat>
            <c:multiLvlStrRef>
              <c:f>Лист1!$B$54:$CF$55</c:f>
              <c:multiLvlStrCache>
                <c:ptCount val="83"/>
                <c:lvl>
                  <c:pt idx="0">
                    <c:v>Янв</c:v>
                  </c:pt>
                  <c:pt idx="1">
                    <c:v>Февр</c:v>
                  </c:pt>
                  <c:pt idx="2">
                    <c:v>Март</c:v>
                  </c:pt>
                  <c:pt idx="3">
                    <c:v>Апр</c:v>
                  </c:pt>
                  <c:pt idx="4">
                    <c:v>Май</c:v>
                  </c:pt>
                  <c:pt idx="5">
                    <c:v>Июнь</c:v>
                  </c:pt>
                  <c:pt idx="6">
                    <c:v>Июль</c:v>
                  </c:pt>
                  <c:pt idx="7">
                    <c:v>Авт</c:v>
                  </c:pt>
                  <c:pt idx="8">
                    <c:v>Сент</c:v>
                  </c:pt>
                  <c:pt idx="9">
                    <c:v>Окт</c:v>
                  </c:pt>
                  <c:pt idx="10">
                    <c:v>Нояб</c:v>
                  </c:pt>
                  <c:pt idx="11">
                    <c:v>Дек</c:v>
                  </c:pt>
                  <c:pt idx="12">
                    <c:v>Янв</c:v>
                  </c:pt>
                  <c:pt idx="13">
                    <c:v>Февр</c:v>
                  </c:pt>
                  <c:pt idx="14">
                    <c:v>Март</c:v>
                  </c:pt>
                  <c:pt idx="15">
                    <c:v>Апр</c:v>
                  </c:pt>
                  <c:pt idx="16">
                    <c:v>Май</c:v>
                  </c:pt>
                  <c:pt idx="17">
                    <c:v>Июнь</c:v>
                  </c:pt>
                  <c:pt idx="18">
                    <c:v>Июль</c:v>
                  </c:pt>
                  <c:pt idx="19">
                    <c:v>Авг</c:v>
                  </c:pt>
                  <c:pt idx="20">
                    <c:v>Сент</c:v>
                  </c:pt>
                  <c:pt idx="21">
                    <c:v>Окт</c:v>
                  </c:pt>
                  <c:pt idx="22">
                    <c:v>Нояб</c:v>
                  </c:pt>
                  <c:pt idx="23">
                    <c:v>Дек</c:v>
                  </c:pt>
                  <c:pt idx="24">
                    <c:v>Янв</c:v>
                  </c:pt>
                  <c:pt idx="25">
                    <c:v>Февр</c:v>
                  </c:pt>
                  <c:pt idx="26">
                    <c:v>Март</c:v>
                  </c:pt>
                  <c:pt idx="27">
                    <c:v>Апр</c:v>
                  </c:pt>
                  <c:pt idx="28">
                    <c:v>Май</c:v>
                  </c:pt>
                  <c:pt idx="29">
                    <c:v>Июнь</c:v>
                  </c:pt>
                  <c:pt idx="30">
                    <c:v>Июль</c:v>
                  </c:pt>
                  <c:pt idx="31">
                    <c:v>Авг</c:v>
                  </c:pt>
                  <c:pt idx="32">
                    <c:v>Сент</c:v>
                  </c:pt>
                  <c:pt idx="33">
                    <c:v>Окт</c:v>
                  </c:pt>
                  <c:pt idx="34">
                    <c:v>Нояб</c:v>
                  </c:pt>
                  <c:pt idx="35">
                    <c:v>Дек</c:v>
                  </c:pt>
                  <c:pt idx="36">
                    <c:v>Янв</c:v>
                  </c:pt>
                  <c:pt idx="37">
                    <c:v>Февр</c:v>
                  </c:pt>
                  <c:pt idx="38">
                    <c:v>Март</c:v>
                  </c:pt>
                  <c:pt idx="39">
                    <c:v>Апр</c:v>
                  </c:pt>
                  <c:pt idx="40">
                    <c:v>Май</c:v>
                  </c:pt>
                  <c:pt idx="41">
                    <c:v>Июнь</c:v>
                  </c:pt>
                  <c:pt idx="42">
                    <c:v>Июль</c:v>
                  </c:pt>
                  <c:pt idx="43">
                    <c:v>Авг</c:v>
                  </c:pt>
                  <c:pt idx="44">
                    <c:v>Сент</c:v>
                  </c:pt>
                  <c:pt idx="45">
                    <c:v>Окт</c:v>
                  </c:pt>
                  <c:pt idx="46">
                    <c:v>Нояб</c:v>
                  </c:pt>
                  <c:pt idx="47">
                    <c:v>Дек</c:v>
                  </c:pt>
                  <c:pt idx="48">
                    <c:v>Янв</c:v>
                  </c:pt>
                  <c:pt idx="49">
                    <c:v>Февр</c:v>
                  </c:pt>
                  <c:pt idx="50">
                    <c:v>Март</c:v>
                  </c:pt>
                  <c:pt idx="51">
                    <c:v>Апр</c:v>
                  </c:pt>
                  <c:pt idx="52">
                    <c:v>Май</c:v>
                  </c:pt>
                  <c:pt idx="53">
                    <c:v>Июнь</c:v>
                  </c:pt>
                  <c:pt idx="54">
                    <c:v>Июль</c:v>
                  </c:pt>
                  <c:pt idx="55">
                    <c:v>Авг</c:v>
                  </c:pt>
                  <c:pt idx="56">
                    <c:v>Сент</c:v>
                  </c:pt>
                  <c:pt idx="57">
                    <c:v>Окт</c:v>
                  </c:pt>
                  <c:pt idx="58">
                    <c:v>Нояб</c:v>
                  </c:pt>
                  <c:pt idx="59">
                    <c:v>Дек</c:v>
                  </c:pt>
                  <c:pt idx="60">
                    <c:v>Янв</c:v>
                  </c:pt>
                  <c:pt idx="61">
                    <c:v>Февр</c:v>
                  </c:pt>
                  <c:pt idx="62">
                    <c:v>Март</c:v>
                  </c:pt>
                  <c:pt idx="63">
                    <c:v>Апр</c:v>
                  </c:pt>
                  <c:pt idx="64">
                    <c:v>Май</c:v>
                  </c:pt>
                  <c:pt idx="65">
                    <c:v>Июнь</c:v>
                  </c:pt>
                  <c:pt idx="66">
                    <c:v>Июль</c:v>
                  </c:pt>
                  <c:pt idx="67">
                    <c:v>Авг</c:v>
                  </c:pt>
                  <c:pt idx="68">
                    <c:v>Сент</c:v>
                  </c:pt>
                  <c:pt idx="69">
                    <c:v>Окт</c:v>
                  </c:pt>
                  <c:pt idx="70">
                    <c:v>Нояб</c:v>
                  </c:pt>
                  <c:pt idx="71">
                    <c:v>Дек</c:v>
                  </c:pt>
                  <c:pt idx="72">
                    <c:v>Янв</c:v>
                  </c:pt>
                  <c:pt idx="73">
                    <c:v>Февр</c:v>
                  </c:pt>
                  <c:pt idx="74">
                    <c:v>Март</c:v>
                  </c:pt>
                  <c:pt idx="75">
                    <c:v>Апр</c:v>
                  </c:pt>
                  <c:pt idx="76">
                    <c:v>Май</c:v>
                  </c:pt>
                  <c:pt idx="77">
                    <c:v>Июнь</c:v>
                  </c:pt>
                  <c:pt idx="78">
                    <c:v>Июль</c:v>
                  </c:pt>
                  <c:pt idx="79">
                    <c:v>Авг</c:v>
                  </c:pt>
                  <c:pt idx="80">
                    <c:v>Сент</c:v>
                  </c:pt>
                  <c:pt idx="81">
                    <c:v>Окт</c:v>
                  </c:pt>
                  <c:pt idx="82">
                    <c:v>Нояб</c:v>
                  </c:pt>
                </c:lvl>
                <c:lvl>
                  <c:pt idx="0">
                    <c:v>2011</c:v>
                  </c:pt>
                  <c:pt idx="12">
                    <c:v>2012</c:v>
                  </c:pt>
                  <c:pt idx="24">
                    <c:v>2013</c:v>
                  </c:pt>
                  <c:pt idx="36">
                    <c:v>2014</c:v>
                  </c:pt>
                  <c:pt idx="48">
                    <c:v>2015</c:v>
                  </c:pt>
                  <c:pt idx="60">
                    <c:v>2016</c:v>
                  </c:pt>
                  <c:pt idx="72">
                    <c:v>2017</c:v>
                  </c:pt>
                </c:lvl>
              </c:multiLvlStrCache>
            </c:multiLvlStrRef>
          </c:cat>
          <c:val>
            <c:numRef>
              <c:f>Лист1!$B$56:$CF$56</c:f>
              <c:numCache>
                <c:formatCode>General</c:formatCode>
                <c:ptCount val="83"/>
                <c:pt idx="0">
                  <c:v>21.99408</c:v>
                </c:pt>
                <c:pt idx="1">
                  <c:v>50.617759999999997</c:v>
                </c:pt>
                <c:pt idx="2">
                  <c:v>106.77727999999999</c:v>
                </c:pt>
                <c:pt idx="3">
                  <c:v>91.363519999999994</c:v>
                </c:pt>
                <c:pt idx="4">
                  <c:v>110.49191999999999</c:v>
                </c:pt>
                <c:pt idx="5">
                  <c:v>166.28536</c:v>
                </c:pt>
                <c:pt idx="6">
                  <c:v>110.66144</c:v>
                </c:pt>
                <c:pt idx="7">
                  <c:v>144.70952</c:v>
                </c:pt>
                <c:pt idx="8">
                  <c:v>68.601920000000007</c:v>
                </c:pt>
                <c:pt idx="9">
                  <c:v>132.65016</c:v>
                </c:pt>
                <c:pt idx="10">
                  <c:v>124.14663999999999</c:v>
                </c:pt>
                <c:pt idx="11">
                  <c:v>172.04767999999999</c:v>
                </c:pt>
                <c:pt idx="12">
                  <c:v>39.145719999999997</c:v>
                </c:pt>
                <c:pt idx="13">
                  <c:v>87.821759999999998</c:v>
                </c:pt>
                <c:pt idx="14">
                  <c:v>76.941679999999991</c:v>
                </c:pt>
                <c:pt idx="15">
                  <c:v>103.63372000000001</c:v>
                </c:pt>
                <c:pt idx="16">
                  <c:v>121.27896</c:v>
                </c:pt>
                <c:pt idx="17">
                  <c:v>121.46624</c:v>
                </c:pt>
                <c:pt idx="18">
                  <c:v>132.2106</c:v>
                </c:pt>
                <c:pt idx="19">
                  <c:v>116.36160000000001</c:v>
                </c:pt>
                <c:pt idx="20">
                  <c:v>98.070080000000004</c:v>
                </c:pt>
                <c:pt idx="21">
                  <c:v>114.20223999999999</c:v>
                </c:pt>
                <c:pt idx="22">
                  <c:v>141.77388000000002</c:v>
                </c:pt>
                <c:pt idx="23">
                  <c:v>117.60516</c:v>
                </c:pt>
                <c:pt idx="24">
                  <c:v>45.857150000000004</c:v>
                </c:pt>
                <c:pt idx="25">
                  <c:v>94.897940000000006</c:v>
                </c:pt>
                <c:pt idx="26">
                  <c:v>115.19452000000001</c:v>
                </c:pt>
                <c:pt idx="27">
                  <c:v>133.02303000000001</c:v>
                </c:pt>
                <c:pt idx="28">
                  <c:v>112.19910999999999</c:v>
                </c:pt>
                <c:pt idx="29">
                  <c:v>168.89697999999999</c:v>
                </c:pt>
                <c:pt idx="30">
                  <c:v>151.84180000000001</c:v>
                </c:pt>
                <c:pt idx="31">
                  <c:v>118.30521999999999</c:v>
                </c:pt>
                <c:pt idx="32">
                  <c:v>106.79487999999999</c:v>
                </c:pt>
                <c:pt idx="33">
                  <c:v>144.95522</c:v>
                </c:pt>
                <c:pt idx="34">
                  <c:v>156.14141999999998</c:v>
                </c:pt>
                <c:pt idx="35">
                  <c:v>161.68702999999999</c:v>
                </c:pt>
                <c:pt idx="36">
                  <c:v>46.466399999999993</c:v>
                </c:pt>
                <c:pt idx="37">
                  <c:v>61.260400000000004</c:v>
                </c:pt>
                <c:pt idx="38">
                  <c:v>101.6074</c:v>
                </c:pt>
                <c:pt idx="39">
                  <c:v>166.298</c:v>
                </c:pt>
                <c:pt idx="40">
                  <c:v>115.75136000000001</c:v>
                </c:pt>
                <c:pt idx="41">
                  <c:v>112.68776</c:v>
                </c:pt>
                <c:pt idx="42">
                  <c:v>151.31196</c:v>
                </c:pt>
                <c:pt idx="43">
                  <c:v>132.25083999999998</c:v>
                </c:pt>
                <c:pt idx="44">
                  <c:v>115.57387999999999</c:v>
                </c:pt>
                <c:pt idx="45">
                  <c:v>123.56023999999999</c:v>
                </c:pt>
                <c:pt idx="46">
                  <c:v>118.1698</c:v>
                </c:pt>
                <c:pt idx="47">
                  <c:v>110.06800000000001</c:v>
                </c:pt>
                <c:pt idx="48">
                  <c:v>37.257570000000001</c:v>
                </c:pt>
                <c:pt idx="49">
                  <c:v>90.438119999999998</c:v>
                </c:pt>
                <c:pt idx="50">
                  <c:v>85.783349999999999</c:v>
                </c:pt>
                <c:pt idx="51">
                  <c:v>90.290939999999992</c:v>
                </c:pt>
                <c:pt idx="52">
                  <c:v>81.302039999999991</c:v>
                </c:pt>
                <c:pt idx="53">
                  <c:v>90.21690000000001</c:v>
                </c:pt>
                <c:pt idx="54">
                  <c:v>116.34506</c:v>
                </c:pt>
                <c:pt idx="55">
                  <c:v>104.79982</c:v>
                </c:pt>
                <c:pt idx="56">
                  <c:v>79.524320000000003</c:v>
                </c:pt>
                <c:pt idx="57">
                  <c:v>75.314670000000007</c:v>
                </c:pt>
                <c:pt idx="58">
                  <c:v>69.256959999999992</c:v>
                </c:pt>
                <c:pt idx="59">
                  <c:v>70.667439999999999</c:v>
                </c:pt>
                <c:pt idx="60">
                  <c:v>21.470300000000002</c:v>
                </c:pt>
                <c:pt idx="61">
                  <c:v>42.962350000000001</c:v>
                </c:pt>
                <c:pt idx="62">
                  <c:v>67.494799999999998</c:v>
                </c:pt>
                <c:pt idx="63">
                  <c:v>84.513499999999993</c:v>
                </c:pt>
                <c:pt idx="64">
                  <c:v>82.646050000000002</c:v>
                </c:pt>
                <c:pt idx="65">
                  <c:v>55.928200000000004</c:v>
                </c:pt>
                <c:pt idx="66">
                  <c:v>67.798699999999997</c:v>
                </c:pt>
                <c:pt idx="67">
                  <c:v>70.870149999999995</c:v>
                </c:pt>
                <c:pt idx="68">
                  <c:v>47.85895</c:v>
                </c:pt>
                <c:pt idx="69">
                  <c:v>69.234000000000009</c:v>
                </c:pt>
                <c:pt idx="70">
                  <c:v>95.443150000000003</c:v>
                </c:pt>
                <c:pt idx="71">
                  <c:v>84.849850000000004</c:v>
                </c:pt>
                <c:pt idx="72">
                  <c:v>30.31738</c:v>
                </c:pt>
                <c:pt idx="73">
                  <c:v>45.734920000000002</c:v>
                </c:pt>
                <c:pt idx="74">
                  <c:v>94.287059999999997</c:v>
                </c:pt>
                <c:pt idx="75">
                  <c:v>67.965599999999995</c:v>
                </c:pt>
                <c:pt idx="76">
                  <c:v>99.094619999999992</c:v>
                </c:pt>
                <c:pt idx="77">
                  <c:v>96.043540000000007</c:v>
                </c:pt>
                <c:pt idx="78">
                  <c:v>125.1551</c:v>
                </c:pt>
                <c:pt idx="79">
                  <c:v>120.11732000000001</c:v>
                </c:pt>
                <c:pt idx="80">
                  <c:v>75.312540000000013</c:v>
                </c:pt>
                <c:pt idx="81">
                  <c:v>71.450940000000003</c:v>
                </c:pt>
                <c:pt idx="82">
                  <c:v>85.181560000000005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7190144"/>
        <c:axId val="38238400"/>
      </c:barChart>
      <c:catAx>
        <c:axId val="37190144"/>
        <c:scaling>
          <c:orientation val="minMax"/>
        </c:scaling>
        <c:delete val="0"/>
        <c:axPos val="b"/>
        <c:majorTickMark val="out"/>
        <c:minorTickMark val="none"/>
        <c:tickLblPos val="nextTo"/>
        <c:crossAx val="38238400"/>
        <c:crosses val="autoZero"/>
        <c:auto val="1"/>
        <c:lblAlgn val="ctr"/>
        <c:lblOffset val="100"/>
        <c:noMultiLvlLbl val="0"/>
      </c:catAx>
      <c:valAx>
        <c:axId val="38238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190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B7145-0BB5-4A08-AD22-79BB91A54E76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3019F-E590-4F7B-9101-BEE87525C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922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19705-955D-4B9A-8761-8EBFA039BE42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DC5F6-FE85-487F-B9A7-83A87F34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84784"/>
            <a:ext cx="8640960" cy="271806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/>
                </a:solidFill>
                <a:latin typeface="Arial Black" pitchFamily="34" charset="0"/>
              </a:rPr>
              <a:t>Российский рынок </a:t>
            </a:r>
            <a:r>
              <a:rPr lang="en-US" b="1" dirty="0" smtClean="0">
                <a:solidFill>
                  <a:schemeClr val="accent2"/>
                </a:solidFill>
                <a:latin typeface="Arial Black" pitchFamily="34" charset="0"/>
              </a:rPr>
              <a:t>HVAC</a:t>
            </a:r>
            <a:r>
              <a:rPr lang="ru-RU" b="1" dirty="0" smtClean="0">
                <a:solidFill>
                  <a:schemeClr val="accent2"/>
                </a:solidFill>
                <a:latin typeface="Arial Black" pitchFamily="34" charset="0"/>
              </a:rPr>
              <a:t> </a:t>
            </a:r>
            <a:r>
              <a:rPr lang="ru-RU" sz="6000" b="1" dirty="0" smtClean="0">
                <a:solidFill>
                  <a:schemeClr val="accent2"/>
                </a:solidFill>
                <a:latin typeface="Arial Black" pitchFamily="34" charset="0"/>
              </a:rPr>
              <a:t/>
            </a:r>
            <a:br>
              <a:rPr lang="ru-RU" sz="6000" b="1" dirty="0" smtClean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2400" b="1" dirty="0">
                <a:solidFill>
                  <a:schemeClr val="accent2"/>
                </a:solidFill>
                <a:latin typeface="Arial Black" pitchFamily="34" charset="0"/>
              </a:rPr>
              <a:t>И</a:t>
            </a:r>
            <a:r>
              <a:rPr lang="ru-RU" sz="2400" b="1" dirty="0" smtClean="0">
                <a:solidFill>
                  <a:schemeClr val="accent2"/>
                </a:solidFill>
                <a:latin typeface="Arial Black" pitchFamily="34" charset="0"/>
              </a:rPr>
              <a:t>тоги и перспективы </a:t>
            </a:r>
            <a:r>
              <a:rPr lang="ru-RU" sz="2400" b="1" dirty="0" smtClean="0">
                <a:solidFill>
                  <a:schemeClr val="accent2"/>
                </a:solidFill>
                <a:latin typeface="Arial Black" pitchFamily="34" charset="0"/>
              </a:rPr>
              <a:t>развития</a:t>
            </a:r>
            <a:endParaRPr lang="ru-RU" sz="24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373216"/>
            <a:ext cx="6400800" cy="53622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Black" pitchFamily="34" charset="0"/>
              </a:rPr>
              <a:t>Георгий Литвинчук</a:t>
            </a:r>
            <a:endParaRPr lang="ru-RU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0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5418"/>
            <a:ext cx="9145705" cy="802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"/>
            <a:ext cx="9144000" cy="90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2030"/>
            <a:ext cx="8795717" cy="978698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Динамика завоза полноразмерных </a:t>
            </a:r>
            <a:r>
              <a:rPr lang="en-US" sz="3200" b="1" dirty="0" smtClean="0">
                <a:solidFill>
                  <a:schemeClr val="bg1"/>
                </a:solidFill>
              </a:rPr>
              <a:t>VRF</a:t>
            </a:r>
            <a:r>
              <a:rPr lang="ru-RU" sz="3200" b="1" dirty="0" smtClean="0">
                <a:solidFill>
                  <a:schemeClr val="bg1"/>
                </a:solidFill>
              </a:rPr>
              <a:t> в штуках </a:t>
            </a:r>
            <a:r>
              <a:rPr lang="ru-RU" sz="3200" b="1" dirty="0">
                <a:solidFill>
                  <a:schemeClr val="bg1"/>
                </a:solidFill>
              </a:rPr>
              <a:t/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 в % к аналогичному месяцу предыдущего года 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6073742"/>
            <a:ext cx="9144000" cy="78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42326"/>
            <a:ext cx="658813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5034" y="5157192"/>
            <a:ext cx="8468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Хорошо видно, что завоз устойчиво перешел в плюсовую зону в сентябре 2016 года. </a:t>
            </a:r>
          </a:p>
          <a:p>
            <a:r>
              <a:rPr lang="ru-RU" dirty="0" smtClean="0"/>
              <a:t>По итогам 2017 года импорт будет на </a:t>
            </a:r>
            <a:r>
              <a:rPr lang="ru-RU" dirty="0" smtClean="0"/>
              <a:t>37-39% </a:t>
            </a:r>
            <a:r>
              <a:rPr lang="ru-RU" dirty="0" smtClean="0"/>
              <a:t>выше, чем в 2016 году.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9013901" cy="3987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5753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"/>
            <a:ext cx="9144000" cy="90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2030"/>
            <a:ext cx="8795717" cy="97869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Динамика завоза </a:t>
            </a:r>
            <a:r>
              <a:rPr lang="en-US" sz="3200" b="1" dirty="0" smtClean="0">
                <a:solidFill>
                  <a:schemeClr val="bg1"/>
                </a:solidFill>
              </a:rPr>
              <a:t>AHU</a:t>
            </a:r>
            <a:r>
              <a:rPr lang="ru-RU" sz="3200" b="1" dirty="0" smtClean="0">
                <a:solidFill>
                  <a:schemeClr val="bg1"/>
                </a:solidFill>
              </a:rPr>
              <a:t> в </a:t>
            </a:r>
            <a:r>
              <a:rPr lang="en-US" sz="3200" b="1" dirty="0" smtClean="0">
                <a:solidFill>
                  <a:schemeClr val="bg1"/>
                </a:solidFill>
              </a:rPr>
              <a:t>USD</a:t>
            </a:r>
            <a:r>
              <a:rPr lang="ru-RU" sz="3200" b="1" dirty="0">
                <a:solidFill>
                  <a:schemeClr val="bg1"/>
                </a:solidFill>
              </a:rPr>
              <a:t/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в % к аналогичному месяцу предыдущего года  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6073742"/>
            <a:ext cx="9144000" cy="78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42326"/>
            <a:ext cx="658813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3533" y="4968058"/>
            <a:ext cx="8468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Хорошо видно, что завоз устойчиво перешел в плюсовую зону в декабре 2016 года. </a:t>
            </a:r>
          </a:p>
          <a:p>
            <a:r>
              <a:rPr lang="ru-RU" dirty="0" smtClean="0"/>
              <a:t>По </a:t>
            </a:r>
            <a:r>
              <a:rPr lang="ru-RU" dirty="0"/>
              <a:t>итогам 2017 года импорт будет на </a:t>
            </a:r>
            <a:r>
              <a:rPr lang="ru-RU" dirty="0" smtClean="0"/>
              <a:t>22</a:t>
            </a:r>
            <a:r>
              <a:rPr lang="ru-RU" dirty="0" smtClean="0"/>
              <a:t>-23% </a:t>
            </a:r>
            <a:r>
              <a:rPr lang="ru-RU" dirty="0"/>
              <a:t>выше, чем в 2016 году. </a:t>
            </a:r>
            <a:r>
              <a:rPr lang="ru-RU" dirty="0" smtClean="0"/>
              <a:t>С учетом российского производства прирост рынка </a:t>
            </a:r>
            <a:r>
              <a:rPr lang="en-US" dirty="0" smtClean="0"/>
              <a:t>AHU </a:t>
            </a:r>
            <a:r>
              <a:rPr lang="ru-RU" dirty="0" smtClean="0"/>
              <a:t>ожидается на уровне 20-22%. </a:t>
            </a:r>
            <a:endParaRPr lang="ru-RU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519210"/>
              </p:ext>
            </p:extLst>
          </p:nvPr>
        </p:nvGraphicFramePr>
        <p:xfrm>
          <a:off x="179512" y="1052736"/>
          <a:ext cx="8712968" cy="3915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58853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"/>
            <a:ext cx="9144000" cy="90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2030"/>
            <a:ext cx="8795717" cy="97869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Динамика завоза чиллеров в МВт</a:t>
            </a:r>
            <a:r>
              <a:rPr lang="en-US" sz="3200" b="1" dirty="0" smtClean="0">
                <a:solidFill>
                  <a:schemeClr val="bg1"/>
                </a:solidFill>
              </a:rPr>
              <a:t/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ru-RU" sz="3200" b="1" dirty="0" smtClean="0">
                <a:solidFill>
                  <a:schemeClr val="bg1"/>
                </a:solidFill>
              </a:rPr>
              <a:t>в % к аналогичному месяцу предыдущего года 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6073742"/>
            <a:ext cx="9144000" cy="78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42326"/>
            <a:ext cx="658813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5034" y="5229199"/>
            <a:ext cx="8468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Хорошо видно, что завоз устойчиво перешел в плюсовую зону в ноябре 2016 года. </a:t>
            </a:r>
          </a:p>
          <a:p>
            <a:r>
              <a:rPr lang="ru-RU" dirty="0" smtClean="0"/>
              <a:t>По </a:t>
            </a:r>
            <a:r>
              <a:rPr lang="ru-RU" dirty="0"/>
              <a:t>итогам 2017 года импорт будет на </a:t>
            </a:r>
            <a:r>
              <a:rPr lang="ru-RU" dirty="0" smtClean="0"/>
              <a:t>23-24% </a:t>
            </a:r>
            <a:r>
              <a:rPr lang="ru-RU" dirty="0"/>
              <a:t>выше, чем в 2016 году. 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896644"/>
              </p:ext>
            </p:extLst>
          </p:nvPr>
        </p:nvGraphicFramePr>
        <p:xfrm>
          <a:off x="139330" y="980728"/>
          <a:ext cx="882015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39425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"/>
            <a:ext cx="9144000" cy="90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2030"/>
            <a:ext cx="8795717" cy="97869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Динамика завоза </a:t>
            </a:r>
            <a:r>
              <a:rPr lang="ru-RU" sz="3200" b="1" dirty="0" smtClean="0">
                <a:solidFill>
                  <a:schemeClr val="bg1"/>
                </a:solidFill>
              </a:rPr>
              <a:t>всех охладителей в </a:t>
            </a:r>
            <a:r>
              <a:rPr lang="ru-RU" sz="3200" b="1" dirty="0" smtClean="0">
                <a:solidFill>
                  <a:schemeClr val="bg1"/>
                </a:solidFill>
              </a:rPr>
              <a:t>в МВт</a:t>
            </a:r>
            <a:r>
              <a:rPr lang="en-US" sz="3200" b="1" dirty="0" smtClean="0">
                <a:solidFill>
                  <a:schemeClr val="bg1"/>
                </a:solidFill>
              </a:rPr>
              <a:t/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ru-RU" sz="3200" b="1" dirty="0" smtClean="0">
                <a:solidFill>
                  <a:schemeClr val="bg1"/>
                </a:solidFill>
              </a:rPr>
              <a:t>в % к аналогичному месяцу предыдущего года 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6073742"/>
            <a:ext cx="9144000" cy="78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42326"/>
            <a:ext cx="658813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5034" y="5229199"/>
            <a:ext cx="8468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Хорошо видно, что завоз устойчиво перешел в плюсовую зону в ноябре 2016 года. </a:t>
            </a:r>
          </a:p>
          <a:p>
            <a:r>
              <a:rPr lang="ru-RU" dirty="0" smtClean="0"/>
              <a:t>По </a:t>
            </a:r>
            <a:r>
              <a:rPr lang="ru-RU" dirty="0"/>
              <a:t>итогам 2017 года импорт будет на </a:t>
            </a:r>
            <a:r>
              <a:rPr lang="ru-RU" dirty="0" smtClean="0"/>
              <a:t>25-27% </a:t>
            </a:r>
            <a:r>
              <a:rPr lang="ru-RU" dirty="0"/>
              <a:t>выше, чем в 2016 году. 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619672" y="1004329"/>
            <a:ext cx="619268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2800" b="1" dirty="0" smtClean="0"/>
              <a:t>Чиллера </a:t>
            </a:r>
            <a:r>
              <a:rPr lang="ru-RU" sz="2800" b="1" dirty="0" smtClean="0"/>
              <a:t>+ </a:t>
            </a:r>
            <a:r>
              <a:rPr lang="en-US" sz="2800" b="1" dirty="0" smtClean="0"/>
              <a:t>VRF + </a:t>
            </a:r>
            <a:r>
              <a:rPr lang="ru-RU" sz="2800" b="1" dirty="0" err="1" smtClean="0"/>
              <a:t>руфтопы</a:t>
            </a:r>
            <a:r>
              <a:rPr lang="ru-RU" sz="2800" b="1" dirty="0" smtClean="0"/>
              <a:t> в </a:t>
            </a:r>
            <a:r>
              <a:rPr lang="ru-RU" sz="2800" b="1" dirty="0" smtClean="0"/>
              <a:t>МВт </a:t>
            </a:r>
            <a:endParaRPr lang="ru-RU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34" y="1431956"/>
            <a:ext cx="8834437" cy="365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681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"/>
            <a:ext cx="9144000" cy="5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95717" cy="504056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Динамика </a:t>
            </a:r>
            <a:r>
              <a:rPr lang="ru-RU" sz="3200" b="1" dirty="0" smtClean="0">
                <a:solidFill>
                  <a:schemeClr val="bg1"/>
                </a:solidFill>
              </a:rPr>
              <a:t>завоза </a:t>
            </a:r>
            <a:r>
              <a:rPr lang="ru-RU" sz="3200" b="1" dirty="0" smtClean="0">
                <a:solidFill>
                  <a:schemeClr val="bg1"/>
                </a:solidFill>
              </a:rPr>
              <a:t>всех охладителей в МВТ </a:t>
            </a:r>
            <a:r>
              <a:rPr lang="ru-RU" sz="3200" b="1" dirty="0">
                <a:solidFill>
                  <a:schemeClr val="bg1"/>
                </a:solidFill>
              </a:rPr>
              <a:t/>
            </a:r>
            <a:br>
              <a:rPr lang="ru-RU" sz="3200" b="1" dirty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6073742"/>
            <a:ext cx="9144000" cy="78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42326"/>
            <a:ext cx="658813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49837"/>
              </p:ext>
            </p:extLst>
          </p:nvPr>
        </p:nvGraphicFramePr>
        <p:xfrm>
          <a:off x="223554" y="692696"/>
          <a:ext cx="8651701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37629" y="5013176"/>
            <a:ext cx="8468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Тренд четко показывает прирост рынка в 2017 году, впервые после трех лет падения. При этом в последнем квартале заметно снижение темпов продаж.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6005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"/>
            <a:ext cx="9144000" cy="90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2030"/>
            <a:ext cx="8795717" cy="97869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Причина динамики импорта чиллеров в январе-сентябре 2017</a:t>
            </a:r>
            <a:r>
              <a:rPr lang="en-US" sz="3200" b="1" dirty="0" smtClean="0">
                <a:solidFill>
                  <a:schemeClr val="bg1"/>
                </a:solidFill>
              </a:rPr>
              <a:t>/</a:t>
            </a:r>
            <a:r>
              <a:rPr lang="ru-RU" sz="3200" b="1" dirty="0" smtClean="0">
                <a:solidFill>
                  <a:schemeClr val="bg1"/>
                </a:solidFill>
              </a:rPr>
              <a:t>2016 в МВт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6197758"/>
            <a:ext cx="9144000" cy="66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286342"/>
            <a:ext cx="514797" cy="51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57769" y="2870022"/>
            <a:ext cx="36362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Хорошо видно, что если вычесть три «Мегаобъекта» выпавших на 2017 год и 4 стадиона к ЧМ-2018, динамика рынка чиллеров будет не столь внушительной. Всего +15% в МВт.  В 2016 году был только один очень крупный объект – </a:t>
            </a:r>
            <a:r>
              <a:rPr lang="ru-RU" dirty="0" err="1" smtClean="0"/>
              <a:t>Сколково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Если же отдельно посчитать динамику </a:t>
            </a:r>
            <a:r>
              <a:rPr lang="en-US" dirty="0" smtClean="0"/>
              <a:t>scroll </a:t>
            </a:r>
            <a:r>
              <a:rPr lang="ru-RU" dirty="0" smtClean="0"/>
              <a:t>и </a:t>
            </a:r>
            <a:r>
              <a:rPr lang="en-US" dirty="0" smtClean="0"/>
              <a:t>screw </a:t>
            </a:r>
            <a:r>
              <a:rPr lang="ru-RU" dirty="0" smtClean="0"/>
              <a:t>чиллеров, то получим +7,1% в мощностном и +2,7% в денежном выражении.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3" y="1412776"/>
            <a:ext cx="4752528" cy="3906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038132"/>
              </p:ext>
            </p:extLst>
          </p:nvPr>
        </p:nvGraphicFramePr>
        <p:xfrm>
          <a:off x="5004048" y="980728"/>
          <a:ext cx="4075615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3629"/>
                <a:gridCol w="837814"/>
                <a:gridCol w="1086540"/>
                <a:gridCol w="90763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Volume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Ʃ Capacity kW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Value USD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Screw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6,3%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9,0%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-0,5%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Scroll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10,1%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4,3%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7,2%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Centrifugal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325,0%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153,9%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141,0%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Turbocor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472,7%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508,2%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750,7%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 smtClean="0">
                          <a:effectLst/>
                        </a:rPr>
                        <a:t>Absorp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81,3%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-27,4%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-38,2%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Total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20,7%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33,1%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41,3%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Screw+Scroll</a:t>
                      </a:r>
                      <a:endParaRPr lang="en-US" sz="14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9,3%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</a:rPr>
                        <a:t>7,1%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2,7%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114932" y="980728"/>
            <a:ext cx="4752529" cy="345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2000" b="1" dirty="0" smtClean="0"/>
              <a:t>Чиллера в МВт в </a:t>
            </a:r>
            <a:r>
              <a:rPr lang="ru-RU" sz="2000" b="1" dirty="0" err="1" smtClean="0"/>
              <a:t>янв-сент</a:t>
            </a:r>
            <a:r>
              <a:rPr lang="ru-RU" sz="2000" b="1" dirty="0" smtClean="0"/>
              <a:t> 2016-2017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69691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"/>
            <a:ext cx="9144000" cy="90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2030"/>
            <a:ext cx="8795717" cy="97869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Динамика рынк</a:t>
            </a:r>
            <a:r>
              <a:rPr lang="ru-RU" sz="3200" b="1" dirty="0" smtClean="0">
                <a:solidFill>
                  <a:schemeClr val="bg1"/>
                </a:solidFill>
              </a:rPr>
              <a:t>ов </a:t>
            </a:r>
            <a:r>
              <a:rPr lang="en-US" sz="3200" b="1" dirty="0" smtClean="0">
                <a:solidFill>
                  <a:schemeClr val="bg1"/>
                </a:solidFill>
              </a:rPr>
              <a:t>HVAC </a:t>
            </a:r>
            <a:r>
              <a:rPr lang="ru-RU" sz="3200" b="1" dirty="0" smtClean="0">
                <a:solidFill>
                  <a:schemeClr val="bg1"/>
                </a:solidFill>
              </a:rPr>
              <a:t>за год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6197758"/>
            <a:ext cx="9144000" cy="66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286342"/>
            <a:ext cx="514797" cy="51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8355" y="3645023"/>
            <a:ext cx="85058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Все сегменты рынка промышленной </a:t>
            </a:r>
            <a:r>
              <a:rPr lang="ru-RU" sz="2400" dirty="0" err="1" smtClean="0"/>
              <a:t>климатики</a:t>
            </a:r>
            <a:r>
              <a:rPr lang="ru-RU" sz="2400" dirty="0" smtClean="0"/>
              <a:t> показали положительную динамику в 2017 году. Канальная вентиляция наиболее показательная в этом плане, поскольку это всегда небольшие объекты с очень коротким сроком реализации. Этот сегмент первым реагирует на спад и первым восстанавливается после падения. 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706173"/>
              </p:ext>
            </p:extLst>
          </p:nvPr>
        </p:nvGraphicFramePr>
        <p:xfrm>
          <a:off x="421279" y="1196752"/>
          <a:ext cx="5302848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424"/>
                <a:gridCol w="2651424"/>
              </a:tblGrid>
              <a:tr h="355064">
                <a:tc>
                  <a:txBody>
                    <a:bodyPr/>
                    <a:lstStyle/>
                    <a:p>
                      <a:r>
                        <a:rPr lang="ru-RU" dirty="0" smtClean="0"/>
                        <a:t>Оборудование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Динамика 2017</a:t>
                      </a:r>
                      <a:r>
                        <a:rPr lang="en-US" dirty="0" smtClean="0"/>
                        <a:t>/2016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AHU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Чиллера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VRF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Канальные</a:t>
                      </a:r>
                      <a:r>
                        <a:rPr lang="ru-RU" baseline="0" dirty="0" smtClean="0"/>
                        <a:t> вентиляторы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873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"/>
            <a:ext cx="9144000" cy="61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2030"/>
            <a:ext cx="8795717" cy="61865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Цемент и состояние экономики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6197758"/>
            <a:ext cx="9144000" cy="66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6197759"/>
            <a:ext cx="4104456" cy="536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WWW.LITVINCHUK.RU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286342"/>
            <a:ext cx="514797" cy="51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4897" y="4703921"/>
            <a:ext cx="85689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Хорошо видно, что </a:t>
            </a:r>
            <a:r>
              <a:rPr lang="ru-RU" dirty="0" smtClean="0"/>
              <a:t>темпы перевозки (читай потребления) цемента прекрасно коррелируют с общим состоянием экономики.  Причем падение начинается задолго до того, как начинающиеся проблемы ярко проявляют себя. Кризис 2008 был виден уже весной, а нынешний – летом 2013 года. Последние полгода график в зоне роста и по итогам 2017 года отмечен прирост на 0,6%.  </a:t>
            </a:r>
            <a:endParaRPr lang="ru-RU" dirty="0"/>
          </a:p>
        </p:txBody>
      </p:sp>
      <p:pic>
        <p:nvPicPr>
          <p:cNvPr id="12" name="Рисунок 11" descr="http://geo-politica.info/upload/editor/news/2018.01/5a6abce118c1c_151694460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68" y="620688"/>
            <a:ext cx="8686211" cy="40832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7431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4655</TotalTime>
  <Words>492</Words>
  <Application>Microsoft Office PowerPoint</Application>
  <PresentationFormat>Экран (4:3)</PresentationFormat>
  <Paragraphs>77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Российский рынок HVAC  Итоги и перспективы развития</vt:lpstr>
      <vt:lpstr>Динамика завоза полноразмерных VRF в штуках   в % к аналогичному месяцу предыдущего года </vt:lpstr>
      <vt:lpstr>Динамика завоза AHU в USD в % к аналогичному месяцу предыдущего года  </vt:lpstr>
      <vt:lpstr>Динамика завоза чиллеров в МВт в % к аналогичному месяцу предыдущего года </vt:lpstr>
      <vt:lpstr>Динамика завоза всех охладителей в в МВт в % к аналогичному месяцу предыдущего года </vt:lpstr>
      <vt:lpstr>Динамика завоза всех охладителей в МВТ  </vt:lpstr>
      <vt:lpstr>Причина динамики импорта чиллеров в январе-сентябре 2017/2016 в МВт</vt:lpstr>
      <vt:lpstr>Динамика рынков HVAC за год</vt:lpstr>
      <vt:lpstr>Цемент и состояние экономики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2009 Каких продаж нам ждать от наступающего сезона? Какова стратегия выживания?</dc:title>
  <dc:creator>Литвинчук</dc:creator>
  <cp:lastModifiedBy>Home</cp:lastModifiedBy>
  <cp:revision>293</cp:revision>
  <dcterms:created xsi:type="dcterms:W3CDTF">2009-03-23T05:43:59Z</dcterms:created>
  <dcterms:modified xsi:type="dcterms:W3CDTF">2018-02-06T06:33:16Z</dcterms:modified>
</cp:coreProperties>
</file>