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6" r:id="rId3"/>
    <p:sldId id="257" r:id="rId4"/>
    <p:sldId id="267" r:id="rId5"/>
    <p:sldId id="268" r:id="rId6"/>
    <p:sldId id="269" r:id="rId7"/>
    <p:sldId id="274" r:id="rId8"/>
    <p:sldId id="275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69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17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ot\Desktop\&#1058;&#1077;&#1087;&#1083;&#1086;&#1074;&#1099;&#1077;%20&#1085;&#1072;&#1089;&#1086;&#1089;&#1099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58;&#1043;&#1042;\Desktop\&#1043;&#1088;&#1072;&#1092;&#1080;&#1082;%20&#1091;&#1076;&#1077;&#1083;&#1100;&#1085;&#1086;&#1075;&#1086;%20&#1090;&#1077;&#1087;&#1083;&#1086;&#1089;&#1098;&#1077;&#1084;&#1072;%20&#1086;&#1090;%20&#1090;&#1088;&#1091;&#1073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1100">
              <a:latin typeface="+mn-lt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Лист1!$D$2</c:f>
              <c:strCache>
                <c:ptCount val="1"/>
              </c:strCache>
            </c:strRef>
          </c:tx>
          <c:explosion val="25"/>
          <c:dLbls>
            <c:dLbl>
              <c:idx val="0"/>
              <c:layout>
                <c:manualLayout>
                  <c:x val="-4.4873797025371927E-2"/>
                  <c:y val="-0.20386811023622062"/>
                </c:manualLayout>
              </c:layout>
              <c:showPercent val="1"/>
            </c:dLbl>
            <c:dLbl>
              <c:idx val="1"/>
              <c:layout>
                <c:manualLayout>
                  <c:x val="4.1815398075240621E-3"/>
                  <c:y val="3.0781204432779288E-2"/>
                </c:manualLayout>
              </c:layout>
              <c:showPercent val="1"/>
            </c:dLbl>
            <c:dLbl>
              <c:idx val="3"/>
              <c:layout>
                <c:manualLayout>
                  <c:x val="4.2415791776028021E-2"/>
                  <c:y val="1.5011665208515622E-2"/>
                </c:manualLayout>
              </c:layout>
              <c:showPercent val="1"/>
            </c:dLbl>
            <c:showPercent val="1"/>
          </c:dLbls>
          <c:cat>
            <c:strRef>
              <c:f>Лист1!$C$3:$C$6</c:f>
              <c:strCache>
                <c:ptCount val="4"/>
                <c:pt idx="0">
                  <c:v>Воздух-воздух</c:v>
                </c:pt>
                <c:pt idx="1">
                  <c:v>Воздух-вода</c:v>
                </c:pt>
                <c:pt idx="2">
                  <c:v>На вытяжном воздухе</c:v>
                </c:pt>
                <c:pt idx="3">
                  <c:v>Груновые</c:v>
                </c:pt>
              </c:strCache>
            </c:strRef>
          </c:cat>
          <c:val>
            <c:numRef>
              <c:f>Лист1!$D$3:$D$6</c:f>
              <c:numCache>
                <c:formatCode>General</c:formatCode>
                <c:ptCount val="4"/>
                <c:pt idx="0">
                  <c:v>76800</c:v>
                </c:pt>
                <c:pt idx="1">
                  <c:v>4000</c:v>
                </c:pt>
                <c:pt idx="2">
                  <c:v>700</c:v>
                </c:pt>
                <c:pt idx="3">
                  <c:v>3200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065419947506568"/>
          <c:y val="0.31041265675123947"/>
          <c:w val="0.37934580052493438"/>
          <c:h val="0.52468358121901426"/>
        </c:manualLayout>
      </c:layout>
    </c:legend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583792066368256"/>
          <c:y val="0.20157085495523852"/>
          <c:w val="0.84165549943811813"/>
          <c:h val="0.52491604847702744"/>
        </c:manualLayout>
      </c:layout>
      <c:barChart>
        <c:barDir val="col"/>
        <c:grouping val="stacked"/>
        <c:ser>
          <c:idx val="0"/>
          <c:order val="0"/>
          <c:tx>
            <c:strRef>
              <c:f>Лист1!$H$7</c:f>
              <c:strCache>
                <c:ptCount val="1"/>
              </c:strCache>
            </c:strRef>
          </c:tx>
          <c:cat>
            <c:strRef>
              <c:f>Лист1!$A$8:$A$12</c:f>
              <c:strCache>
                <c:ptCount val="5"/>
                <c:pt idx="0">
                  <c:v>Сухие осадочные породы </c:v>
                </c:pt>
                <c:pt idx="1">
                  <c:v>Каменистая почва и насыщенные водой осадочные породы</c:v>
                </c:pt>
                <c:pt idx="2">
                  <c:v>Подземные воды </c:v>
                </c:pt>
                <c:pt idx="3">
                  <c:v>Трубопровод городской канализационной сети  (dу = 300)</c:v>
                </c:pt>
                <c:pt idx="4">
                  <c:v>Трубопровод городской тепловой сети - обратная линия (dу = 500)</c:v>
                </c:pt>
              </c:strCache>
            </c:strRef>
          </c:cat>
          <c:val>
            <c:numRef>
              <c:f>Лист1!$H$8:$H$12</c:f>
              <c:numCache>
                <c:formatCode>General</c:formatCode>
                <c:ptCount val="5"/>
                <c:pt idx="0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Лист1!$I$7</c:f>
              <c:strCache>
                <c:ptCount val="1"/>
              </c:strCache>
            </c:strRef>
          </c:tx>
          <c:cat>
            <c:strRef>
              <c:f>Лист1!$A$8:$A$12</c:f>
              <c:strCache>
                <c:ptCount val="5"/>
                <c:pt idx="0">
                  <c:v>Сухие осадочные породы </c:v>
                </c:pt>
                <c:pt idx="1">
                  <c:v>Каменистая почва и насыщенные водой осадочные породы</c:v>
                </c:pt>
                <c:pt idx="2">
                  <c:v>Подземные воды </c:v>
                </c:pt>
                <c:pt idx="3">
                  <c:v>Трубопровод городской канализационной сети  (dу = 300)</c:v>
                </c:pt>
                <c:pt idx="4">
                  <c:v>Трубопровод городской тепловой сети - обратная линия (dу = 500)</c:v>
                </c:pt>
              </c:strCache>
            </c:strRef>
          </c:cat>
          <c:val>
            <c:numRef>
              <c:f>Лист1!$I$8:$I$12</c:f>
              <c:numCache>
                <c:formatCode>General</c:formatCode>
                <c:ptCount val="5"/>
                <c:pt idx="1">
                  <c:v>50</c:v>
                </c:pt>
              </c:numCache>
            </c:numRef>
          </c:val>
        </c:ser>
        <c:ser>
          <c:idx val="2"/>
          <c:order val="2"/>
          <c:tx>
            <c:strRef>
              <c:f>Лист1!$J$7</c:f>
              <c:strCache>
                <c:ptCount val="1"/>
              </c:strCache>
            </c:strRef>
          </c:tx>
          <c:cat>
            <c:strRef>
              <c:f>Лист1!$A$8:$A$12</c:f>
              <c:strCache>
                <c:ptCount val="5"/>
                <c:pt idx="0">
                  <c:v>Сухие осадочные породы </c:v>
                </c:pt>
                <c:pt idx="1">
                  <c:v>Каменистая почва и насыщенные водой осадочные породы</c:v>
                </c:pt>
                <c:pt idx="2">
                  <c:v>Подземные воды </c:v>
                </c:pt>
                <c:pt idx="3">
                  <c:v>Трубопровод городской канализационной сети  (dу = 300)</c:v>
                </c:pt>
                <c:pt idx="4">
                  <c:v>Трубопровод городской тепловой сети - обратная линия (dу = 500)</c:v>
                </c:pt>
              </c:strCache>
            </c:strRef>
          </c:cat>
          <c:val>
            <c:numRef>
              <c:f>Лист1!$J$8:$J$12</c:f>
              <c:numCache>
                <c:formatCode>General</c:formatCode>
                <c:ptCount val="5"/>
                <c:pt idx="2">
                  <c:v>80</c:v>
                </c:pt>
              </c:numCache>
            </c:numRef>
          </c:val>
        </c:ser>
        <c:ser>
          <c:idx val="3"/>
          <c:order val="3"/>
          <c:tx>
            <c:strRef>
              <c:f>Лист1!$K$7</c:f>
              <c:strCache>
                <c:ptCount val="1"/>
              </c:strCache>
            </c:strRef>
          </c:tx>
          <c:cat>
            <c:strRef>
              <c:f>Лист1!$A$8:$A$12</c:f>
              <c:strCache>
                <c:ptCount val="5"/>
                <c:pt idx="0">
                  <c:v>Сухие осадочные породы </c:v>
                </c:pt>
                <c:pt idx="1">
                  <c:v>Каменистая почва и насыщенные водой осадочные породы</c:v>
                </c:pt>
                <c:pt idx="2">
                  <c:v>Подземные воды </c:v>
                </c:pt>
                <c:pt idx="3">
                  <c:v>Трубопровод городской канализационной сети  (dу = 300)</c:v>
                </c:pt>
                <c:pt idx="4">
                  <c:v>Трубопровод городской тепловой сети - обратная линия (dу = 500)</c:v>
                </c:pt>
              </c:strCache>
            </c:strRef>
          </c:cat>
          <c:val>
            <c:numRef>
              <c:f>Лист1!$K$8:$K$12</c:f>
              <c:numCache>
                <c:formatCode>General</c:formatCode>
                <c:ptCount val="5"/>
                <c:pt idx="3">
                  <c:v>120</c:v>
                </c:pt>
              </c:numCache>
            </c:numRef>
          </c:val>
        </c:ser>
        <c:ser>
          <c:idx val="4"/>
          <c:order val="4"/>
          <c:tx>
            <c:strRef>
              <c:f>Лист1!$L$7</c:f>
              <c:strCache>
                <c:ptCount val="1"/>
              </c:strCache>
            </c:strRef>
          </c:tx>
          <c:cat>
            <c:strRef>
              <c:f>Лист1!$A$8:$A$12</c:f>
              <c:strCache>
                <c:ptCount val="5"/>
                <c:pt idx="0">
                  <c:v>Сухие осадочные породы </c:v>
                </c:pt>
                <c:pt idx="1">
                  <c:v>Каменистая почва и насыщенные водой осадочные породы</c:v>
                </c:pt>
                <c:pt idx="2">
                  <c:v>Подземные воды </c:v>
                </c:pt>
                <c:pt idx="3">
                  <c:v>Трубопровод городской канализационной сети  (dу = 300)</c:v>
                </c:pt>
                <c:pt idx="4">
                  <c:v>Трубопровод городской тепловой сети - обратная линия (dу = 500)</c:v>
                </c:pt>
              </c:strCache>
            </c:strRef>
          </c:cat>
          <c:val>
            <c:numRef>
              <c:f>Лист1!$L$8:$L$12</c:f>
              <c:numCache>
                <c:formatCode>General</c:formatCode>
                <c:ptCount val="5"/>
                <c:pt idx="4">
                  <c:v>1300</c:v>
                </c:pt>
              </c:numCache>
            </c:numRef>
          </c:val>
        </c:ser>
        <c:overlap val="100"/>
        <c:axId val="111215360"/>
        <c:axId val="111216896"/>
      </c:barChart>
      <c:catAx>
        <c:axId val="111215360"/>
        <c:scaling>
          <c:orientation val="minMax"/>
        </c:scaling>
        <c:axPos val="b"/>
        <c:numFmt formatCode="General" sourceLinked="1"/>
        <c:tickLblPos val="nextTo"/>
        <c:crossAx val="111216896"/>
        <c:crosses val="autoZero"/>
        <c:auto val="1"/>
        <c:lblAlgn val="ctr"/>
        <c:lblOffset val="100"/>
      </c:catAx>
      <c:valAx>
        <c:axId val="111216896"/>
        <c:scaling>
          <c:orientation val="minMax"/>
        </c:scaling>
        <c:axPos val="l"/>
        <c:majorGridlines/>
        <c:numFmt formatCode="General" sourceLinked="1"/>
        <c:tickLblPos val="nextTo"/>
        <c:crossAx val="111215360"/>
        <c:crosses val="autoZero"/>
        <c:crossBetween val="between"/>
      </c:valAx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0.07143</cdr:y>
    </cdr:from>
    <cdr:to>
      <cdr:x>0.05583</cdr:x>
      <cdr:y>0.91072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465047" y="1753079"/>
          <a:ext cx="3384378" cy="454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Удельный теплосъем от метра трубы, Вт / м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0.23894</cdr:x>
      <cdr:y>0.10714</cdr:y>
    </cdr:from>
    <cdr:to>
      <cdr:x>0.80531</cdr:x>
      <cdr:y>0.18257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44216" y="432048"/>
          <a:ext cx="4608512" cy="3041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Гистограмма удельного </a:t>
          </a:r>
          <a:r>
            <a:rPr lang="ru-RU" sz="1100" dirty="0" smtClean="0"/>
            <a:t>теплосъема </a:t>
          </a:r>
          <a:r>
            <a:rPr lang="ru-RU" sz="1100" dirty="0"/>
            <a:t>от метра </a:t>
          </a:r>
          <a:r>
            <a:rPr lang="ru-RU" sz="1100" dirty="0" smtClean="0"/>
            <a:t>трубопровода</a:t>
          </a:r>
          <a:r>
            <a:rPr lang="ru-RU" sz="1100" baseline="0" dirty="0" smtClean="0"/>
            <a:t>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0.36283</cdr:x>
      <cdr:y>0.91071</cdr:y>
    </cdr:from>
    <cdr:to>
      <cdr:x>0.67764</cdr:x>
      <cdr:y>0.97092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52328" y="3672408"/>
          <a:ext cx="2561578" cy="242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dirty="0"/>
            <a:t>Вид теплового источника энергии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8288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Использование теплового насоса для выработки теплоты из городской канализационной сети</a:t>
            </a:r>
            <a:endParaRPr lang="ru-RU" sz="3200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827584" y="4221088"/>
            <a:ext cx="7772400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Автор: Сотрудник НИУ МГСУ М.А. </a:t>
            </a:r>
            <a:r>
              <a:rPr lang="ru-RU" dirty="0" err="1" smtClean="0"/>
              <a:t>Разаков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857760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9"/>
          <p:cNvSpPr txBox="1">
            <a:spLocks/>
          </p:cNvSpPr>
          <p:nvPr/>
        </p:nvSpPr>
        <p:spPr>
          <a:xfrm>
            <a:off x="3643306" y="5000636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500034" y="857232"/>
            <a:ext cx="8183880" cy="17145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400" dirty="0" smtClean="0"/>
              <a:t>Нормативной базы нельзя сказать что вообще нет этого, в СП 50.13330.2012 (Тепловая защита зданий) п.10.5 (стр.24) используются термины энергосбережение и </a:t>
            </a:r>
            <a:r>
              <a:rPr lang="ru-RU" sz="1400" dirty="0" err="1" smtClean="0"/>
              <a:t>тп</a:t>
            </a:r>
            <a:r>
              <a:rPr lang="ru-RU" sz="1400" dirty="0" smtClean="0"/>
              <a:t>. Но в данном пункте нет других альтернативных мер по энергосбережению. Введены классы зданий по энергосбережению, а именно идет сравнение насколько снижается проектное энергопотребление здания при использовании приборов регулировки и учета потребления энергии в определенный промежуток времени. </a:t>
            </a:r>
            <a:endParaRPr lang="ru-RU" sz="1400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643182"/>
            <a:ext cx="35719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643182"/>
            <a:ext cx="371480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714480" y="642918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shade val="50000"/>
                    <a:satMod val="110000"/>
                  </a:schemeClr>
                </a:solidFill>
              </a:rPr>
              <a:t>Нормативная база для тепловых насосов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428596" y="1142984"/>
            <a:ext cx="8183880" cy="321471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700" dirty="0" smtClean="0"/>
              <a:t>Общая методика подбора типового тепловых насосов; </a:t>
            </a:r>
          </a:p>
          <a:p>
            <a:endParaRPr lang="ru-RU" sz="1700" dirty="0" smtClean="0"/>
          </a:p>
          <a:p>
            <a:pPr>
              <a:buFont typeface="Arial" pitchFamily="34" charset="0"/>
              <a:buChar char="•"/>
            </a:pPr>
            <a:r>
              <a:rPr lang="ru-RU" sz="1700" dirty="0" smtClean="0"/>
              <a:t> Создание подобия справочника тепловых насосов с                              осредненными коэффициентами;</a:t>
            </a:r>
          </a:p>
          <a:p>
            <a:endParaRPr lang="ru-RU" sz="1700" dirty="0" smtClean="0"/>
          </a:p>
          <a:p>
            <a:r>
              <a:rPr lang="ru-RU" sz="1700" dirty="0" smtClean="0"/>
              <a:t>Попытки были В.Н. Богословский; М.Я. Поз</a:t>
            </a:r>
          </a:p>
          <a:p>
            <a:r>
              <a:rPr lang="ru-RU" sz="1700" dirty="0" smtClean="0"/>
              <a:t>Теплофизика аппаратов утилизации тепла систем отопления, вентиляции и кондиционирования воздуха. (1983 год)</a:t>
            </a:r>
          </a:p>
          <a:p>
            <a:r>
              <a:rPr lang="ru-RU" sz="1700" dirty="0" smtClean="0"/>
              <a:t>Экономия топлива и энергии, </a:t>
            </a:r>
            <a:r>
              <a:rPr lang="ru-RU" sz="1700" dirty="0" err="1" smtClean="0"/>
              <a:t>Стройиздат</a:t>
            </a:r>
            <a:endParaRPr lang="ru-RU" sz="1700" dirty="0" smtClean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200" dirty="0" smtClean="0">
                <a:solidFill>
                  <a:srgbClr val="FFC000"/>
                </a:solidFill>
              </a:rPr>
              <a:t>3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642918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shade val="50000"/>
                    <a:satMod val="110000"/>
                  </a:schemeClr>
                </a:solidFill>
              </a:rPr>
              <a:t>Общий критерий подбора теплового насоса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1071538" y="571480"/>
            <a:ext cx="7500990" cy="420624"/>
          </a:xfrm>
        </p:spPr>
        <p:txBody>
          <a:bodyPr>
            <a:normAutofit/>
          </a:bodyPr>
          <a:lstStyle/>
          <a:p>
            <a:r>
              <a:rPr lang="ru-RU" dirty="0" smtClean="0"/>
              <a:t>Данные за 2008 год о проданных типах тепловых насосах</a:t>
            </a:r>
            <a:endParaRPr lang="ru-RU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200" dirty="0" smtClean="0">
                <a:solidFill>
                  <a:srgbClr val="FFC000"/>
                </a:solidFill>
              </a:rPr>
              <a:t>4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14480" y="1000108"/>
          <a:ext cx="642942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285720" y="642918"/>
            <a:ext cx="8572560" cy="4206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 Принципиальный схема трубопровода с </a:t>
            </a:r>
            <a:r>
              <a:rPr lang="en-US" dirty="0" smtClean="0"/>
              <a:t>“</a:t>
            </a:r>
            <a:r>
              <a:rPr lang="ru-RU" dirty="0" smtClean="0"/>
              <a:t>кожухом</a:t>
            </a:r>
            <a:r>
              <a:rPr lang="en-US" dirty="0" smtClean="0"/>
              <a:t>”</a:t>
            </a:r>
            <a:r>
              <a:rPr lang="ru-RU" dirty="0" smtClean="0"/>
              <a:t> со вторичным теплоносителе</a:t>
            </a:r>
            <a:endParaRPr lang="ru-RU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D:\Чертеж кожух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142984"/>
            <a:ext cx="3857652" cy="2643206"/>
          </a:xfrm>
          <a:prstGeom prst="rect">
            <a:avLst/>
          </a:prstGeom>
          <a:noFill/>
        </p:spPr>
      </p:pic>
      <p:sp>
        <p:nvSpPr>
          <p:cNvPr id="9" name="Подзаголовок 9"/>
          <p:cNvSpPr txBox="1">
            <a:spLocks/>
          </p:cNvSpPr>
          <p:nvPr/>
        </p:nvSpPr>
        <p:spPr>
          <a:xfrm>
            <a:off x="571472" y="3929066"/>
            <a:ext cx="8072494" cy="771524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1 – Пространство со вторичным теплоносителем; 2 – Труба городской канализационной сети.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500034" y="4429132"/>
            <a:ext cx="6643734" cy="214314"/>
          </a:xfrm>
          <a:prstGeom prst="rect">
            <a:avLst/>
          </a:prstGeom>
        </p:spPr>
        <p:txBody>
          <a:bodyPr vert="horz" lIns="118872" tIns="0" anchor="t">
            <a:noAutofit/>
          </a:bodyPr>
          <a:lstStyle/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Рис. 1 Схема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новой / реконструируемой трубы со вторичным </a:t>
            </a:r>
            <a:r>
              <a:rPr kumimoji="0" lang="ru-RU" sz="1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теплнсителем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50000"/>
                  <a:satMod val="1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1000100" y="928670"/>
            <a:ext cx="7215238" cy="42062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/>
              <a:t>Грунтовые тепловые насосы и почему с ними надо сравнивать</a:t>
            </a:r>
            <a:endParaRPr lang="ru-RU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ТГВ\Desktop\Vidi-teplovih-nasosov-768x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571612"/>
            <a:ext cx="7315200" cy="2600325"/>
          </a:xfrm>
          <a:prstGeom prst="rect">
            <a:avLst/>
          </a:prstGeom>
          <a:noFill/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611560" y="4509120"/>
            <a:ext cx="4752528" cy="216024"/>
          </a:xfrm>
          <a:prstGeom prst="rect">
            <a:avLst/>
          </a:prstGeom>
        </p:spPr>
        <p:txBody>
          <a:bodyPr vert="horz" lIns="118872" tIns="0" anchor="t">
            <a:normAutofit/>
          </a:bodyPr>
          <a:lstStyle/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Рис. 3 Виды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грунтовых тепловых насосов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50000"/>
                  <a:satMod val="1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571472" y="642918"/>
            <a:ext cx="7960968" cy="42062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Принципиальная схема получения теплоты от трубопровода городской канализационной сети.</a:t>
            </a:r>
            <a:endParaRPr lang="ru-RU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D:\Чертеж пр сх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0"/>
            <a:ext cx="8001056" cy="2717800"/>
          </a:xfrm>
          <a:prstGeom prst="rect">
            <a:avLst/>
          </a:prstGeom>
          <a:noFill/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500034" y="4357694"/>
            <a:ext cx="6643734" cy="214314"/>
          </a:xfrm>
          <a:prstGeom prst="rect">
            <a:avLst/>
          </a:prstGeom>
        </p:spPr>
        <p:txBody>
          <a:bodyPr vert="horz" lIns="118872" tIns="0" anchor="t">
            <a:noAutofit/>
          </a:bodyPr>
          <a:lstStyle/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Рис. </a:t>
            </a:r>
            <a:r>
              <a:rPr lang="ru-RU" sz="1000" dirty="0" smtClean="0">
                <a:solidFill>
                  <a:schemeClr val="accent1">
                    <a:shade val="50000"/>
                    <a:satMod val="110000"/>
                  </a:schemeClr>
                </a:solidFill>
              </a:rPr>
              <a:t>2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Принципиальная схема блоков оборудования добычи тепловой энергии от сточных вод 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50000"/>
                  <a:satMod val="1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611560" y="4509120"/>
            <a:ext cx="4752528" cy="216024"/>
          </a:xfrm>
        </p:spPr>
        <p:txBody>
          <a:bodyPr>
            <a:normAutofit/>
          </a:bodyPr>
          <a:lstStyle/>
          <a:p>
            <a:r>
              <a:rPr lang="ru-RU" sz="1000" dirty="0" smtClean="0"/>
              <a:t>Рис. 4 Гистограмма удельного теплосъема от метра трубопровода</a:t>
            </a:r>
            <a:endParaRPr lang="ru-RU" sz="1000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539552" y="476672"/>
          <a:ext cx="8136904" cy="4032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368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9"/>
          <p:cNvSpPr txBox="1">
            <a:spLocks/>
          </p:cNvSpPr>
          <p:nvPr/>
        </p:nvSpPr>
        <p:spPr>
          <a:xfrm>
            <a:off x="3643306" y="4786322"/>
            <a:ext cx="5143536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IV-й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shade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отраслевая научно-практическая конференция по тепловым насосам: «Тепловые насосы. Стимулирование и внедрение в мире и РФ»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shade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500034" y="2000240"/>
            <a:ext cx="8183880" cy="420624"/>
          </a:xfrm>
        </p:spPr>
        <p:txBody>
          <a:bodyPr>
            <a:noAutofit/>
          </a:bodyPr>
          <a:lstStyle/>
          <a:p>
            <a:r>
              <a:rPr lang="ru-RU" sz="3200" dirty="0" smtClean="0"/>
              <a:t>             Спасибо за внимание</a:t>
            </a:r>
            <a:endParaRPr lang="ru-RU" sz="3200" dirty="0"/>
          </a:p>
        </p:txBody>
      </p:sp>
      <p:sp>
        <p:nvSpPr>
          <p:cNvPr id="5" name="Подзаголовок 9"/>
          <p:cNvSpPr txBox="1">
            <a:spLocks/>
          </p:cNvSpPr>
          <p:nvPr/>
        </p:nvSpPr>
        <p:spPr>
          <a:xfrm>
            <a:off x="8143900" y="5857892"/>
            <a:ext cx="571504" cy="500066"/>
          </a:xfrm>
          <a:prstGeom prst="rect">
            <a:avLst/>
          </a:prstGeom>
          <a:noFill/>
        </p:spPr>
        <p:txBody>
          <a:bodyPr vert="horz" lIns="182880" tIns="0">
            <a:normAutofit lnSpcReduction="10000"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455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Использование теплового насоса для выработки теплоты из городской канализационной сети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Shot</dc:creator>
  <cp:lastModifiedBy>Shot</cp:lastModifiedBy>
  <cp:revision>44</cp:revision>
  <dcterms:created xsi:type="dcterms:W3CDTF">2018-01-15T09:56:25Z</dcterms:created>
  <dcterms:modified xsi:type="dcterms:W3CDTF">2018-01-18T21:54:54Z</dcterms:modified>
</cp:coreProperties>
</file>