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66" r:id="rId2"/>
    <p:sldId id="257" r:id="rId3"/>
    <p:sldId id="258" r:id="rId4"/>
    <p:sldId id="267" r:id="rId5"/>
    <p:sldId id="268" r:id="rId6"/>
    <p:sldId id="260" r:id="rId7"/>
    <p:sldId id="269" r:id="rId8"/>
    <p:sldId id="270" r:id="rId9"/>
    <p:sldId id="261" r:id="rId10"/>
    <p:sldId id="264" r:id="rId11"/>
  </p:sldIdLst>
  <p:sldSz cx="12192000" cy="6858000"/>
  <p:notesSz cx="6858000" cy="9144000"/>
  <p:embeddedFontLst>
    <p:embeddedFont>
      <p:font typeface="Open Sans Light" panose="020B0306030504020204" pitchFamily="34" charset="0"/>
      <p:regular r:id="rId12"/>
    </p:embeddedFont>
    <p:embeddedFont>
      <p:font typeface="Raleway" panose="020B0604020202020204" charset="-52"/>
      <p:regular r:id="rId13"/>
      <p:bold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Gilroy Light" panose="00000400000000000000" charset="-52"/>
      <p:regular r:id="rId21"/>
    </p:embeddedFont>
    <p:embeddedFont>
      <p:font typeface="Gilroy ExtraBold" panose="00000900000000000000" charset="-52"/>
      <p:bold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2836271-93AD-4999-BD23-93E63EB7D7E7}">
          <p14:sldIdLst>
            <p14:sldId id="266"/>
            <p14:sldId id="257"/>
            <p14:sldId id="258"/>
          </p14:sldIdLst>
        </p14:section>
        <p14:section name="Раздел без заголовка" id="{425659C2-3D8A-43A6-AEFC-735F9592CA21}">
          <p14:sldIdLst>
            <p14:sldId id="267"/>
            <p14:sldId id="268"/>
            <p14:sldId id="260"/>
            <p14:sldId id="269"/>
            <p14:sldId id="270"/>
            <p14:sldId id="261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333D"/>
    <a:srgbClr val="BB7575"/>
    <a:srgbClr val="ECECEC"/>
    <a:srgbClr val="333333"/>
    <a:srgbClr val="006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B0D6-1AC4-4F61-9C76-CBD38945FA1C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ABD2-A2A0-4B0F-A406-765B672E0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869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B0D6-1AC4-4F61-9C76-CBD38945FA1C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ABD2-A2A0-4B0F-A406-765B672E0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956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B0D6-1AC4-4F61-9C76-CBD38945FA1C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ABD2-A2A0-4B0F-A406-765B672E0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824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B0D6-1AC4-4F61-9C76-CBD38945FA1C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ABD2-A2A0-4B0F-A406-765B672E0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427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B0D6-1AC4-4F61-9C76-CBD38945FA1C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ABD2-A2A0-4B0F-A406-765B672E0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276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B0D6-1AC4-4F61-9C76-CBD38945FA1C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ABD2-A2A0-4B0F-A406-765B672E0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488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B0D6-1AC4-4F61-9C76-CBD38945FA1C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ABD2-A2A0-4B0F-A406-765B672E0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329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B0D6-1AC4-4F61-9C76-CBD38945FA1C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ABD2-A2A0-4B0F-A406-765B672E0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407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B0D6-1AC4-4F61-9C76-CBD38945FA1C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ABD2-A2A0-4B0F-A406-765B672E0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318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B0D6-1AC4-4F61-9C76-CBD38945FA1C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ABD2-A2A0-4B0F-A406-765B672E0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233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B0D6-1AC4-4F61-9C76-CBD38945FA1C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4ABD2-A2A0-4B0F-A406-765B672E0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304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4B0D6-1AC4-4F61-9C76-CBD38945FA1C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4ABD2-A2A0-4B0F-A406-765B672E04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337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43006"/>
            <a:ext cx="12192000" cy="1224819"/>
          </a:xfrm>
        </p:spPr>
        <p:txBody>
          <a:bodyPr>
            <a:noAutofit/>
          </a:bodyPr>
          <a:lstStyle/>
          <a:p>
            <a:r>
              <a:rPr lang="ru-RU" sz="4400" b="1" spc="3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КАНАЛИЗАЦИОННЫЕ СТОКИ</a:t>
            </a:r>
            <a:r>
              <a:rPr lang="en-US" sz="4400" b="1" spc="3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/>
            </a:r>
            <a:br>
              <a:rPr lang="en-US" sz="4400" b="1" spc="300" dirty="0" smtClean="0">
                <a:solidFill>
                  <a:srgbClr val="333333"/>
                </a:solidFill>
                <a:latin typeface="Raleway" panose="020B0403030101060003" pitchFamily="34" charset="-52"/>
              </a:rPr>
            </a:br>
            <a:r>
              <a:rPr lang="ru-RU" sz="4400" b="1" spc="3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И ПРОМЫШЛЕННЫЕ ВЫБРОСЫ</a:t>
            </a:r>
            <a:endParaRPr lang="ru-RU" sz="4400" b="1" spc="300" dirty="0">
              <a:solidFill>
                <a:srgbClr val="333333"/>
              </a:solidFill>
              <a:latin typeface="Raleway" panose="020B0403030101060003" pitchFamily="34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83385" y="571761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5596758"/>
            <a:ext cx="12192000" cy="3231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333333"/>
                </a:solidFill>
                <a:latin typeface="Gilroy Light" panose="00000400000000000000" pitchFamily="50" charset="-52"/>
              </a:rPr>
              <a:t>Практический опыт реализации компании </a:t>
            </a:r>
            <a:r>
              <a:rPr lang="ru-RU" sz="1600" b="1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BROS</a:t>
            </a:r>
            <a:r>
              <a:rPr lang="en-US" sz="1600" b="1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K</a:t>
            </a:r>
            <a:endParaRPr lang="ru-RU" sz="1600" b="1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94462" y="1022477"/>
            <a:ext cx="11306013" cy="8828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spc="300" dirty="0">
                <a:solidFill>
                  <a:srgbClr val="333333"/>
                </a:solidFill>
                <a:latin typeface="Raleway" panose="020B0403030101060003" pitchFamily="34" charset="-52"/>
              </a:rPr>
              <a:t>НИЗКОТЕМПЕРАТУРНЫЕ ИСТОЧНИКИ </a:t>
            </a:r>
            <a:r>
              <a:rPr lang="ru-RU" sz="2800" b="1" spc="3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ТЕПЛА</a:t>
            </a:r>
            <a:endParaRPr lang="en-US" sz="2800" b="1" spc="300" dirty="0" smtClean="0">
              <a:solidFill>
                <a:srgbClr val="333333"/>
              </a:solidFill>
              <a:latin typeface="Raleway" panose="020B0403030101060003" pitchFamily="34" charset="-52"/>
            </a:endParaRPr>
          </a:p>
          <a:p>
            <a:r>
              <a:rPr lang="ru-RU" sz="2800" b="1" spc="3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В </a:t>
            </a:r>
            <a:r>
              <a:rPr lang="ru-RU" sz="2800" b="1" spc="300" dirty="0">
                <a:solidFill>
                  <a:srgbClr val="333333"/>
                </a:solidFill>
                <a:latin typeface="Raleway" panose="020B0403030101060003" pitchFamily="34" charset="-52"/>
              </a:rPr>
              <a:t>ГОРОДЕ БЕЗ БУРЕНИЯ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83384" y="6265740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7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3188848" y="324402"/>
            <a:ext cx="7000878" cy="17619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0" b="1" spc="600" dirty="0" smtClean="0">
                <a:solidFill>
                  <a:srgbClr val="ECECEC"/>
                </a:solidFill>
                <a:latin typeface="Raleway" panose="020B0403030101060003" pitchFamily="34" charset="-52"/>
              </a:rPr>
              <a:t>ВОЗДУХ</a:t>
            </a:r>
            <a:endParaRPr lang="ru-RU" sz="12000" b="1" spc="600" dirty="0">
              <a:solidFill>
                <a:srgbClr val="ECECEC"/>
              </a:solidFill>
              <a:latin typeface="Raleway" panose="020B0403030101060003" pitchFamily="34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86522" y="1238250"/>
            <a:ext cx="5745483" cy="1003246"/>
          </a:xfrm>
        </p:spPr>
        <p:txBody>
          <a:bodyPr>
            <a:normAutofit fontScale="90000"/>
          </a:bodyPr>
          <a:lstStyle/>
          <a:p>
            <a:pPr algn="l"/>
            <a:r>
              <a:rPr lang="ru-RU" sz="7200" b="1" spc="6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ВОЗДУХ</a:t>
            </a:r>
            <a:endParaRPr lang="ru-RU" sz="7200" b="1" spc="600" dirty="0">
              <a:solidFill>
                <a:srgbClr val="333333"/>
              </a:solidFill>
              <a:latin typeface="Raleway" panose="020B0403030101060003" pitchFamily="34" charset="-52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534147" y="3125868"/>
            <a:ext cx="2730936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44 кВт</a:t>
            </a:r>
            <a:r>
              <a:rPr lang="en-US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/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мес.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2" y="1171575"/>
            <a:ext cx="5486400" cy="4514850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534146" y="3577905"/>
            <a:ext cx="4410079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12 000 000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 человек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534145" y="4011689"/>
            <a:ext cx="4933955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450 000 </a:t>
            </a:r>
            <a:r>
              <a:rPr lang="ru-RU" sz="2400" dirty="0" err="1" smtClean="0">
                <a:solidFill>
                  <a:srgbClr val="333333"/>
                </a:solidFill>
                <a:latin typeface="Gilroy Light" panose="00000400000000000000" pitchFamily="50" charset="-52"/>
              </a:rPr>
              <a:t>Гкалл</a:t>
            </a:r>
            <a:r>
              <a:rPr lang="en-US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/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мес.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534145" y="4463726"/>
            <a:ext cx="5410205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675 000 000 руб.</a:t>
            </a:r>
            <a:r>
              <a:rPr lang="en-US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/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мес.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698812" y="6257055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587904" y="819020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6534147" y="2699397"/>
            <a:ext cx="2730936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21 </a:t>
            </a:r>
            <a:r>
              <a:rPr lang="ru-RU" sz="2400" dirty="0">
                <a:solidFill>
                  <a:srgbClr val="333333"/>
                </a:solidFill>
                <a:latin typeface="Gilroy Light" panose="00000400000000000000" pitchFamily="50" charset="-52"/>
              </a:rPr>
              <a:t>600 м³</a:t>
            </a:r>
            <a:r>
              <a:rPr lang="en-US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/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мес.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8639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/>
      <p:bldP spid="8" grpId="0"/>
      <p:bldP spid="10" grpId="0"/>
      <p:bldP spid="11" grpId="0"/>
      <p:bldP spid="13" grpId="0"/>
      <p:bldP spid="14" grpId="0" animBg="1"/>
      <p:bldP spid="15" grpId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4093723" y="324402"/>
            <a:ext cx="7000878" cy="17619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0" b="1" spc="600" dirty="0" smtClean="0">
                <a:solidFill>
                  <a:srgbClr val="ECECEC"/>
                </a:solidFill>
                <a:latin typeface="Raleway" panose="020B0403030101060003" pitchFamily="34" charset="-52"/>
              </a:rPr>
              <a:t>ВОДА</a:t>
            </a:r>
            <a:endParaRPr lang="ru-RU" sz="12000" b="1" spc="600" dirty="0">
              <a:solidFill>
                <a:srgbClr val="ECECEC"/>
              </a:solidFill>
              <a:latin typeface="Raleway" panose="020B0403030101060003" pitchFamily="34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86522" y="1238250"/>
            <a:ext cx="5745483" cy="1003246"/>
          </a:xfrm>
        </p:spPr>
        <p:txBody>
          <a:bodyPr>
            <a:normAutofit fontScale="90000"/>
          </a:bodyPr>
          <a:lstStyle/>
          <a:p>
            <a:pPr algn="l"/>
            <a:r>
              <a:rPr lang="ru-RU" sz="7200" b="1" spc="6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ВОДА</a:t>
            </a:r>
            <a:endParaRPr lang="ru-RU" sz="7200" b="1" spc="600" dirty="0">
              <a:solidFill>
                <a:srgbClr val="333333"/>
              </a:solidFill>
              <a:latin typeface="Raleway" panose="020B0403030101060003" pitchFamily="34" charset="-52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534146" y="2569969"/>
            <a:ext cx="3752853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12 м³</a:t>
            </a:r>
            <a:r>
              <a:rPr lang="en-US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/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мес. на человека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3" r="8333"/>
          <a:stretch/>
        </p:blipFill>
        <p:spPr>
          <a:xfrm>
            <a:off x="857250" y="1238250"/>
            <a:ext cx="5274745" cy="4335873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534146" y="3022006"/>
            <a:ext cx="4410079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24 кВт</a:t>
            </a:r>
            <a:r>
              <a:rPr lang="en-US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/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мес.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534145" y="3455790"/>
            <a:ext cx="4933955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12 000 000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 человек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534145" y="3907827"/>
            <a:ext cx="5410205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rgbClr val="333333"/>
                </a:solidFill>
                <a:latin typeface="Gilroy Light" panose="00000400000000000000" pitchFamily="50" charset="-52"/>
              </a:rPr>
              <a:t>2</a:t>
            </a:r>
            <a:r>
              <a:rPr lang="en-US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50 000 </a:t>
            </a:r>
            <a:r>
              <a:rPr lang="ru-RU" sz="2400" dirty="0" err="1" smtClean="0">
                <a:solidFill>
                  <a:srgbClr val="333333"/>
                </a:solidFill>
                <a:latin typeface="Gilroy Light" panose="00000400000000000000" pitchFamily="50" charset="-52"/>
              </a:rPr>
              <a:t>Гкалл</a:t>
            </a:r>
            <a:r>
              <a:rPr lang="en-US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/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мес.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698812" y="6257055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587904" y="819020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6534145" y="4341611"/>
            <a:ext cx="5410205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375 000 000 руб.</a:t>
            </a:r>
            <a:r>
              <a:rPr lang="en-US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/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мес.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1679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/>
      <p:bldP spid="8" grpId="0"/>
      <p:bldP spid="10" grpId="0"/>
      <p:bldP spid="11" grpId="0"/>
      <p:bldP spid="13" grpId="0"/>
      <p:bldP spid="14" grpId="0" animBg="1"/>
      <p:bldP spid="1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4108987" y="671603"/>
            <a:ext cx="7534511" cy="18243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0" b="1" spc="600" dirty="0" smtClean="0">
                <a:solidFill>
                  <a:srgbClr val="ECECEC"/>
                </a:solidFill>
                <a:latin typeface="Raleway" panose="020B0403030101060003" pitchFamily="34" charset="-52"/>
              </a:rPr>
              <a:t>РАБОТА</a:t>
            </a:r>
            <a:endParaRPr lang="ru-RU" sz="12000" b="1" spc="600" dirty="0">
              <a:solidFill>
                <a:srgbClr val="ECECEC"/>
              </a:solidFill>
              <a:latin typeface="Raleway" panose="020B0403030101060003" pitchFamily="34" charset="-52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487618" y="1552847"/>
            <a:ext cx="3752853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26680" y="6240363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004382" y="819020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4382" y="1376184"/>
            <a:ext cx="9311897" cy="1091119"/>
          </a:xfrm>
        </p:spPr>
        <p:txBody>
          <a:bodyPr>
            <a:normAutofit fontScale="90000"/>
          </a:bodyPr>
          <a:lstStyle/>
          <a:p>
            <a:pPr algn="l"/>
            <a:r>
              <a:rPr lang="ru-RU" sz="7200" b="1" spc="6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ЭНЕРГИЯ РАБОТЫ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161970" y="3200554"/>
            <a:ext cx="5078501" cy="4904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Вложения</a:t>
            </a:r>
            <a:r>
              <a:rPr lang="ru-RU" sz="2400" dirty="0">
                <a:solidFill>
                  <a:srgbClr val="333333"/>
                </a:solidFill>
                <a:latin typeface="Gilroy Light" panose="00000400000000000000" pitchFamily="50" charset="-52"/>
              </a:rPr>
              <a:t>: 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3 млн. </a:t>
            </a:r>
            <a:r>
              <a:rPr lang="ru-RU" sz="2400" dirty="0">
                <a:solidFill>
                  <a:srgbClr val="333333"/>
                </a:solidFill>
                <a:latin typeface="Gilroy Light" panose="00000400000000000000" pitchFamily="50" charset="-52"/>
              </a:rPr>
              <a:t>р.</a:t>
            </a: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6161970" y="3748464"/>
            <a:ext cx="5078501" cy="4904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Источник: 35°С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6161970" y="4248888"/>
            <a:ext cx="5078501" cy="4827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Тепловая мощность: 200 кВт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6161970" y="4691137"/>
            <a:ext cx="5078501" cy="5576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Экономия: 2,5х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6161970" y="5318565"/>
            <a:ext cx="5078501" cy="469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Окупаемость: 3 года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82" y="2643975"/>
            <a:ext cx="4716205" cy="314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28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8" grpId="0"/>
      <p:bldP spid="14" grpId="0" animBg="1"/>
      <p:bldP spid="15" grpId="0" animBg="1"/>
      <p:bldP spid="2" grpId="0"/>
      <p:bldP spid="13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7487618" y="1552847"/>
            <a:ext cx="3752853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26680" y="6240363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004382" y="819020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82" y="2337945"/>
            <a:ext cx="4719234" cy="35248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988" y="996079"/>
            <a:ext cx="5106692" cy="381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4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4783846" y="1185444"/>
            <a:ext cx="6232932" cy="18243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0" b="1" spc="600" dirty="0" smtClean="0">
                <a:solidFill>
                  <a:srgbClr val="ECECEC"/>
                </a:solidFill>
                <a:latin typeface="Raleway" panose="020B0403030101060003" pitchFamily="34" charset="-52"/>
              </a:rPr>
              <a:t>СТОКИ</a:t>
            </a:r>
            <a:endParaRPr lang="ru-RU" sz="12000" b="1" spc="600" dirty="0">
              <a:solidFill>
                <a:srgbClr val="ECECEC"/>
              </a:solidFill>
              <a:latin typeface="Raleway" panose="020B0403030101060003" pitchFamily="34" charset="-52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487618" y="1552847"/>
            <a:ext cx="3752853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26680" y="6240363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004382" y="819020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0658" y="1087427"/>
            <a:ext cx="3959504" cy="1786857"/>
          </a:xfrm>
        </p:spPr>
        <p:txBody>
          <a:bodyPr>
            <a:normAutofit/>
          </a:bodyPr>
          <a:lstStyle/>
          <a:p>
            <a:pPr algn="l"/>
            <a:r>
              <a:rPr lang="ru-RU" sz="7200" b="1" spc="6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СТОКИ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120578" y="3323637"/>
            <a:ext cx="5234273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Вложения</a:t>
            </a:r>
            <a:r>
              <a:rPr lang="ru-RU" sz="2400" dirty="0">
                <a:solidFill>
                  <a:srgbClr val="333333"/>
                </a:solidFill>
                <a:latin typeface="Gilroy Light" panose="00000400000000000000" pitchFamily="50" charset="-52"/>
              </a:rPr>
              <a:t>: 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4,2 </a:t>
            </a:r>
            <a:r>
              <a:rPr lang="ru-RU" sz="2400" dirty="0">
                <a:solidFill>
                  <a:srgbClr val="333333"/>
                </a:solidFill>
                <a:latin typeface="Gilroy Light" panose="00000400000000000000" pitchFamily="50" charset="-52"/>
              </a:rPr>
              <a:t>млн р.</a:t>
            </a: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6120578" y="3890796"/>
            <a:ext cx="5234273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Источник: </a:t>
            </a:r>
            <a:r>
              <a:rPr lang="ru-RU" sz="2400" dirty="0">
                <a:solidFill>
                  <a:srgbClr val="333333"/>
                </a:solidFill>
                <a:latin typeface="Gilroy Light" panose="00000400000000000000" pitchFamily="50" charset="-52"/>
              </a:rPr>
              <a:t>12 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°С</a:t>
            </a: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6120578" y="5480638"/>
            <a:ext cx="5234273" cy="4013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Окупаемость: 3,5 года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82" y="1972004"/>
            <a:ext cx="4473926" cy="2856987"/>
          </a:xfrm>
          <a:prstGeom prst="rect">
            <a:avLst/>
          </a:prstGeom>
        </p:spPr>
      </p:pic>
      <p:sp>
        <p:nvSpPr>
          <p:cNvPr id="25" name="Заголовок 1"/>
          <p:cNvSpPr txBox="1">
            <a:spLocks/>
          </p:cNvSpPr>
          <p:nvPr/>
        </p:nvSpPr>
        <p:spPr>
          <a:xfrm>
            <a:off x="6120578" y="4484697"/>
            <a:ext cx="5234273" cy="3896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Тепловая мощность: 100 кВт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6120578" y="4909506"/>
            <a:ext cx="5234273" cy="4766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Экономия: 3,7х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364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8" grpId="0"/>
      <p:bldP spid="14" grpId="0" animBg="1"/>
      <p:bldP spid="15" grpId="0" animBg="1"/>
      <p:bldP spid="2" grpId="0"/>
      <p:bldP spid="13" grpId="0"/>
      <p:bldP spid="19" grpId="0"/>
      <p:bldP spid="22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7487618" y="1552847"/>
            <a:ext cx="3752853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26680" y="6240363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004382" y="819020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82" y="3139374"/>
            <a:ext cx="5002279" cy="29145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634" y="819020"/>
            <a:ext cx="5857938" cy="391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2827288" y="1130718"/>
            <a:ext cx="9117062" cy="18243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0" b="1" spc="600" dirty="0" smtClean="0">
                <a:solidFill>
                  <a:srgbClr val="ECECEC"/>
                </a:solidFill>
                <a:latin typeface="Raleway" panose="020B0403030101060003" pitchFamily="34" charset="-52"/>
              </a:rPr>
              <a:t>ВЫТЯЖКА</a:t>
            </a:r>
            <a:endParaRPr lang="ru-RU" sz="12000" b="1" spc="600" dirty="0">
              <a:solidFill>
                <a:srgbClr val="ECECEC"/>
              </a:solidFill>
              <a:latin typeface="Raleway" panose="020B0403030101060003" pitchFamily="34" charset="-52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487618" y="1552847"/>
            <a:ext cx="3752853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26680" y="6240363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004382" y="819020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78750" y="1897282"/>
            <a:ext cx="5591235" cy="1177830"/>
          </a:xfrm>
        </p:spPr>
        <p:txBody>
          <a:bodyPr>
            <a:normAutofit/>
          </a:bodyPr>
          <a:lstStyle/>
          <a:p>
            <a:pPr algn="l"/>
            <a:r>
              <a:rPr lang="ru-RU" sz="7200" b="1" spc="6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ВЫТЯЖКА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878750" y="3271818"/>
            <a:ext cx="5764748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Вложения</a:t>
            </a:r>
            <a:r>
              <a:rPr lang="ru-RU" sz="2400" dirty="0">
                <a:solidFill>
                  <a:srgbClr val="333333"/>
                </a:solidFill>
                <a:latin typeface="Gilroy Light" panose="00000400000000000000" pitchFamily="50" charset="-52"/>
              </a:rPr>
              <a:t>: 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0,6 </a:t>
            </a:r>
            <a:r>
              <a:rPr lang="ru-RU" sz="2400" dirty="0">
                <a:solidFill>
                  <a:srgbClr val="333333"/>
                </a:solidFill>
                <a:latin typeface="Gilroy Light" panose="00000400000000000000" pitchFamily="50" charset="-52"/>
              </a:rPr>
              <a:t>млн р.</a:t>
            </a: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5878750" y="3838977"/>
            <a:ext cx="5764748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Источник: 20-80 °С</a:t>
            </a: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5878750" y="5386795"/>
            <a:ext cx="5764748" cy="4013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Окупаемость: ≈1 год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5878750" y="4373607"/>
            <a:ext cx="5764748" cy="7399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Тепловая мощность: 14 кВт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  <a:p>
            <a:pPr algn="l"/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5878750" y="4763213"/>
            <a:ext cx="5764748" cy="4766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Экономия</a:t>
            </a:r>
            <a:r>
              <a:rPr lang="ru-RU" sz="2400" dirty="0">
                <a:solidFill>
                  <a:srgbClr val="333333"/>
                </a:solidFill>
                <a:latin typeface="Gilroy Light" panose="00000400000000000000" pitchFamily="50" charset="-52"/>
              </a:rPr>
              <a:t>: </a:t>
            </a:r>
            <a:r>
              <a:rPr lang="ru-RU" sz="2400" dirty="0" smtClean="0">
                <a:solidFill>
                  <a:srgbClr val="333333"/>
                </a:solidFill>
                <a:latin typeface="Gilroy Light" panose="00000400000000000000" pitchFamily="50" charset="-52"/>
              </a:rPr>
              <a:t>∞х</a:t>
            </a:r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9"/>
          <a:stretch/>
        </p:blipFill>
        <p:spPr>
          <a:xfrm>
            <a:off x="1004382" y="2148455"/>
            <a:ext cx="4323293" cy="290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5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8" grpId="0"/>
      <p:bldP spid="14" grpId="0" animBg="1"/>
      <p:bldP spid="15" grpId="0" animBg="1"/>
      <p:bldP spid="2" grpId="0"/>
      <p:bldP spid="13" grpId="0"/>
      <p:bldP spid="19" grpId="0"/>
      <p:bldP spid="22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1375674" y="1122448"/>
            <a:ext cx="5956068" cy="16996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0" b="1" spc="600" dirty="0" smtClean="0">
                <a:solidFill>
                  <a:srgbClr val="ECECEC"/>
                </a:solidFill>
                <a:latin typeface="Raleway" panose="020B0403030101060003" pitchFamily="34" charset="-52"/>
              </a:rPr>
              <a:t>ДОМ</a:t>
            </a:r>
            <a:endParaRPr lang="ru-RU" sz="12000" b="1" spc="600" dirty="0">
              <a:solidFill>
                <a:srgbClr val="ECECEC"/>
              </a:solidFill>
              <a:latin typeface="Raleway" panose="020B0403030101060003" pitchFamily="34" charset="-52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487618" y="1552847"/>
            <a:ext cx="3752853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34488" y="2852002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10800000">
            <a:off x="7127961" y="6343395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2939" y="756249"/>
            <a:ext cx="3185198" cy="1291976"/>
          </a:xfrm>
        </p:spPr>
        <p:txBody>
          <a:bodyPr>
            <a:normAutofit/>
          </a:bodyPr>
          <a:lstStyle/>
          <a:p>
            <a:pPr algn="l"/>
            <a:r>
              <a:rPr lang="ru-RU" sz="7200" b="1" spc="6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ДОМ</a:t>
            </a:r>
          </a:p>
        </p:txBody>
      </p:sp>
      <p:pic>
        <p:nvPicPr>
          <p:cNvPr id="11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739" y="445917"/>
            <a:ext cx="3061495" cy="5602732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985" y="1200150"/>
            <a:ext cx="2877674" cy="4848499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670824" y="2078149"/>
            <a:ext cx="5543550" cy="3207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b="1" spc="6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МНОГОКВАРТИРНЫЙ ЖИЛОЙ ДОМ</a:t>
            </a:r>
            <a:endParaRPr lang="ru-RU" sz="1200" b="1" spc="600" dirty="0">
              <a:solidFill>
                <a:srgbClr val="333333"/>
              </a:solidFill>
              <a:latin typeface="Raleway" panose="020B0403030101060003" pitchFamily="34" charset="-52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605235" y="3606739"/>
            <a:ext cx="4989116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Gilroy Light" panose="00000400000000000000" pitchFamily="50" charset="-52"/>
                <a:ea typeface="Open Sans Light" panose="020B0306030504020204" pitchFamily="34" charset="0"/>
                <a:cs typeface="Open Sans Light" panose="020B0306030504020204" pitchFamily="34" charset="0"/>
              </a:rPr>
              <a:t>Первоначальные вложения: 900 тыс. р.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605235" y="3200855"/>
            <a:ext cx="4893866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Gilroy Light" panose="00000400000000000000" pitchFamily="50" charset="-52"/>
                <a:ea typeface="Open Sans Light" panose="020B0306030504020204" pitchFamily="34" charset="0"/>
                <a:cs typeface="Open Sans Light" panose="020B0306030504020204" pitchFamily="34" charset="0"/>
              </a:rPr>
              <a:t>Стоимость ГВС теплосетями: 120 р./м³</a:t>
            </a: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605233" y="4025896"/>
            <a:ext cx="4563667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Gilroy Light" panose="00000400000000000000" pitchFamily="50" charset="-52"/>
                <a:ea typeface="Open Sans Light" panose="020B0306030504020204" pitchFamily="34" charset="0"/>
                <a:cs typeface="Open Sans Light" panose="020B0306030504020204" pitchFamily="34" charset="0"/>
              </a:rPr>
              <a:t>Стоимость ГВС </a:t>
            </a:r>
            <a:r>
              <a:rPr lang="ru-RU" sz="2000" dirty="0" smtClean="0">
                <a:latin typeface="Gilroy Light" panose="00000400000000000000" pitchFamily="50" charset="-52"/>
                <a:ea typeface="Open Sans Light" panose="020B0306030504020204" pitchFamily="34" charset="0"/>
                <a:cs typeface="Open Sans Light" panose="020B0306030504020204" pitchFamily="34" charset="0"/>
              </a:rPr>
              <a:t>ТН: </a:t>
            </a:r>
            <a:r>
              <a:rPr lang="ru-RU" sz="2000" dirty="0">
                <a:latin typeface="Gilroy Light" panose="00000400000000000000" pitchFamily="50" charset="-52"/>
                <a:ea typeface="Open Sans Light" panose="020B0306030504020204" pitchFamily="34" charset="0"/>
                <a:cs typeface="Open Sans Light" panose="020B0306030504020204" pitchFamily="34" charset="0"/>
              </a:rPr>
              <a:t>40 р./м³</a:t>
            </a: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605233" y="4850937"/>
            <a:ext cx="3617518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Gilroy Light" panose="00000400000000000000" pitchFamily="50" charset="-52"/>
                <a:ea typeface="Open Sans Light" panose="020B0306030504020204" pitchFamily="34" charset="0"/>
                <a:cs typeface="Open Sans Light" panose="020B0306030504020204" pitchFamily="34" charset="0"/>
              </a:rPr>
              <a:t>Экономия в год: 292 тыс. р.</a:t>
            </a: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605233" y="4431780"/>
            <a:ext cx="4017567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Gilroy Light" panose="00000400000000000000" pitchFamily="50" charset="-52"/>
                <a:ea typeface="Open Sans Light" panose="020B0306030504020204" pitchFamily="34" charset="0"/>
                <a:cs typeface="Open Sans Light" panose="020B0306030504020204" pitchFamily="34" charset="0"/>
              </a:rPr>
              <a:t>Окупаемость: 3 года 2 месяца</a:t>
            </a:r>
          </a:p>
        </p:txBody>
      </p:sp>
    </p:spTree>
    <p:extLst>
      <p:ext uri="{BB962C8B-B14F-4D97-AF65-F5344CB8AC3E}">
        <p14:creationId xmlns:p14="http://schemas.microsoft.com/office/powerpoint/2010/main" val="36276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8" grpId="0"/>
      <p:bldP spid="14" grpId="0" animBg="1"/>
      <p:bldP spid="15" grpId="0" animBg="1"/>
      <p:bldP spid="2" grpId="0"/>
      <p:bldP spid="13" grpId="0"/>
      <p:bldP spid="19" grpId="0"/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5129213" y="908526"/>
            <a:ext cx="6948318" cy="18243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0" b="1" spc="600" dirty="0" smtClean="0">
                <a:solidFill>
                  <a:srgbClr val="ECECEC"/>
                </a:solidFill>
                <a:latin typeface="Raleway" panose="020B0403030101060003" pitchFamily="34" charset="-52"/>
              </a:rPr>
              <a:t>BROSK</a:t>
            </a:r>
            <a:endParaRPr lang="ru-RU" sz="12000" b="1" spc="600" dirty="0">
              <a:solidFill>
                <a:srgbClr val="ECECEC"/>
              </a:solidFill>
              <a:latin typeface="Raleway" panose="020B0403030101060003" pitchFamily="34" charset="-52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487618" y="1552847"/>
            <a:ext cx="3752853" cy="419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400" dirty="0">
              <a:solidFill>
                <a:srgbClr val="333333"/>
              </a:solidFill>
              <a:latin typeface="Gilroy Light" panose="00000400000000000000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712300" y="2720261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004382" y="819020"/>
            <a:ext cx="2528171" cy="57951"/>
          </a:xfrm>
          <a:prstGeom prst="rect">
            <a:avLst/>
          </a:prstGeom>
          <a:solidFill>
            <a:srgbClr val="006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4382" y="1319399"/>
            <a:ext cx="10815576" cy="1786857"/>
          </a:xfrm>
        </p:spPr>
        <p:txBody>
          <a:bodyPr>
            <a:normAutofit fontScale="90000"/>
          </a:bodyPr>
          <a:lstStyle/>
          <a:p>
            <a:pPr algn="l"/>
            <a:r>
              <a:rPr lang="ru-RU" sz="7200" b="1" spc="6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СПАСИБО</a:t>
            </a:r>
            <a:r>
              <a:rPr lang="ru-RU" sz="7200" b="1" spc="600" dirty="0">
                <a:solidFill>
                  <a:srgbClr val="333333"/>
                </a:solidFill>
                <a:latin typeface="Raleway" panose="020B0403030101060003" pitchFamily="34" charset="-52"/>
              </a:rPr>
              <a:t/>
            </a:r>
            <a:br>
              <a:rPr lang="ru-RU" sz="7200" b="1" spc="600" dirty="0">
                <a:solidFill>
                  <a:srgbClr val="333333"/>
                </a:solidFill>
                <a:latin typeface="Raleway" panose="020B0403030101060003" pitchFamily="34" charset="-52"/>
              </a:rPr>
            </a:br>
            <a:r>
              <a:rPr lang="ru-RU" sz="7200" b="1" spc="600" dirty="0" smtClean="0">
                <a:solidFill>
                  <a:srgbClr val="333333"/>
                </a:solidFill>
                <a:latin typeface="Raleway" panose="020B0403030101060003" pitchFamily="34" charset="-52"/>
              </a:rPr>
              <a:t>ЗА ВНИМАНИЕ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004382" y="3892941"/>
            <a:ext cx="2710368" cy="30072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b="1" spc="300" dirty="0" smtClean="0">
                <a:solidFill>
                  <a:srgbClr val="333333"/>
                </a:solidFill>
                <a:latin typeface="Gilroy ExtraBold" panose="00000900000000000000" pitchFamily="50" charset="-52"/>
              </a:rPr>
              <a:t>+7(499)704-13-98</a:t>
            </a:r>
            <a:endParaRPr lang="ru-RU" sz="1200" b="1" spc="300" dirty="0">
              <a:solidFill>
                <a:srgbClr val="333333"/>
              </a:solidFill>
              <a:latin typeface="Gilroy ExtraBold" panose="00000900000000000000" pitchFamily="50" charset="-52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004382" y="4422445"/>
            <a:ext cx="3290816" cy="46545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b="1" spc="300" dirty="0" smtClean="0">
                <a:solidFill>
                  <a:srgbClr val="333333"/>
                </a:solidFill>
                <a:latin typeface="Gilroy ExtraBold" panose="00000900000000000000" pitchFamily="50" charset="-52"/>
              </a:rPr>
              <a:t>ОБНИНСК</a:t>
            </a:r>
            <a:endParaRPr lang="en-US" sz="1200" b="1" spc="300" dirty="0" smtClean="0">
              <a:solidFill>
                <a:srgbClr val="333333"/>
              </a:solidFill>
              <a:latin typeface="Gilroy ExtraBold" panose="00000900000000000000" pitchFamily="50" charset="-52"/>
            </a:endParaRPr>
          </a:p>
          <a:p>
            <a:pPr algn="l"/>
            <a:r>
              <a:rPr lang="ru-RU" sz="1200" b="1" spc="300" dirty="0" smtClean="0">
                <a:solidFill>
                  <a:srgbClr val="333333"/>
                </a:solidFill>
                <a:latin typeface="Gilroy ExtraBold" panose="00000900000000000000" pitchFamily="50" charset="-52"/>
              </a:rPr>
              <a:t>КИЕВСКОЕ ШОССЕ 59</a:t>
            </a:r>
            <a:endParaRPr lang="ru-RU" sz="1200" b="1" spc="300" dirty="0">
              <a:solidFill>
                <a:srgbClr val="333333"/>
              </a:solidFill>
              <a:latin typeface="Gilroy ExtraBold" panose="00000900000000000000" pitchFamily="50" charset="-52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004382" y="5113772"/>
            <a:ext cx="2451394" cy="30072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1" spc="300" dirty="0" smtClean="0">
                <a:solidFill>
                  <a:srgbClr val="333333"/>
                </a:solidFill>
                <a:latin typeface="Gilroy ExtraBold" panose="00000900000000000000" pitchFamily="50" charset="-52"/>
              </a:rPr>
              <a:t>sales@brosk.ru</a:t>
            </a:r>
            <a:endParaRPr lang="ru-RU" sz="1200" b="1" spc="300" dirty="0">
              <a:solidFill>
                <a:srgbClr val="333333"/>
              </a:solidFill>
              <a:latin typeface="Gilroy ExtraBold" panose="00000900000000000000" pitchFamily="50" charset="-52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8124957" y="5113772"/>
            <a:ext cx="2820153" cy="30072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1" spc="300" dirty="0" smtClean="0">
                <a:solidFill>
                  <a:srgbClr val="333333"/>
                </a:solidFill>
                <a:latin typeface="Gilroy ExtraBold" panose="00000900000000000000" pitchFamily="50" charset="-52"/>
              </a:rPr>
              <a:t>ko@brosk.ru</a:t>
            </a:r>
            <a:endParaRPr lang="ru-RU" sz="1200" b="1" spc="300" dirty="0">
              <a:solidFill>
                <a:srgbClr val="333333"/>
              </a:solidFill>
              <a:latin typeface="Gilroy ExtraBold" panose="00000900000000000000" pitchFamily="50" charset="-52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8124958" y="4482064"/>
            <a:ext cx="2820153" cy="30072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b="1" spc="300" dirty="0" smtClean="0">
                <a:solidFill>
                  <a:srgbClr val="333333"/>
                </a:solidFill>
                <a:latin typeface="Gilroy ExtraBold" panose="00000900000000000000" pitchFamily="50" charset="-52"/>
              </a:rPr>
              <a:t>КОВАЛЕВ ОЛЕГ</a:t>
            </a:r>
            <a:endParaRPr lang="ru-RU" sz="1200" b="1" spc="300" dirty="0">
              <a:solidFill>
                <a:srgbClr val="333333"/>
              </a:solidFill>
              <a:latin typeface="Gilroy ExtraBold" panose="00000900000000000000" pitchFamily="50" charset="-52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8124956" y="3892941"/>
            <a:ext cx="2820153" cy="30072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b="1" spc="300" dirty="0" smtClean="0">
                <a:solidFill>
                  <a:srgbClr val="333333"/>
                </a:solidFill>
                <a:latin typeface="Gilroy ExtraBold" panose="00000900000000000000" pitchFamily="50" charset="-52"/>
              </a:rPr>
              <a:t>ДОКЛАДЧИК:</a:t>
            </a:r>
            <a:endParaRPr lang="ru-RU" sz="1200" b="1" spc="300" dirty="0">
              <a:solidFill>
                <a:srgbClr val="333333"/>
              </a:solidFill>
              <a:latin typeface="Gilroy ExtraBold" panose="000009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7000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2593</TotalTime>
  <Words>214</Words>
  <Application>Microsoft Office PowerPoint</Application>
  <PresentationFormat>Широкоэкранный</PresentationFormat>
  <Paragraphs>56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Open Sans Light</vt:lpstr>
      <vt:lpstr>Raleway</vt:lpstr>
      <vt:lpstr>Calibri Light</vt:lpstr>
      <vt:lpstr>Calibri</vt:lpstr>
      <vt:lpstr>Gilroy Light</vt:lpstr>
      <vt:lpstr>Gilroy ExtraBold</vt:lpstr>
      <vt:lpstr>Тема Office</vt:lpstr>
      <vt:lpstr>КАНАЛИЗАЦИОННЫЕ СТОКИ И ПРОМЫШЛЕННЫЕ ВЫБРОСЫ</vt:lpstr>
      <vt:lpstr>ВОЗДУХ</vt:lpstr>
      <vt:lpstr>ВОДА</vt:lpstr>
      <vt:lpstr>ЭНЕРГИЯ РАБОТЫ</vt:lpstr>
      <vt:lpstr>Презентация PowerPoint</vt:lpstr>
      <vt:lpstr>СТОКИ</vt:lpstr>
      <vt:lpstr>Презентация PowerPoint</vt:lpstr>
      <vt:lpstr>ВЫТЯЖКА</vt:lpstr>
      <vt:lpstr>ДОМ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BROSK</dc:title>
  <dc:creator>Certified Windows</dc:creator>
  <cp:lastModifiedBy>Ковалев Олег Алексеевич</cp:lastModifiedBy>
  <cp:revision>71</cp:revision>
  <dcterms:created xsi:type="dcterms:W3CDTF">2017-10-09T19:28:11Z</dcterms:created>
  <dcterms:modified xsi:type="dcterms:W3CDTF">2018-02-02T10:14:26Z</dcterms:modified>
</cp:coreProperties>
</file>