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14" autoAdjust="0"/>
  </p:normalViewPr>
  <p:slideViewPr>
    <p:cSldViewPr>
      <p:cViewPr varScale="1">
        <p:scale>
          <a:sx n="103" d="100"/>
          <a:sy n="103" d="100"/>
        </p:scale>
        <p:origin x="-20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E59F71-8BB7-4550-8832-D7059699FCB8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39DB84-D0D5-460D-9EBF-C160100F528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9DB84-D0D5-460D-9EBF-C160100F528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928671"/>
            <a:ext cx="7886728" cy="1357322"/>
          </a:xfrm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МНОГОФУКЦИОНАЛЬНЫЙ ЭНЕРГОКОМПЛЕКС КОТЁЛ – АБСОРБЦИОННЫЙ ТРАНСФОРМАТОР ТЕПЛА: 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2976" y="2428868"/>
            <a:ext cx="6629424" cy="2357454"/>
          </a:xfrm>
        </p:spPr>
        <p:txBody>
          <a:bodyPr>
            <a:normAutofit/>
          </a:bodyPr>
          <a:lstStyle/>
          <a:p>
            <a:r>
              <a:rPr lang="ru-RU" sz="1400" b="1" i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Презентация  Доклада на Конференции «Тепловые насосы. Стимулирование и внедрение в мире и в РФ». 6 февраля 2018 г. М. МВЦ, </a:t>
            </a:r>
            <a:r>
              <a:rPr lang="ru-RU" sz="1400" b="1" i="1" u="sng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Крокус-Экспо</a:t>
            </a:r>
            <a:r>
              <a:rPr lang="ru-RU" sz="1400" b="1" i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400" b="1" i="1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Е. </a:t>
            </a:r>
            <a:r>
              <a:rPr lang="ru-RU" sz="1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Шадек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независимый эксперт, Д.Л. </a:t>
            </a:r>
            <a:r>
              <a:rPr lang="ru-RU" sz="1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Догадин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Е.А. </a:t>
            </a:r>
            <a:r>
              <a:rPr lang="ru-RU" sz="1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Варнаева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И.К. Дегтярёв, ОАО «</a:t>
            </a:r>
            <a:r>
              <a:rPr lang="ru-RU" sz="1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Лукойл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», </a:t>
            </a:r>
            <a:b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Д.Н. Арефьев, Компания «</a:t>
            </a:r>
            <a:r>
              <a:rPr lang="ru-RU" sz="1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Хендз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Климат </a:t>
            </a:r>
            <a:r>
              <a:rPr lang="ru-RU" sz="1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Контрол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», О.В. Лапшин, Комитет по коммерциализации ВОИР</a:t>
            </a:r>
            <a:endParaRPr lang="ru-RU" sz="1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500042"/>
            <a:ext cx="6043626" cy="917596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СОСТОЯНИЕ ПРОБЛЕМЫ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В европейских странах практикуется строительство компактных электростанций, мини-ТЭЦ, в частности, </a:t>
            </a:r>
            <a:r>
              <a:rPr lang="ru-RU" dirty="0" err="1" smtClean="0"/>
              <a:t>газопоршневых</a:t>
            </a:r>
            <a:r>
              <a:rPr lang="ru-RU" dirty="0" smtClean="0"/>
              <a:t>, сразу со смонтированными абсорбционными </a:t>
            </a:r>
            <a:r>
              <a:rPr lang="ru-RU" dirty="0" err="1" smtClean="0"/>
              <a:t>чиллерами</a:t>
            </a:r>
            <a:r>
              <a:rPr lang="ru-RU" dirty="0" smtClean="0"/>
              <a:t>. Предлагаются системы </a:t>
            </a:r>
            <a:r>
              <a:rPr lang="ru-RU" dirty="0" err="1" smtClean="0"/>
              <a:t>тригенерации</a:t>
            </a:r>
            <a:r>
              <a:rPr lang="ru-RU" dirty="0" smtClean="0"/>
              <a:t>, использующие энергию отработанного пара и сбросной горячей воды </a:t>
            </a:r>
            <a:r>
              <a:rPr lang="en-US" dirty="0" smtClean="0"/>
              <a:t>c</a:t>
            </a:r>
            <a:r>
              <a:rPr lang="ru-RU" dirty="0" smtClean="0"/>
              <a:t> температурой от 80 до 95</a:t>
            </a:r>
            <a:r>
              <a:rPr lang="ru-RU" baseline="30000" dirty="0" smtClean="0"/>
              <a:t>0</a:t>
            </a:r>
            <a:r>
              <a:rPr lang="ru-RU" dirty="0" smtClean="0"/>
              <a:t>С. (Абсорбционная технология </a:t>
            </a:r>
            <a:r>
              <a:rPr lang="en-US" dirty="0" smtClean="0"/>
              <a:t>SANYO</a:t>
            </a:r>
            <a:r>
              <a:rPr lang="ru-RU" dirty="0" smtClean="0"/>
              <a:t>). </a:t>
            </a:r>
          </a:p>
          <a:p>
            <a:r>
              <a:rPr lang="ru-RU" dirty="0" smtClean="0"/>
              <a:t>  Впервые в России компанией «</a:t>
            </a:r>
            <a:r>
              <a:rPr lang="ru-RU" dirty="0" err="1" smtClean="0"/>
              <a:t>Лукойл</a:t>
            </a:r>
            <a:r>
              <a:rPr lang="ru-RU" dirty="0" smtClean="0"/>
              <a:t>» (</a:t>
            </a:r>
            <a:r>
              <a:rPr lang="ru-RU" dirty="0" err="1" smtClean="0"/>
              <a:t>ЛУКОЙЛ-Астраханьэнерго</a:t>
            </a:r>
            <a:r>
              <a:rPr lang="ru-RU" dirty="0" smtClean="0"/>
              <a:t>) разработаны и реализованы уникальные проекты интеграции</a:t>
            </a:r>
            <a:r>
              <a:rPr lang="ru-RU" b="1" dirty="0" smtClean="0"/>
              <a:t> абсорбционных </a:t>
            </a:r>
            <a:r>
              <a:rPr lang="ru-RU" b="1" dirty="0" err="1" smtClean="0"/>
              <a:t>бромистолитиевых</a:t>
            </a:r>
            <a:r>
              <a:rPr lang="ru-RU" b="1" dirty="0" smtClean="0"/>
              <a:t> трансформаторов тепла (АБТТ) </a:t>
            </a:r>
            <a:r>
              <a:rPr lang="ru-RU" dirty="0" smtClean="0"/>
              <a:t>в технологическую схему </a:t>
            </a:r>
            <a:r>
              <a:rPr lang="ru-RU" b="1" dirty="0" smtClean="0"/>
              <a:t>ЭС</a:t>
            </a:r>
            <a:r>
              <a:rPr lang="ru-RU" dirty="0" smtClean="0"/>
              <a:t>, а именно  в системах охлаждения: 1. циклового воздуха компрессора ГТУ (модернизация КВОУ на базе </a:t>
            </a:r>
            <a:r>
              <a:rPr lang="ru-RU" b="1" dirty="0" smtClean="0"/>
              <a:t>АБХМ</a:t>
            </a:r>
            <a:r>
              <a:rPr lang="ru-RU" dirty="0" smtClean="0"/>
              <a:t>)  и 2. технологического оборудования (на базе </a:t>
            </a:r>
            <a:r>
              <a:rPr lang="ru-RU" b="1" dirty="0" smtClean="0"/>
              <a:t>АБТН</a:t>
            </a:r>
            <a:r>
              <a:rPr lang="ru-RU" dirty="0" smtClean="0"/>
              <a:t>). Реализация проектов позволило снять ограничения на мощность и производство электроэнергии в летний период, повысить </a:t>
            </a:r>
            <a:r>
              <a:rPr lang="ru-RU" dirty="0" err="1" smtClean="0"/>
              <a:t>энергоэффективность</a:t>
            </a:r>
            <a:r>
              <a:rPr lang="ru-RU" dirty="0" smtClean="0"/>
              <a:t>, надёжность работы оборудования и станции в целом.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Предлагаемый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энергокомплекс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содержит котёл (паровой или водогрейный или любое теплоиспользующее устройство) с встроенным экономайзером (</a:t>
            </a:r>
            <a:r>
              <a:rPr lang="ru-RU" b="1" dirty="0" smtClean="0"/>
              <a:t>ВЭ</a:t>
            </a:r>
            <a:r>
              <a:rPr lang="ru-RU" dirty="0" smtClean="0"/>
              <a:t>), </a:t>
            </a:r>
            <a:r>
              <a:rPr lang="ru-RU" b="1" dirty="0" smtClean="0"/>
              <a:t>АБТТ</a:t>
            </a:r>
            <a:r>
              <a:rPr lang="ru-RU" dirty="0" smtClean="0"/>
              <a:t>, генератор которого включён в замкнутый контур с </a:t>
            </a:r>
            <a:r>
              <a:rPr lang="ru-RU" b="1" dirty="0" smtClean="0"/>
              <a:t>ВЭ</a:t>
            </a:r>
            <a:r>
              <a:rPr lang="ru-RU" dirty="0" smtClean="0"/>
              <a:t>; теплообменник-утилизатор </a:t>
            </a:r>
            <a:r>
              <a:rPr lang="ru-RU" b="1" dirty="0" smtClean="0"/>
              <a:t>Т-У</a:t>
            </a:r>
            <a:r>
              <a:rPr lang="ru-RU" dirty="0" smtClean="0"/>
              <a:t> в газоходе за котлом, включённый в контур испарителя АБТТ </a:t>
            </a:r>
          </a:p>
          <a:p>
            <a:r>
              <a:rPr lang="ru-RU" dirty="0" smtClean="0"/>
              <a:t>  Комплекс эксплуатируется с сухой и глубокой утилизацией,</a:t>
            </a:r>
            <a:r>
              <a:rPr lang="ru-RU" b="1" dirty="0" smtClean="0"/>
              <a:t> ГУ</a:t>
            </a:r>
            <a:r>
              <a:rPr lang="ru-RU" dirty="0" smtClean="0"/>
              <a:t>, и без них, т.е. без Т-У, в режимах теплового насоса, </a:t>
            </a:r>
            <a:r>
              <a:rPr lang="ru-RU" b="1" dirty="0" smtClean="0"/>
              <a:t>АБТН,</a:t>
            </a:r>
            <a:r>
              <a:rPr lang="ru-RU" dirty="0" smtClean="0"/>
              <a:t> (зимой) и холодильной машины, </a:t>
            </a:r>
            <a:r>
              <a:rPr lang="ru-RU" b="1" dirty="0" smtClean="0"/>
              <a:t>АБХМ</a:t>
            </a:r>
            <a:r>
              <a:rPr lang="ru-RU" dirty="0" smtClean="0"/>
              <a:t>, (летом), либо круглогодично в одном режиме, и обеспечивает максимальную утилизацию </a:t>
            </a:r>
            <a:r>
              <a:rPr lang="ru-RU" dirty="0" err="1" smtClean="0"/>
              <a:t>тепл</a:t>
            </a:r>
            <a:r>
              <a:rPr lang="en-US" dirty="0" smtClean="0"/>
              <a:t>a</a:t>
            </a:r>
            <a:r>
              <a:rPr lang="ru-RU" dirty="0" smtClean="0"/>
              <a:t>. </a:t>
            </a:r>
            <a:r>
              <a:rPr lang="ru-RU" b="1" dirty="0" smtClean="0"/>
              <a:t>Открываются перспективы применения комплекса в коммунальной энергетике (по результатам ТЭО</a:t>
            </a:r>
            <a:r>
              <a:rPr lang="ru-RU" b="1" dirty="0" smtClean="0"/>
              <a:t>), например, на крупных котельных и мини-ТЭЦ, для энергосбережения </a:t>
            </a:r>
            <a:r>
              <a:rPr lang="ru-RU" b="1" dirty="0" smtClean="0"/>
              <a:t>и снижения токсичных выбросов вплоть до получения экологически чистого процесса.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ru-RU" dirty="0" smtClean="0"/>
              <a:t>Эффективность комплекса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. Комплекс эффективен на объектах, где охлаждение является технологической необходимостью, на объектах  с повышенными температурами тепловых выбросов, (порядка 160-180</a:t>
            </a:r>
            <a:r>
              <a:rPr lang="ru-RU" baseline="30000" dirty="0" smtClean="0"/>
              <a:t>0</a:t>
            </a:r>
            <a:r>
              <a:rPr lang="ru-RU" dirty="0" smtClean="0"/>
              <a:t>С), в частности, на </a:t>
            </a:r>
            <a:r>
              <a:rPr lang="ru-RU" b="1" dirty="0" smtClean="0"/>
              <a:t>мини-ТЭЦ</a:t>
            </a:r>
            <a:r>
              <a:rPr lang="ru-RU" dirty="0" smtClean="0"/>
              <a:t> на базе </a:t>
            </a:r>
            <a:r>
              <a:rPr lang="ru-RU" dirty="0" err="1" smtClean="0"/>
              <a:t>газопоршневых</a:t>
            </a:r>
            <a:r>
              <a:rPr lang="ru-RU" dirty="0" smtClean="0"/>
              <a:t> агрегатов (</a:t>
            </a:r>
            <a:r>
              <a:rPr lang="ru-RU" b="1" dirty="0" smtClean="0"/>
              <a:t>ГПА),</a:t>
            </a:r>
            <a:r>
              <a:rPr lang="ru-RU" dirty="0" smtClean="0"/>
              <a:t> </a:t>
            </a:r>
            <a:r>
              <a:rPr lang="ru-RU" b="1" dirty="0" smtClean="0"/>
              <a:t>ГТУ</a:t>
            </a:r>
            <a:r>
              <a:rPr lang="ru-RU" dirty="0" smtClean="0"/>
              <a:t>, </a:t>
            </a:r>
            <a:r>
              <a:rPr lang="ru-RU" b="1" dirty="0" smtClean="0"/>
              <a:t>ПГУ;</a:t>
            </a:r>
            <a:r>
              <a:rPr lang="ru-RU" dirty="0" smtClean="0"/>
              <a:t> на газотурбинных приводах компрессоров дожимных (ДКС) и газоперекачивающих (</a:t>
            </a:r>
            <a:r>
              <a:rPr lang="ru-RU" b="1" dirty="0" smtClean="0"/>
              <a:t>ГПС</a:t>
            </a:r>
            <a:r>
              <a:rPr lang="ru-RU" dirty="0" smtClean="0"/>
              <a:t>) станций магистральных </a:t>
            </a:r>
            <a:r>
              <a:rPr lang="ru-RU" dirty="0" err="1" smtClean="0"/>
              <a:t>газо</a:t>
            </a:r>
            <a:r>
              <a:rPr lang="ru-RU" dirty="0" smtClean="0"/>
              <a:t> – и </a:t>
            </a:r>
            <a:r>
              <a:rPr lang="ru-RU" dirty="0" err="1" smtClean="0"/>
              <a:t>нефте</a:t>
            </a:r>
            <a:r>
              <a:rPr lang="ru-RU" dirty="0" smtClean="0"/>
              <a:t> -проводов с </a:t>
            </a:r>
            <a:r>
              <a:rPr lang="ru-RU" b="1" dirty="0" smtClean="0"/>
              <a:t>котлами-утилизаторами (К-У)</a:t>
            </a:r>
            <a:r>
              <a:rPr lang="ru-RU" dirty="0" smtClean="0"/>
              <a:t>, как источник холода (для систем охлаждения узлов оборудования, компрессорного воздуха в летнее время).   </a:t>
            </a:r>
          </a:p>
          <a:p>
            <a:r>
              <a:rPr lang="ru-RU" dirty="0" smtClean="0"/>
              <a:t>  Ожидаемые </a:t>
            </a:r>
            <a:r>
              <a:rPr lang="ru-RU" b="1" dirty="0" smtClean="0"/>
              <a:t>КИТ</a:t>
            </a:r>
            <a:r>
              <a:rPr lang="ru-RU" dirty="0" smtClean="0"/>
              <a:t> комплекса порядка  100-106% по </a:t>
            </a:r>
            <a:r>
              <a:rPr lang="en-US" dirty="0" smtClean="0"/>
              <a:t>Q</a:t>
            </a:r>
            <a:r>
              <a:rPr lang="en-US" baseline="30000" dirty="0" smtClean="0"/>
              <a:t>P</a:t>
            </a:r>
            <a:r>
              <a:rPr lang="en-US" baseline="-25000" dirty="0" smtClean="0"/>
              <a:t>H</a:t>
            </a:r>
            <a:r>
              <a:rPr lang="ru-RU" dirty="0" smtClean="0"/>
              <a:t>, снижение расхода топлива около 10%., срок окупаемости от года до 4-х в зависимости от условий объекта. Для объекта (например, паровой котёл ЭС) мощностью 50 Гкал/ч с коэффициентом КИМ 0,8 экономия газа в денежном выражении составит около 20 млн. </a:t>
            </a:r>
            <a:r>
              <a:rPr lang="ru-RU" dirty="0" err="1" smtClean="0"/>
              <a:t>руб</a:t>
            </a:r>
            <a:r>
              <a:rPr lang="ru-RU" dirty="0" smtClean="0"/>
              <a:t>/год. При полной стоимости объекта порядка 60-70 млн. руб. простой срок окупаемости – около 3-4 лет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ru-RU" dirty="0" smtClean="0"/>
              <a:t>Перспективы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Представленный </a:t>
            </a:r>
            <a:r>
              <a:rPr lang="ru-RU" dirty="0" err="1" smtClean="0"/>
              <a:t>энергокомплекс</a:t>
            </a:r>
            <a:r>
              <a:rPr lang="ru-RU" dirty="0" smtClean="0"/>
              <a:t> </a:t>
            </a:r>
            <a:r>
              <a:rPr lang="ru-RU" dirty="0" err="1" smtClean="0"/>
              <a:t>иллюстри</a:t>
            </a:r>
            <a:r>
              <a:rPr lang="ru-RU" dirty="0" smtClean="0"/>
              <a:t>- </a:t>
            </a:r>
            <a:r>
              <a:rPr lang="ru-RU" dirty="0" err="1" smtClean="0"/>
              <a:t>рует</a:t>
            </a:r>
            <a:r>
              <a:rPr lang="ru-RU" dirty="0" smtClean="0"/>
              <a:t> возможности и перспективы </a:t>
            </a:r>
            <a:r>
              <a:rPr lang="ru-RU" dirty="0" err="1" smtClean="0"/>
              <a:t>теплонасос</a:t>
            </a:r>
            <a:r>
              <a:rPr lang="ru-RU" dirty="0" smtClean="0"/>
              <a:t>- </a:t>
            </a:r>
            <a:r>
              <a:rPr lang="ru-RU" dirty="0" err="1" smtClean="0"/>
              <a:t>ных</a:t>
            </a:r>
            <a:r>
              <a:rPr lang="ru-RU" dirty="0" smtClean="0"/>
              <a:t> технологий и, благодаря своей маневрен- </a:t>
            </a:r>
            <a:r>
              <a:rPr lang="ru-RU" dirty="0" err="1" smtClean="0"/>
              <a:t>ности</a:t>
            </a:r>
            <a:r>
              <a:rPr lang="ru-RU" dirty="0" smtClean="0"/>
              <a:t>, многофункциональности, </a:t>
            </a:r>
            <a:r>
              <a:rPr lang="ru-RU" dirty="0" err="1" smtClean="0"/>
              <a:t>эффектив</a:t>
            </a:r>
            <a:r>
              <a:rPr lang="ru-RU" dirty="0" smtClean="0"/>
              <a:t> -</a:t>
            </a:r>
            <a:r>
              <a:rPr lang="ru-RU" dirty="0" err="1" smtClean="0"/>
              <a:t>ности</a:t>
            </a:r>
            <a:r>
              <a:rPr lang="ru-RU" dirty="0" smtClean="0"/>
              <a:t>, </a:t>
            </a:r>
            <a:r>
              <a:rPr lang="ru-RU" dirty="0" err="1" smtClean="0"/>
              <a:t>экологичности</a:t>
            </a:r>
            <a:r>
              <a:rPr lang="ru-RU" dirty="0" smtClean="0"/>
              <a:t>, найдёт место не только в энергетике, но и в других областях промышленности.</a:t>
            </a:r>
          </a:p>
          <a:p>
            <a:r>
              <a:rPr lang="ru-RU" dirty="0" smtClean="0"/>
              <a:t>В перспективе – проектирование объектов (ЭС, мини-ТЭЦ, ГТУ с К-У и др.) с АБТТ, комплектная поставка оборудования.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ПРИНЦИПИАЛЬНАЯ ТЕХНОЛОГИЧЕСКАЯ  СХЕМА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572164"/>
          </a:xfrm>
        </p:spPr>
        <p:txBody>
          <a:bodyPr/>
          <a:lstStyle/>
          <a:p>
            <a:r>
              <a:rPr lang="ru-RU" dirty="0" smtClean="0"/>
              <a:t>Схема</a:t>
            </a:r>
            <a:endParaRPr lang="ru-RU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643174" y="1285860"/>
          <a:ext cx="4071966" cy="5421322"/>
        </p:xfrm>
        <a:graphic>
          <a:graphicData uri="http://schemas.openxmlformats.org/presentationml/2006/ole">
            <p:oleObj spid="_x0000_s1026" name="Acrobat Document" r:id="rId3" imgW="5667355" imgH="8019735" progId="AcroExch.Document.11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u="sng" dirty="0" smtClean="0"/>
              <a:t>Контакты: </a:t>
            </a:r>
          </a:p>
          <a:p>
            <a:r>
              <a:rPr lang="ru-RU" sz="2800" dirty="0" err="1" smtClean="0"/>
              <a:t>Шадек</a:t>
            </a:r>
            <a:r>
              <a:rPr lang="ru-RU" sz="2800" dirty="0" smtClean="0"/>
              <a:t> Евгений Глебович, </a:t>
            </a:r>
            <a:r>
              <a:rPr lang="ru-RU" sz="2800" dirty="0" err="1" smtClean="0"/>
              <a:t>моб</a:t>
            </a:r>
            <a:r>
              <a:rPr lang="ru-RU" sz="2800" dirty="0" smtClean="0"/>
              <a:t>. 89104659180</a:t>
            </a:r>
          </a:p>
          <a:p>
            <a:r>
              <a:rPr lang="en-US" sz="2800" dirty="0" smtClean="0"/>
              <a:t>E-mail  gleb567@rambler.ru</a:t>
            </a:r>
            <a:endParaRPr lang="ru-RU" sz="2800" dirty="0" smtClean="0"/>
          </a:p>
          <a:p>
            <a:endParaRPr lang="ru-RU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533</Words>
  <Application>Microsoft Office PowerPoint</Application>
  <PresentationFormat>Экран (4:3)</PresentationFormat>
  <Paragraphs>23</Paragraphs>
  <Slides>7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Тема Office</vt:lpstr>
      <vt:lpstr>Acrobat Document</vt:lpstr>
      <vt:lpstr>МНОГОФУКЦИОНАЛЬНЫЙ ЭНЕРГОКОМПЛЕКС КОТЁЛ – АБСОРБЦИОННЫЙ ТРАНСФОРМАТОР ТЕПЛА:    </vt:lpstr>
      <vt:lpstr>СОСТОЯНИЕ ПРОБЛЕМЫ</vt:lpstr>
      <vt:lpstr>Предлагаемый энергокомплекс</vt:lpstr>
      <vt:lpstr>Эффективность комплекса</vt:lpstr>
      <vt:lpstr>Перспективы</vt:lpstr>
      <vt:lpstr>ПРИНЦИПИАЛЬНАЯ ТЕХНОЛОГИЧЕСКАЯ  СХЕМА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МНОГОФУКЦИОНАЛЬНЫЙ ЭНЕРГОКОМПЛЕКС КОТЁЛ – АБСОРБЦИОННЫЙ ТРАНСФОРМАТОР ТЕПЛА:    </dc:title>
  <cp:lastModifiedBy>User</cp:lastModifiedBy>
  <cp:revision>10</cp:revision>
  <dcterms:modified xsi:type="dcterms:W3CDTF">2018-01-31T13:15:58Z</dcterms:modified>
</cp:coreProperties>
</file>