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78" r:id="rId1"/>
  </p:sldMasterIdLst>
  <p:notesMasterIdLst>
    <p:notesMasterId r:id="rId34"/>
  </p:notesMasterIdLst>
  <p:sldIdLst>
    <p:sldId id="296" r:id="rId2"/>
    <p:sldId id="410" r:id="rId3"/>
    <p:sldId id="411" r:id="rId4"/>
    <p:sldId id="412" r:id="rId5"/>
    <p:sldId id="413" r:id="rId6"/>
    <p:sldId id="415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434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446" r:id="rId27"/>
    <p:sldId id="447" r:id="rId28"/>
    <p:sldId id="448" r:id="rId29"/>
    <p:sldId id="449" r:id="rId30"/>
    <p:sldId id="450" r:id="rId31"/>
    <p:sldId id="451" r:id="rId32"/>
    <p:sldId id="313" r:id="rId33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0DCA9"/>
    <a:srgbClr val="45F9F5"/>
    <a:srgbClr val="BAEB2F"/>
    <a:srgbClr val="F1C8A9"/>
    <a:srgbClr val="ED49A7"/>
    <a:srgbClr val="D917B4"/>
    <a:srgbClr val="542804"/>
    <a:srgbClr val="3F1E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1" autoAdjust="0"/>
    <p:restoredTop sz="95942" autoAdjust="0"/>
  </p:normalViewPr>
  <p:slideViewPr>
    <p:cSldViewPr>
      <p:cViewPr varScale="1">
        <p:scale>
          <a:sx n="117" d="100"/>
          <a:sy n="117" d="100"/>
        </p:scale>
        <p:origin x="-504" y="-96"/>
      </p:cViewPr>
      <p:guideLst>
        <p:guide orient="horz" pos="216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rg\&#1090;&#1075;&#1089;\&#1072;101\&#1089;&#1077;&#1084;&#1080;&#1085;&#1072;&#1088;&#1099;%202018\4-%20%206-9%20&#1092;&#1077;&#1074;&#1088;&#1072;&#1083;&#1103;%20&#1072;&#1082;&#1074;&#1072;&#1090;&#1077;&#1088;&#1084;\06.02.2018%20&#1057;&#1054;&#1050;%20&#1090;&#1077;&#1087;&#1083;&#1086;&#1074;&#1099;&#1077;%20&#1085;&#1072;&#1089;&#1086;&#1089;&#1099;\&#1075;&#1088;&#1072;&#1092;&#1080;&#1082;%2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rg\&#1090;&#1075;&#1089;\&#1072;101\&#1089;&#1077;&#1084;&#1080;&#1085;&#1072;&#1088;&#1099;%202018\4-%20%206-9%20&#1092;&#1077;&#1074;&#1088;&#1072;&#1083;&#1103;%20&#1072;&#1082;&#1074;&#1072;&#1090;&#1077;&#1088;&#1084;\06.02.2018%20&#1057;&#1054;&#1050;%20&#1090;&#1077;&#1087;&#1083;&#1086;&#1074;&#1099;&#1077;%20&#1085;&#1072;&#1089;&#1086;&#1089;&#1099;\&#1075;&#1088;&#1072;&#1092;&#1080;&#1082;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rg\&#1090;&#1075;&#1089;\&#1072;101\&#1089;&#1077;&#1084;&#1080;&#1085;&#1072;&#1088;&#1099;%202018\4-%20%206-9%20&#1092;&#1077;&#1074;&#1088;&#1072;&#1083;&#1103;%20&#1072;&#1082;&#1074;&#1072;&#1090;&#1077;&#1088;&#1084;\06.02.2018%20&#1057;&#1054;&#1050;%20&#1090;&#1077;&#1087;&#1083;&#1086;&#1074;&#1099;&#1077;%20&#1085;&#1072;&#1089;&#1086;&#1089;&#1099;\&#1075;&#1088;&#1072;&#1092;&#1080;&#1082;%20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rg\&#1090;&#1075;&#1089;\&#1072;101\&#1089;&#1077;&#1084;&#1080;&#1085;&#1072;&#1088;&#1099;%202018\4-%20%206-9%20&#1092;&#1077;&#1074;&#1088;&#1072;&#1083;&#1103;%20&#1072;&#1082;&#1074;&#1072;&#1090;&#1077;&#1088;&#1084;\06.02.2018%20&#1057;&#1054;&#1050;%20&#1090;&#1077;&#1087;&#1083;&#1086;&#1074;&#1099;&#1077;%20&#1085;&#1072;&#1089;&#1086;&#1089;&#1099;\&#1075;&#1088;&#1072;&#1092;&#1080;&#1082;%20&#1084;&#1102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rg\&#1090;&#1075;&#1089;\&#1072;101\&#1089;&#1077;&#1084;&#1080;&#1085;&#1072;&#1088;&#1099;%202018\4-%20%206-9%20&#1092;&#1077;&#1074;&#1088;&#1072;&#1083;&#1103;%20&#1072;&#1082;&#1074;&#1072;&#1090;&#1077;&#1088;&#1084;\06.02.2018%20&#1057;&#1054;&#1050;%20&#1090;&#1077;&#1087;&#1083;&#1086;&#1074;&#1099;&#1077;%20&#1085;&#1072;&#1089;&#1086;&#1089;&#1099;\&#1075;&#1088;&#1072;&#1092;&#1080;&#1082;%20&#1084;&#110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2161692458126629E-2"/>
          <c:y val="0.11814660677932155"/>
          <c:w val="0.92048281295154843"/>
          <c:h val="0.74347228418105116"/>
        </c:manualLayout>
      </c:layout>
      <c:scatterChart>
        <c:scatterStyle val="smoothMarker"/>
        <c:ser>
          <c:idx val="0"/>
          <c:order val="0"/>
          <c:tx>
            <c:strRef>
              <c:f>Лист1!$B$1</c:f>
              <c:strCache>
                <c:ptCount val="1"/>
                <c:pt idx="0">
                  <c:v>оборудованных горелками с принудительной подачей воздуха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Лист1!$A$3:$A$12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Лист1!$B$3:$B$12</c:f>
              <c:numCache>
                <c:formatCode>General</c:formatCode>
                <c:ptCount val="10"/>
                <c:pt idx="0">
                  <c:v>86</c:v>
                </c:pt>
                <c:pt idx="1">
                  <c:v>87.149999999999991</c:v>
                </c:pt>
                <c:pt idx="2">
                  <c:v>88</c:v>
                </c:pt>
                <c:pt idx="3">
                  <c:v>88.6</c:v>
                </c:pt>
                <c:pt idx="4">
                  <c:v>89</c:v>
                </c:pt>
                <c:pt idx="5">
                  <c:v>89.39</c:v>
                </c:pt>
                <c:pt idx="6">
                  <c:v>89.69</c:v>
                </c:pt>
                <c:pt idx="7">
                  <c:v>89.9</c:v>
                </c:pt>
                <c:pt idx="8">
                  <c:v>90</c:v>
                </c:pt>
                <c:pt idx="9">
                  <c:v>90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оборудованных атмосферными горелками для сжигания газа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Лист1!$A$3:$A$12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Лист1!$C$3:$C$12</c:f>
              <c:numCache>
                <c:formatCode>General</c:formatCode>
                <c:ptCount val="10"/>
                <c:pt idx="0">
                  <c:v>83</c:v>
                </c:pt>
                <c:pt idx="1">
                  <c:v>84.149999999999991</c:v>
                </c:pt>
                <c:pt idx="2">
                  <c:v>85</c:v>
                </c:pt>
                <c:pt idx="3">
                  <c:v>85.6</c:v>
                </c:pt>
                <c:pt idx="4">
                  <c:v>86</c:v>
                </c:pt>
                <c:pt idx="5">
                  <c:v>86.39</c:v>
                </c:pt>
                <c:pt idx="6">
                  <c:v>86.69</c:v>
                </c:pt>
                <c:pt idx="7">
                  <c:v>86.9</c:v>
                </c:pt>
                <c:pt idx="8">
                  <c:v>87</c:v>
                </c:pt>
                <c:pt idx="9">
                  <c:v>87</c:v>
                </c:pt>
              </c:numCache>
            </c:numRef>
          </c:yVal>
          <c:smooth val="1"/>
        </c:ser>
        <c:axId val="117733632"/>
        <c:axId val="126869888"/>
      </c:scatterChart>
      <c:valAx>
        <c:axId val="117733632"/>
        <c:scaling>
          <c:orientation val="minMax"/>
          <c:max val="100"/>
          <c:min val="10"/>
        </c:scaling>
        <c:axPos val="b"/>
        <c:majorGridlines/>
        <c:title>
          <c:tx>
            <c:rich>
              <a:bodyPr/>
              <a:lstStyle/>
              <a:p>
                <a:pPr>
                  <a:defRPr b="1"/>
                </a:pPr>
                <a:r>
                  <a:rPr lang="ru-RU" sz="1000" b="1" i="0" u="none" strike="noStrike" baseline="0"/>
                  <a:t>Q, кВт </a:t>
                </a:r>
                <a:endParaRPr lang="ru-RU" b="1"/>
              </a:p>
            </c:rich>
          </c:tx>
          <c:layout>
            <c:manualLayout>
              <c:xMode val="edge"/>
              <c:yMode val="edge"/>
              <c:x val="0.9264124337398999"/>
              <c:y val="0.92587161898880976"/>
            </c:manualLayout>
          </c:layout>
        </c:title>
        <c:numFmt formatCode="General" sourceLinked="1"/>
        <c:tickLblPos val="nextTo"/>
        <c:crossAx val="126869888"/>
        <c:crosses val="autoZero"/>
        <c:crossBetween val="midCat"/>
      </c:valAx>
      <c:valAx>
        <c:axId val="126869888"/>
        <c:scaling>
          <c:orientation val="minMax"/>
          <c:max val="90"/>
          <c:min val="81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КПД, %</a:t>
                </a:r>
              </a:p>
            </c:rich>
          </c:tx>
          <c:layout>
            <c:manualLayout>
              <c:xMode val="edge"/>
              <c:yMode val="edge"/>
              <c:x val="4.1226747109100043E-3"/>
              <c:y val="2.6742237870560463E-2"/>
            </c:manualLayout>
          </c:layout>
        </c:title>
        <c:numFmt formatCode="General" sourceLinked="1"/>
        <c:tickLblPos val="nextTo"/>
        <c:crossAx val="1177336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4061329437892767"/>
          <c:y val="0.57351772280838909"/>
          <c:w val="0.72922079310221966"/>
          <c:h val="0.24989464980869874"/>
        </c:manualLayout>
      </c:layout>
      <c:txPr>
        <a:bodyPr/>
        <a:lstStyle/>
        <a:p>
          <a:pPr>
            <a:defRPr sz="11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/>
              <a:t>Точка определения параметров теплового насоса в режиме работы</a:t>
            </a:r>
          </a:p>
        </c:rich>
      </c:tx>
      <c:layout>
        <c:manualLayout>
          <c:xMode val="edge"/>
          <c:yMode val="edge"/>
          <c:x val="0.19977074306558532"/>
          <c:y val="1.5204249336280643E-2"/>
        </c:manualLayout>
      </c:layout>
    </c:title>
    <c:plotArea>
      <c:layout>
        <c:manualLayout>
          <c:layoutTarget val="inner"/>
          <c:xMode val="edge"/>
          <c:yMode val="edge"/>
          <c:x val="8.0570822541734768E-2"/>
          <c:y val="0.12693079654635941"/>
          <c:w val="0.88970773952337612"/>
          <c:h val="0.69615962408274079"/>
        </c:manualLayout>
      </c:layout>
      <c:scatterChart>
        <c:scatterStyle val="smoothMarker"/>
        <c:ser>
          <c:idx val="0"/>
          <c:order val="0"/>
          <c:tx>
            <c:strRef>
              <c:f>Лист1!$C$14</c:f>
              <c:strCache>
                <c:ptCount val="1"/>
                <c:pt idx="0">
                  <c:v>1 - моновалентном</c:v>
                </c:pt>
              </c:strCache>
            </c:strRef>
          </c:tx>
          <c:xVal>
            <c:numRef>
              <c:f>Лист1!$C$5:$C$12</c:f>
              <c:numCache>
                <c:formatCode>General</c:formatCode>
                <c:ptCount val="8"/>
                <c:pt idx="0">
                  <c:v>100</c:v>
                </c:pt>
                <c:pt idx="1">
                  <c:v>80</c:v>
                </c:pt>
                <c:pt idx="2">
                  <c:v>50</c:v>
                </c:pt>
                <c:pt idx="3">
                  <c:v>30</c:v>
                </c:pt>
                <c:pt idx="4">
                  <c:v>15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xVal>
          <c:yVal>
            <c:numRef>
              <c:f>Лист1!$B$5:$B$12</c:f>
              <c:numCache>
                <c:formatCode>General</c:formatCode>
                <c:ptCount val="8"/>
                <c:pt idx="0">
                  <c:v>-15</c:v>
                </c:pt>
                <c:pt idx="1">
                  <c:v>-10</c:v>
                </c:pt>
                <c:pt idx="2">
                  <c:v>-5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Лист1!$D$14</c:f>
              <c:strCache>
                <c:ptCount val="1"/>
                <c:pt idx="0">
                  <c:v>2 - моноэнергетическом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xVal>
            <c:numRef>
              <c:f>Лист1!$D$19:$D$20</c:f>
              <c:numCache>
                <c:formatCode>General</c:formatCode>
                <c:ptCount val="2"/>
                <c:pt idx="0">
                  <c:v>100</c:v>
                </c:pt>
                <c:pt idx="1">
                  <c:v>75</c:v>
                </c:pt>
              </c:numCache>
            </c:numRef>
          </c:xVal>
          <c:yVal>
            <c:numRef>
              <c:f>Лист1!$D$16:$D$17</c:f>
              <c:numCache>
                <c:formatCode>General</c:formatCode>
                <c:ptCount val="2"/>
                <c:pt idx="0">
                  <c:v>-9</c:v>
                </c:pt>
                <c:pt idx="1">
                  <c:v>-9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Лист1!$E$14</c:f>
              <c:strCache>
                <c:ptCount val="1"/>
                <c:pt idx="0">
                  <c:v>3 - бивалентном энергетическом</c:v>
                </c:pt>
              </c:strCache>
            </c:strRef>
          </c:tx>
          <c:spPr>
            <a:ln>
              <a:solidFill>
                <a:srgbClr val="4F81BD"/>
              </a:solidFill>
            </a:ln>
          </c:spPr>
          <c:xVal>
            <c:numRef>
              <c:f>Лист1!$E$19:$E$20</c:f>
              <c:numCache>
                <c:formatCode>General</c:formatCode>
                <c:ptCount val="2"/>
                <c:pt idx="0">
                  <c:v>70</c:v>
                </c:pt>
                <c:pt idx="1">
                  <c:v>70</c:v>
                </c:pt>
              </c:numCache>
            </c:numRef>
          </c:xVal>
          <c:yVal>
            <c:numRef>
              <c:f>Лист1!$E$16:$E$17</c:f>
              <c:numCache>
                <c:formatCode>General</c:formatCode>
                <c:ptCount val="2"/>
                <c:pt idx="0">
                  <c:v>-8.4</c:v>
                </c:pt>
                <c:pt idx="1">
                  <c:v>0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Лист1!$F$14</c:f>
              <c:strCache>
                <c:ptCount val="1"/>
                <c:pt idx="0">
                  <c:v>4 - бивалентном параллельном</c:v>
                </c:pt>
              </c:strCache>
            </c:strRef>
          </c:tx>
          <c:spPr>
            <a:ln>
              <a:solidFill>
                <a:srgbClr val="4F81BD"/>
              </a:solidFill>
            </a:ln>
          </c:spPr>
          <c:xVal>
            <c:numRef>
              <c:f>Лист1!$F$19:$F$20</c:f>
              <c:numCache>
                <c:formatCode>General</c:formatCode>
                <c:ptCount val="2"/>
                <c:pt idx="0">
                  <c:v>70</c:v>
                </c:pt>
                <c:pt idx="1">
                  <c:v>100</c:v>
                </c:pt>
              </c:numCache>
            </c:numRef>
          </c:xVal>
          <c:yVal>
            <c:numRef>
              <c:f>Лист1!$F$16:$F$17</c:f>
              <c:numCache>
                <c:formatCode>General</c:formatCode>
                <c:ptCount val="2"/>
                <c:pt idx="0">
                  <c:v>-8.4</c:v>
                </c:pt>
                <c:pt idx="1">
                  <c:v>0</c:v>
                </c:pt>
              </c:numCache>
            </c:numRef>
          </c:yVal>
          <c:smooth val="1"/>
        </c:ser>
        <c:axId val="69589632"/>
        <c:axId val="79434112"/>
      </c:scatterChart>
      <c:valAx>
        <c:axId val="69589632"/>
        <c:scaling>
          <c:orientation val="maxMin"/>
          <c:max val="100"/>
          <c:min val="30"/>
        </c:scaling>
        <c:axPos val="t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Требуемая теплопроизводительность источника, соответствующая температуре наружного</a:t>
                </a:r>
                <a:r>
                  <a:rPr lang="ru-RU" baseline="0"/>
                  <a:t> воздуха</a:t>
                </a:r>
                <a:r>
                  <a:rPr lang="ru-RU"/>
                  <a:t>, %</a:t>
                </a:r>
              </a:p>
            </c:rich>
          </c:tx>
          <c:layout>
            <c:manualLayout>
              <c:xMode val="edge"/>
              <c:yMode val="edge"/>
              <c:x val="0.13243723440862742"/>
              <c:y val="0.94365323581414262"/>
            </c:manualLayout>
          </c:layout>
        </c:title>
        <c:numFmt formatCode="General" sourceLinked="1"/>
        <c:tickLblPos val="high"/>
        <c:crossAx val="79434112"/>
        <c:crossesAt val="100"/>
        <c:crossBetween val="midCat"/>
      </c:valAx>
      <c:valAx>
        <c:axId val="79434112"/>
        <c:scaling>
          <c:orientation val="maxMin"/>
          <c:max val="5"/>
          <c:min val="-15"/>
        </c:scaling>
        <c:axPos val="r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Температура наружного воздуха, 0С</a:t>
                </a:r>
              </a:p>
              <a:p>
                <a:pPr>
                  <a:defRPr/>
                </a:pPr>
                <a:endParaRPr lang="ru-RU"/>
              </a:p>
            </c:rich>
          </c:tx>
          <c:layout>
            <c:manualLayout>
              <c:xMode val="edge"/>
              <c:yMode val="edge"/>
              <c:x val="1.1187294951739248E-3"/>
              <c:y val="0.23254439791794757"/>
            </c:manualLayout>
          </c:layout>
        </c:title>
        <c:numFmt formatCode="General" sourceLinked="1"/>
        <c:majorTickMark val="in"/>
        <c:tickLblPos val="high"/>
        <c:crossAx val="69589632"/>
        <c:crossesAt val="100"/>
        <c:crossBetween val="midCat"/>
        <c:majorUnit val="5"/>
      </c:valAx>
    </c:plotArea>
    <c:legend>
      <c:legendPos val="r"/>
      <c:layout>
        <c:manualLayout>
          <c:xMode val="edge"/>
          <c:yMode val="edge"/>
          <c:x val="0.62682155183693178"/>
          <c:y val="0.13165846964213695"/>
          <c:w val="0.36295921261468012"/>
          <c:h val="0.34123194851689387"/>
        </c:manualLayout>
      </c:layout>
      <c:overlay val="1"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7.3477756657236923E-2"/>
          <c:y val="2.641783413436961E-2"/>
          <c:w val="0.90278739669874863"/>
          <c:h val="0.81581498539097697"/>
        </c:manualLayout>
      </c:layout>
      <c:scatterChart>
        <c:scatterStyle val="smoothMarker"/>
        <c:ser>
          <c:idx val="0"/>
          <c:order val="0"/>
          <c:tx>
            <c:strRef>
              <c:f>Лист1!$C$14</c:f>
              <c:strCache>
                <c:ptCount val="1"/>
                <c:pt idx="0">
                  <c:v>Потребность здания в тепле</c:v>
                </c:pt>
              </c:strCache>
            </c:strRef>
          </c:tx>
          <c:marker>
            <c:symbol val="none"/>
          </c:marker>
          <c:xVal>
            <c:numRef>
              <c:f>Лист1!$B$5:$B$11</c:f>
              <c:numCache>
                <c:formatCode>General</c:formatCode>
                <c:ptCount val="7"/>
                <c:pt idx="0">
                  <c:v>-20</c:v>
                </c:pt>
                <c:pt idx="1">
                  <c:v>-15</c:v>
                </c:pt>
                <c:pt idx="2">
                  <c:v>-10</c:v>
                </c:pt>
                <c:pt idx="3">
                  <c:v>-5</c:v>
                </c:pt>
                <c:pt idx="4">
                  <c:v>0</c:v>
                </c:pt>
                <c:pt idx="5">
                  <c:v>5</c:v>
                </c:pt>
                <c:pt idx="6">
                  <c:v>10</c:v>
                </c:pt>
              </c:numCache>
            </c:numRef>
          </c:xVal>
          <c:yVal>
            <c:numRef>
              <c:f>Лист1!$C$5:$C$11</c:f>
              <c:numCache>
                <c:formatCode>General</c:formatCode>
                <c:ptCount val="7"/>
                <c:pt idx="0">
                  <c:v>95.715000000000003</c:v>
                </c:pt>
                <c:pt idx="1">
                  <c:v>78.572000000000003</c:v>
                </c:pt>
                <c:pt idx="2">
                  <c:v>61.429000000000002</c:v>
                </c:pt>
                <c:pt idx="3">
                  <c:v>44.286000000000001</c:v>
                </c:pt>
                <c:pt idx="4">
                  <c:v>27.143000000000001</c:v>
                </c:pt>
                <c:pt idx="5">
                  <c:v>10</c:v>
                </c:pt>
                <c:pt idx="6">
                  <c:v>-7.1430000000000007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Лист1!$D$14</c:f>
              <c:strCache>
                <c:ptCount val="1"/>
                <c:pt idx="0">
                  <c:v>Теплопроизводительность теплового насоса</c:v>
                </c:pt>
              </c:strCache>
            </c:strRef>
          </c:tx>
          <c:marker>
            <c:symbol val="none"/>
          </c:marker>
          <c:xVal>
            <c:numRef>
              <c:f>Лист1!$B$5:$B$11</c:f>
              <c:numCache>
                <c:formatCode>General</c:formatCode>
                <c:ptCount val="7"/>
                <c:pt idx="0">
                  <c:v>-20</c:v>
                </c:pt>
                <c:pt idx="1">
                  <c:v>-15</c:v>
                </c:pt>
                <c:pt idx="2">
                  <c:v>-10</c:v>
                </c:pt>
                <c:pt idx="3">
                  <c:v>-5</c:v>
                </c:pt>
                <c:pt idx="4">
                  <c:v>0</c:v>
                </c:pt>
                <c:pt idx="5">
                  <c:v>5</c:v>
                </c:pt>
                <c:pt idx="6">
                  <c:v>10</c:v>
                </c:pt>
              </c:numCache>
            </c:numRef>
          </c:xVal>
          <c:yVal>
            <c:numRef>
              <c:f>Лист1!$D$5:$D$11</c:f>
              <c:numCache>
                <c:formatCode>General</c:formatCode>
                <c:ptCount val="7"/>
                <c:pt idx="0">
                  <c:v>-7.1430000000000007</c:v>
                </c:pt>
                <c:pt idx="1">
                  <c:v>10.000000000000007</c:v>
                </c:pt>
                <c:pt idx="2">
                  <c:v>27.143000000000001</c:v>
                </c:pt>
                <c:pt idx="3">
                  <c:v>44.286000000000001</c:v>
                </c:pt>
                <c:pt idx="4">
                  <c:v>61.429000000000002</c:v>
                </c:pt>
                <c:pt idx="5">
                  <c:v>78.572000000000003</c:v>
                </c:pt>
                <c:pt idx="6">
                  <c:v>95.715000000000003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Лист1!$E$14</c:f>
              <c:strCache>
                <c:ptCount val="1"/>
                <c:pt idx="0">
                  <c:v>Бивалентная точка</c:v>
                </c:pt>
              </c:strCache>
            </c:strRef>
          </c:tx>
          <c:marker>
            <c:symbol val="none"/>
          </c:marker>
          <c:xVal>
            <c:numRef>
              <c:f>Лист1!$E$19:$E$20</c:f>
              <c:numCache>
                <c:formatCode>General</c:formatCode>
                <c:ptCount val="2"/>
                <c:pt idx="0">
                  <c:v>-5</c:v>
                </c:pt>
                <c:pt idx="1">
                  <c:v>-5</c:v>
                </c:pt>
              </c:numCache>
            </c:numRef>
          </c:xVal>
          <c:yVal>
            <c:numRef>
              <c:f>Лист1!$E$16:$E$17</c:f>
              <c:numCache>
                <c:formatCode>General</c:formatCode>
                <c:ptCount val="2"/>
                <c:pt idx="0">
                  <c:v>45</c:v>
                </c:pt>
                <c:pt idx="1">
                  <c:v>0</c:v>
                </c:pt>
              </c:numCache>
            </c:numRef>
          </c:yVal>
          <c:smooth val="1"/>
        </c:ser>
        <c:axId val="80909056"/>
        <c:axId val="81018880"/>
      </c:scatterChart>
      <c:valAx>
        <c:axId val="80909056"/>
        <c:scaling>
          <c:orientation val="minMax"/>
          <c:min val="-20"/>
        </c:scaling>
        <c:axPos val="b"/>
        <c:title>
          <c:tx>
            <c:rich>
              <a:bodyPr/>
              <a:lstStyle/>
              <a:p>
                <a:pPr>
                  <a:defRPr sz="400"/>
                </a:pPr>
                <a:r>
                  <a:rPr lang="ru-RU" sz="1000" b="1" i="0" baseline="0"/>
                  <a:t>Температура наружного воздуха, С</a:t>
                </a:r>
                <a:endParaRPr lang="ru-RU" sz="400"/>
              </a:p>
            </c:rich>
          </c:tx>
          <c:layout/>
        </c:title>
        <c:numFmt formatCode="General" sourceLinked="1"/>
        <c:tickLblPos val="nextTo"/>
        <c:crossAx val="81018880"/>
        <c:crossesAt val="-100"/>
        <c:crossBetween val="midCat"/>
      </c:valAx>
      <c:valAx>
        <c:axId val="81018880"/>
        <c:scaling>
          <c:orientation val="minMax"/>
          <c:max val="10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 b="1" i="0" baseline="0"/>
                  <a:t>Теплопроизводительность, %</a:t>
                </a:r>
                <a:endParaRPr lang="ru-RU" sz="1000"/>
              </a:p>
            </c:rich>
          </c:tx>
          <c:layout/>
        </c:title>
        <c:numFmt formatCode="General" sourceLinked="1"/>
        <c:tickLblPos val="nextTo"/>
        <c:crossAx val="80909056"/>
        <c:crossesAt val="-100"/>
        <c:crossBetween val="midCat"/>
      </c:valAx>
    </c:plotArea>
    <c:legend>
      <c:legendPos val="r"/>
      <c:layout>
        <c:manualLayout>
          <c:xMode val="edge"/>
          <c:yMode val="edge"/>
          <c:x val="0.68484514056447099"/>
          <c:y val="0.26518496508691292"/>
          <c:w val="0.3133739617050938"/>
          <c:h val="0.47466112019016493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Влияние температуры верхнего источника на коэффициент трансформации</a:t>
            </a:r>
          </a:p>
        </c:rich>
      </c:tx>
      <c:layout>
        <c:manualLayout>
          <c:xMode val="edge"/>
          <c:yMode val="edge"/>
          <c:x val="0.13567963670141395"/>
          <c:y val="0"/>
        </c:manualLayout>
      </c:layout>
    </c:title>
    <c:plotArea>
      <c:layout>
        <c:manualLayout>
          <c:layoutTarget val="inner"/>
          <c:xMode val="edge"/>
          <c:yMode val="edge"/>
          <c:x val="8.7927132237792208E-2"/>
          <c:y val="0.18490191461286762"/>
          <c:w val="0.8883380211181936"/>
          <c:h val="0.6875198037207122"/>
        </c:manualLayout>
      </c:layout>
      <c:scatterChart>
        <c:scatterStyle val="smoothMarker"/>
        <c:ser>
          <c:idx val="0"/>
          <c:order val="0"/>
          <c:tx>
            <c:strRef>
              <c:f>Лист1!$C$14</c:f>
              <c:strCache>
                <c:ptCount val="1"/>
                <c:pt idx="0">
                  <c:v>Расчетные параметры</c:v>
                </c:pt>
              </c:strCache>
            </c:strRef>
          </c:tx>
          <c:marker>
            <c:symbol val="none"/>
          </c:marker>
          <c:xVal>
            <c:numRef>
              <c:f>Лист1!$B$5:$B$7</c:f>
              <c:numCache>
                <c:formatCode>General</c:formatCode>
                <c:ptCount val="3"/>
                <c:pt idx="0">
                  <c:v>35</c:v>
                </c:pt>
                <c:pt idx="1">
                  <c:v>45</c:v>
                </c:pt>
                <c:pt idx="2">
                  <c:v>55</c:v>
                </c:pt>
              </c:numCache>
            </c:numRef>
          </c:xVal>
          <c:yVal>
            <c:numRef>
              <c:f>Лист1!$C$5:$C$7</c:f>
              <c:numCache>
                <c:formatCode>General</c:formatCode>
                <c:ptCount val="3"/>
                <c:pt idx="0">
                  <c:v>8.26</c:v>
                </c:pt>
                <c:pt idx="1">
                  <c:v>6.5</c:v>
                </c:pt>
                <c:pt idx="2">
                  <c:v>4.3499999999999996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Лист1!$D$14</c:f>
              <c:strCache>
                <c:ptCount val="1"/>
                <c:pt idx="0">
                  <c:v>Экспериментальные данные</c:v>
                </c:pt>
              </c:strCache>
            </c:strRef>
          </c:tx>
          <c:marker>
            <c:symbol val="none"/>
          </c:marker>
          <c:xVal>
            <c:numRef>
              <c:f>Лист1!$E$5:$E$7</c:f>
              <c:numCache>
                <c:formatCode>General</c:formatCode>
                <c:ptCount val="3"/>
                <c:pt idx="0">
                  <c:v>38</c:v>
                </c:pt>
                <c:pt idx="1">
                  <c:v>50</c:v>
                </c:pt>
                <c:pt idx="2">
                  <c:v>55</c:v>
                </c:pt>
              </c:numCache>
            </c:numRef>
          </c:xVal>
          <c:yVal>
            <c:numRef>
              <c:f>Лист1!$F$5:$F$7</c:f>
              <c:numCache>
                <c:formatCode>General</c:formatCode>
                <c:ptCount val="3"/>
                <c:pt idx="0">
                  <c:v>7.5</c:v>
                </c:pt>
                <c:pt idx="1">
                  <c:v>5</c:v>
                </c:pt>
                <c:pt idx="2">
                  <c:v>4</c:v>
                </c:pt>
              </c:numCache>
            </c:numRef>
          </c:yVal>
          <c:smooth val="1"/>
        </c:ser>
        <c:axId val="168225408"/>
        <c:axId val="168367616"/>
      </c:scatterChart>
      <c:valAx>
        <c:axId val="168225408"/>
        <c:scaling>
          <c:orientation val="minMax"/>
          <c:min val="30"/>
        </c:scaling>
        <c:axPos val="b"/>
        <c:title>
          <c:tx>
            <c:rich>
              <a:bodyPr/>
              <a:lstStyle/>
              <a:p>
                <a:pPr>
                  <a:defRPr sz="400"/>
                </a:pPr>
                <a:r>
                  <a:rPr lang="ru-RU" sz="1000" b="1" i="0" baseline="0"/>
                  <a:t>Температура верхнего источника, С</a:t>
                </a:r>
                <a:endParaRPr lang="ru-RU" sz="400"/>
              </a:p>
            </c:rich>
          </c:tx>
          <c:layout/>
        </c:title>
        <c:numFmt formatCode="General" sourceLinked="1"/>
        <c:tickLblPos val="nextTo"/>
        <c:crossAx val="168367616"/>
        <c:crossesAt val="-100"/>
        <c:crossBetween val="midCat"/>
      </c:valAx>
      <c:valAx>
        <c:axId val="168367616"/>
        <c:scaling>
          <c:orientation val="minMax"/>
          <c:max val="8.5"/>
          <c:min val="3.5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 b="1" i="0" baseline="0"/>
                  <a:t>Коэффициент трансформации</a:t>
                </a:r>
                <a:endParaRPr lang="ru-RU" sz="1000"/>
              </a:p>
            </c:rich>
          </c:tx>
          <c:layout>
            <c:manualLayout>
              <c:xMode val="edge"/>
              <c:yMode val="edge"/>
              <c:x val="3.9040945044425062E-4"/>
              <c:y val="0.23946111943233508"/>
            </c:manualLayout>
          </c:layout>
        </c:title>
        <c:numFmt formatCode="General" sourceLinked="1"/>
        <c:tickLblPos val="nextTo"/>
        <c:crossAx val="168225408"/>
        <c:crossesAt val="-100"/>
        <c:crossBetween val="midCat"/>
      </c:valAx>
    </c:plotArea>
    <c:legend>
      <c:legendPos val="r"/>
      <c:layout>
        <c:manualLayout>
          <c:xMode val="edge"/>
          <c:yMode val="edge"/>
          <c:x val="0.64584564198543348"/>
          <c:y val="0.21897869228164921"/>
          <c:w val="0.30907685718767169"/>
          <c:h val="0.2606277456550663"/>
        </c:manualLayout>
      </c:layout>
      <c:overlay val="1"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Влияние температуры нижнего источника на коэффициент трансформации</a:t>
            </a:r>
          </a:p>
        </c:rich>
      </c:tx>
      <c:layout>
        <c:manualLayout>
          <c:xMode val="edge"/>
          <c:yMode val="edge"/>
          <c:x val="0.13009070274513759"/>
          <c:y val="0"/>
        </c:manualLayout>
      </c:layout>
    </c:title>
    <c:plotArea>
      <c:layout>
        <c:manualLayout>
          <c:layoutTarget val="inner"/>
          <c:xMode val="edge"/>
          <c:yMode val="edge"/>
          <c:x val="8.9991328749300312E-2"/>
          <c:y val="0.18490191461286773"/>
          <c:w val="0.88627382460668525"/>
          <c:h val="0.6875198037207122"/>
        </c:manualLayout>
      </c:layout>
      <c:scatterChart>
        <c:scatterStyle val="smoothMarker"/>
        <c:ser>
          <c:idx val="0"/>
          <c:order val="0"/>
          <c:tx>
            <c:strRef>
              <c:f>Лист1!$C$14</c:f>
              <c:strCache>
                <c:ptCount val="1"/>
                <c:pt idx="0">
                  <c:v>Расчетные параметры</c:v>
                </c:pt>
              </c:strCache>
            </c:strRef>
          </c:tx>
          <c:marker>
            <c:symbol val="none"/>
          </c:marker>
          <c:xVal>
            <c:numRef>
              <c:f>Лист1!$B$9:$B$11</c:f>
              <c:numCache>
                <c:formatCode>General</c:formatCode>
                <c:ptCount val="3"/>
                <c:pt idx="0">
                  <c:v>10</c:v>
                </c:pt>
                <c:pt idx="1">
                  <c:v>15</c:v>
                </c:pt>
                <c:pt idx="2">
                  <c:v>20</c:v>
                </c:pt>
              </c:numCache>
            </c:numRef>
          </c:xVal>
          <c:yVal>
            <c:numRef>
              <c:f>Лист1!$C$9:$C$11</c:f>
              <c:numCache>
                <c:formatCode>General</c:formatCode>
                <c:ptCount val="3"/>
                <c:pt idx="0">
                  <c:v>3.9099999999999997</c:v>
                </c:pt>
                <c:pt idx="1">
                  <c:v>4.3499999999999996</c:v>
                </c:pt>
                <c:pt idx="2">
                  <c:v>4.76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Лист1!$D$14</c:f>
              <c:strCache>
                <c:ptCount val="1"/>
                <c:pt idx="0">
                  <c:v>Экспериментальные данные</c:v>
                </c:pt>
              </c:strCache>
            </c:strRef>
          </c:tx>
          <c:marker>
            <c:symbol val="none"/>
          </c:marker>
          <c:xVal>
            <c:numRef>
              <c:f>Лист1!$E$9:$E$11</c:f>
              <c:numCache>
                <c:formatCode>General</c:formatCode>
                <c:ptCount val="3"/>
                <c:pt idx="0">
                  <c:v>14</c:v>
                </c:pt>
                <c:pt idx="1">
                  <c:v>18</c:v>
                </c:pt>
                <c:pt idx="2">
                  <c:v>20</c:v>
                </c:pt>
              </c:numCache>
            </c:numRef>
          </c:xVal>
          <c:yVal>
            <c:numRef>
              <c:f>Лист1!$F$9:$F$11</c:f>
              <c:numCache>
                <c:formatCode>General</c:formatCode>
                <c:ptCount val="3"/>
                <c:pt idx="0">
                  <c:v>3.7</c:v>
                </c:pt>
                <c:pt idx="1">
                  <c:v>4.2</c:v>
                </c:pt>
                <c:pt idx="2">
                  <c:v>4.5999999999999996</c:v>
                </c:pt>
              </c:numCache>
            </c:numRef>
          </c:yVal>
          <c:smooth val="1"/>
        </c:ser>
        <c:axId val="127961344"/>
        <c:axId val="127963904"/>
      </c:scatterChart>
      <c:valAx>
        <c:axId val="127961344"/>
        <c:scaling>
          <c:orientation val="minMax"/>
          <c:min val="9"/>
        </c:scaling>
        <c:axPos val="b"/>
        <c:title>
          <c:tx>
            <c:rich>
              <a:bodyPr/>
              <a:lstStyle/>
              <a:p>
                <a:pPr>
                  <a:defRPr sz="400"/>
                </a:pPr>
                <a:r>
                  <a:rPr lang="ru-RU" sz="1000" b="1" i="0" baseline="0"/>
                  <a:t>Температура нижнего источника, С</a:t>
                </a:r>
                <a:endParaRPr lang="ru-RU" sz="400"/>
              </a:p>
            </c:rich>
          </c:tx>
          <c:layout/>
        </c:title>
        <c:numFmt formatCode="General" sourceLinked="1"/>
        <c:tickLblPos val="nextTo"/>
        <c:crossAx val="127963904"/>
        <c:crossesAt val="-100"/>
        <c:crossBetween val="midCat"/>
      </c:valAx>
      <c:valAx>
        <c:axId val="127963904"/>
        <c:scaling>
          <c:orientation val="minMax"/>
          <c:max val="6.5"/>
          <c:min val="3.5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 b="1" i="0" baseline="0"/>
                  <a:t>Коэффициент трансформации</a:t>
                </a:r>
                <a:endParaRPr lang="ru-RU" sz="1000"/>
              </a:p>
            </c:rich>
          </c:tx>
          <c:layout>
            <c:manualLayout>
              <c:xMode val="edge"/>
              <c:yMode val="edge"/>
              <c:x val="6.5829537932602005E-3"/>
              <c:y val="0.16719754067438819"/>
            </c:manualLayout>
          </c:layout>
        </c:title>
        <c:numFmt formatCode="General" sourceLinked="1"/>
        <c:tickLblPos val="nextTo"/>
        <c:crossAx val="127961344"/>
        <c:crossesAt val="-100"/>
        <c:crossBetween val="midCat"/>
      </c:valAx>
    </c:plotArea>
    <c:legend>
      <c:legendPos val="r"/>
      <c:layout>
        <c:manualLayout>
          <c:xMode val="edge"/>
          <c:yMode val="edge"/>
          <c:x val="0.60456171175527418"/>
          <c:y val="0.27848979557682885"/>
          <c:w val="0.35036078741782944"/>
          <c:h val="0.22662136945952957"/>
        </c:manualLayout>
      </c:layout>
      <c:overlay val="1"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87083-3507-4162-A626-A4F9B48FD0A6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B2033-9260-42FB-83EE-B9F03A8F21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8436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B2033-9260-42FB-83EE-B9F03A8F212F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09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A442CF-52F8-40D6-B78F-0024F39F11CC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6BC27-A197-4F11-B14F-EFCF0F19467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1440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2A584B-0B6A-4CB9-B11C-34C1E7AEA277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CC3D2-5DDD-4A5B-B211-C796600641D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7436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5E3206-D664-4ADC-9C82-2785F8DCAE01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96DA9-ED3B-49BA-ADA1-209681A5D84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4858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77F1BD-93C4-4DCF-A446-B749FD86D3D9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928FB-AC9B-4F7E-84A6-35F56214DE4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03667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ECB84-FB86-4D5A-A680-9A6BB20B9EC7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F1449B-FD0B-4880-BBD0-9DEE36AAAE3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625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F985F-43EE-4506-BA86-77C401563D75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1D64E-1933-4679-AFB2-DF935599460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18768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361616-320C-4278-ABFD-9C67ECD4BF00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669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91AF0-B444-4066-A37E-4D33A76881E9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1C376-7666-4186-A872-790DF058FE6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960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C26694-3749-48D9-B135-0DC02A670025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1FC0BE-A67D-4F5C-8BF6-E19B2CED15D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805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EC9176-7CC6-42B4-9C84-9C98F7290407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F09A45-9520-4B17-9EB3-B183FEDD1F9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8756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8E4971-3378-49E6-8F69-BEFD878CD73A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744FD-DB31-4DD0-AA7C-B5BEEBDDBF0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6177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AB6C77-C188-42A3-A120-BD89A49886A3}" type="datetime1">
              <a:rPr lang="ru-RU" smtClean="0"/>
              <a:pPr>
                <a:defRPr/>
              </a:pPr>
              <a:t>05.02.2018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B371B2E-0394-4531-BAF0-ED9FC500350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384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mc:AlternateContent xmlns:mc="http://schemas.openxmlformats.org/markup-compatibility/2006">
    <mc:Choice xmlns:p14="http://schemas.microsoft.com/office/powerpoint/2010/main" xmlns="" Requires="p14">
      <p:transition spd="med">
        <p14:reveal/>
      </p:transition>
    </mc:Choice>
    <mc:Fallback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68" Type="http://schemas.openxmlformats.org/officeDocument/2006/relationships/image" Target="../media/image28.jpeg"/><Relationship Id="rId67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70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6" Type="http://schemas.microsoft.com/office/2007/relationships/hdphoto" Target="NULL"/><Relationship Id="rId4" Type="http://schemas.openxmlformats.org/officeDocument/2006/relationships/image" Target="../media/image26.png"/><Relationship Id="rId69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14282" y="428610"/>
            <a:ext cx="56166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  <a:cs typeface="Aharoni" pitchFamily="2" charset="-79"/>
              </a:rPr>
              <a:t>Повышение эффективности использования теплового  насоса в комбинированной схеме автономного тепло- холодоснабжения</a:t>
            </a:r>
            <a:endParaRPr lang="ru-RU" altLang="ru-RU" sz="2400" b="1" dirty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107505" y="2918142"/>
            <a:ext cx="576064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700" b="1" dirty="0" smtClean="0">
                <a:latin typeface="Calibri" pitchFamily="34" charset="0"/>
              </a:rPr>
              <a:t>Заведующий кафедрой теплогазоснабжения и вентиляции </a:t>
            </a:r>
          </a:p>
          <a:p>
            <a:r>
              <a:rPr lang="ru-RU" altLang="ru-RU" sz="2000" b="1" dirty="0" smtClean="0">
                <a:latin typeface="Calibri" pitchFamily="34" charset="0"/>
              </a:rPr>
              <a:t>С.А.Тихомиров</a:t>
            </a:r>
            <a:endParaRPr lang="ru-RU" altLang="ru-RU" sz="2000" b="1" dirty="0">
              <a:latin typeface="Calibri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CC3D2-5DDD-4A5B-B211-C796600641D5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414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 xmlns="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4" cstate="print"/>
          <a:srcRect b="16457"/>
          <a:stretch>
            <a:fillRect/>
          </a:stretch>
        </p:blipFill>
        <p:spPr bwMode="auto">
          <a:xfrm>
            <a:off x="-435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"Комбинированная схема автономного теплоснабжения зданий"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339502"/>
            <a:ext cx="9144000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специализированный лабораторный стенд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6801" name="Object 1"/>
          <p:cNvGraphicFramePr>
            <a:graphicFrameLocks noChangeAspect="1"/>
          </p:cNvGraphicFramePr>
          <p:nvPr/>
        </p:nvGraphicFramePr>
        <p:xfrm>
          <a:off x="107504" y="627534"/>
          <a:ext cx="8956890" cy="3960440"/>
        </p:xfrm>
        <a:graphic>
          <a:graphicData uri="http://schemas.openxmlformats.org/presentationml/2006/ole">
            <p:oleObj spid="_x0000_s76801" name="AutoCAD Drawing" r:id="rId5" imgW="12734925" imgH="4438650" progId="AutoCAD.Drawing.20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-435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"Комбинированная схема автономного теплоснабжения зданий"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339502"/>
            <a:ext cx="9144000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специализированный лабораторный стенд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6082" name="Picture 2" descr="D:\serg\тгс\а101\семинары\15-19.05.2015 москваТНУ\фото\IMG_3915.JPG"/>
          <p:cNvPicPr>
            <a:picLocks noChangeAspect="1" noChangeArrowheads="1"/>
          </p:cNvPicPr>
          <p:nvPr/>
        </p:nvPicPr>
        <p:blipFill>
          <a:blip r:embed="rId4" cstate="print"/>
          <a:srcRect l="21351" t="29486"/>
          <a:stretch>
            <a:fillRect/>
          </a:stretch>
        </p:blipFill>
        <p:spPr bwMode="auto">
          <a:xfrm>
            <a:off x="1309520" y="656296"/>
            <a:ext cx="6286816" cy="42274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-435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"Комбинированная схема автономного теплоснабжения зданий"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339502"/>
            <a:ext cx="9144000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специализированный лабораторный стенд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7106" name="Picture 2" descr="D:\serg\тгс\а101\семинары\15-19.05.2015 москваТНУ\фото\IMG_3726.JPG"/>
          <p:cNvPicPr>
            <a:picLocks noChangeAspect="1" noChangeArrowheads="1"/>
          </p:cNvPicPr>
          <p:nvPr/>
        </p:nvPicPr>
        <p:blipFill>
          <a:blip r:embed="rId4" cstate="print"/>
          <a:srcRect r="19642"/>
          <a:stretch>
            <a:fillRect/>
          </a:stretch>
        </p:blipFill>
        <p:spPr bwMode="auto">
          <a:xfrm rot="5400000">
            <a:off x="3502148" y="853826"/>
            <a:ext cx="4011911" cy="3744416"/>
          </a:xfrm>
          <a:prstGeom prst="rect">
            <a:avLst/>
          </a:prstGeom>
          <a:noFill/>
        </p:spPr>
      </p:pic>
      <p:pic>
        <p:nvPicPr>
          <p:cNvPr id="47107" name="Picture 3" descr="D:\serg\тгс\а101\семинары\15-19.05.2015 москваТНУ\фото\IMG_37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5495" y="1227600"/>
            <a:ext cx="4032448" cy="30243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-435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"Комбинированная схема автономного теплоснабжения зданий"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339502"/>
            <a:ext cx="9144000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специализированный лабораторный стенд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8130" name="Picture 2" descr="D:\serg\тгс\а101\семинары\15-19.05.2015 москваТНУ\фото\IMG_37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649" y="699542"/>
            <a:ext cx="6958711" cy="41672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"Комбинированная схема автономного теплоснабжения зданий"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339502"/>
            <a:ext cx="9144000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специализированный лабораторный стенд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0178" name="Picture 2" descr="D:\serg\тгс\а101\семинары\15-19.05.2015 москваТНУ\фото\IMG_28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43541" y="1227601"/>
            <a:ext cx="4224469" cy="3168352"/>
          </a:xfrm>
          <a:prstGeom prst="rect">
            <a:avLst/>
          </a:prstGeom>
          <a:noFill/>
        </p:spPr>
      </p:pic>
      <p:pic>
        <p:nvPicPr>
          <p:cNvPr id="50179" name="Picture 3" descr="D:\serg\тгс\а101\семинары\15-19.05.2015 москваТНУ\фото\IMG_28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683901" y="1227601"/>
            <a:ext cx="4224469" cy="31683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График зависимости КПД котлов для сжигания жидкого топлива и газа от </a:t>
            </a:r>
            <a:r>
              <a:rPr lang="ru-RU" sz="2000" b="1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теплопроизводительности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95536" y="699542"/>
          <a:ext cx="8208912" cy="3816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Определение параметров теплового насоса при различных режимах работы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51520" y="555526"/>
          <a:ext cx="864096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Зависимость потребности здания в тепле и </a:t>
            </a:r>
            <a:r>
              <a:rPr lang="ru-RU" sz="2000" b="1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теплопроизводительности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теплового насоса от температуры наружного воздуха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251520" y="987574"/>
          <a:ext cx="8712968" cy="367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Оценка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эффективности работы системы с использованием теплового насоса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71600" y="843558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Коэффициент трансформации тепла определялся как отношение </a:t>
            </a:r>
            <a:r>
              <a:rPr lang="ru-RU" dirty="0" err="1" smtClean="0"/>
              <a:t>теплопроизводительности</a:t>
            </a:r>
            <a:r>
              <a:rPr lang="ru-RU" dirty="0" smtClean="0"/>
              <a:t> к затраченной на этот процесс работе</a:t>
            </a:r>
            <a:endParaRPr lang="ru-RU" dirty="0"/>
          </a:p>
        </p:txBody>
      </p:sp>
      <p:sp>
        <p:nvSpPr>
          <p:cNvPr id="12393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3930" name="Picture 2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987574"/>
            <a:ext cx="720080" cy="432048"/>
          </a:xfrm>
          <a:prstGeom prst="rect">
            <a:avLst/>
          </a:prstGeom>
          <a:noFill/>
        </p:spPr>
      </p:pic>
      <p:sp>
        <p:nvSpPr>
          <p:cNvPr id="123932" name="Rectangle 28"/>
          <p:cNvSpPr>
            <a:spLocks noChangeArrowheads="1"/>
          </p:cNvSpPr>
          <p:nvPr/>
        </p:nvSpPr>
        <p:spPr bwMode="auto">
          <a:xfrm>
            <a:off x="0" y="31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3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3933" name="Picture 2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995686"/>
            <a:ext cx="238125" cy="238125"/>
          </a:xfrm>
          <a:prstGeom prst="rect">
            <a:avLst/>
          </a:prstGeom>
          <a:noFill/>
        </p:spPr>
      </p:pic>
      <p:sp>
        <p:nvSpPr>
          <p:cNvPr id="123935" name="Rectangle 31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475656" y="1851670"/>
            <a:ext cx="73448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теплопроизводительность</a:t>
            </a:r>
            <a:r>
              <a:rPr lang="ru-RU" sz="1400" dirty="0" smtClean="0"/>
              <a:t> теплового насоса, равная суммарной теплоте выделившейся в результате конденсации в теплообменнике и </a:t>
            </a:r>
            <a:r>
              <a:rPr lang="ru-RU" sz="1400" dirty="0" err="1" smtClean="0"/>
              <a:t>переохладителе</a:t>
            </a:r>
            <a:r>
              <a:rPr lang="ru-RU" sz="1400" dirty="0" smtClean="0"/>
              <a:t>, определяется как разность энтальпий </a:t>
            </a:r>
            <a:r>
              <a:rPr lang="en-US" sz="1400" i="1" dirty="0" err="1" smtClean="0"/>
              <a:t>i</a:t>
            </a:r>
            <a:r>
              <a:rPr lang="ru-RU" sz="1400" i="1" baseline="-25000" dirty="0" smtClean="0"/>
              <a:t>2</a:t>
            </a:r>
            <a:r>
              <a:rPr lang="ru-RU" sz="1400" i="1" dirty="0" smtClean="0"/>
              <a:t>-</a:t>
            </a:r>
            <a:r>
              <a:rPr lang="en-US" sz="1400" i="1" dirty="0" err="1" smtClean="0"/>
              <a:t>i</a:t>
            </a:r>
            <a:r>
              <a:rPr lang="ru-RU" sz="1400" i="1" baseline="-25000" dirty="0" smtClean="0"/>
              <a:t>3</a:t>
            </a:r>
            <a:r>
              <a:rPr lang="ru-RU" sz="1400" dirty="0" smtClean="0"/>
              <a:t>, кДж/кг</a:t>
            </a:r>
            <a:endParaRPr lang="ru-RU" sz="1400" dirty="0"/>
          </a:p>
        </p:txBody>
      </p:sp>
      <p:sp>
        <p:nvSpPr>
          <p:cNvPr id="12393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3936" name="Picture 3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3053705"/>
            <a:ext cx="57150" cy="238125"/>
          </a:xfrm>
          <a:prstGeom prst="rect">
            <a:avLst/>
          </a:prstGeom>
          <a:noFill/>
        </p:spPr>
      </p:pic>
      <p:sp>
        <p:nvSpPr>
          <p:cNvPr id="42" name="Прямоугольник 41"/>
          <p:cNvSpPr/>
          <p:nvPr/>
        </p:nvSpPr>
        <p:spPr>
          <a:xfrm>
            <a:off x="1547664" y="2931790"/>
            <a:ext cx="54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работа, затраченная в тепловом насосе с учетом всех потерь на устройстве привода, кДж/кг</a:t>
            </a:r>
            <a:endParaRPr lang="ru-RU" sz="1400" dirty="0"/>
          </a:p>
        </p:txBody>
      </p:sp>
      <p:sp>
        <p:nvSpPr>
          <p:cNvPr id="123939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3938" name="Picture 3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3004959"/>
            <a:ext cx="495300" cy="361950"/>
          </a:xfrm>
          <a:prstGeom prst="rect">
            <a:avLst/>
          </a:prstGeom>
          <a:noFill/>
        </p:spPr>
      </p:pic>
      <p:sp>
        <p:nvSpPr>
          <p:cNvPr id="123940" name="Rectangle 36"/>
          <p:cNvSpPr>
            <a:spLocks noChangeArrowheads="1"/>
          </p:cNvSpPr>
          <p:nvPr/>
        </p:nvSpPr>
        <p:spPr bwMode="auto">
          <a:xfrm>
            <a:off x="0" y="361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верхнего источника 35°C. Температура нагреваемой среды в испарителе 40°C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l="12980" t="18969" r="12930" b="7303"/>
          <a:stretch>
            <a:fillRect/>
          </a:stretch>
        </p:blipFill>
        <p:spPr bwMode="auto">
          <a:xfrm>
            <a:off x="1363611" y="771750"/>
            <a:ext cx="641677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верхнего источника 35°C. Температура нагреваемой среды в испарителе 40°C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47664" y="843558"/>
          <a:ext cx="6096000" cy="2773680"/>
        </p:xfrm>
        <a:graphic>
          <a:graphicData uri="http://schemas.openxmlformats.org/drawingml/2006/table">
            <a:tbl>
              <a:tblPr/>
              <a:tblGrid>
                <a:gridCol w="1219083"/>
                <a:gridCol w="1219083"/>
                <a:gridCol w="1219083"/>
                <a:gridCol w="1219083"/>
                <a:gridCol w="1219668"/>
              </a:tblGrid>
              <a:tr h="275171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Номер точки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Давление, бар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Температура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Энтальпия I, кДж/кг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Т, 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t,°С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448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450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303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248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	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248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209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3795886"/>
            <a:ext cx="1762125" cy="371475"/>
          </a:xfrm>
          <a:prstGeom prst="rect">
            <a:avLst/>
          </a:prstGeom>
          <a:noFill/>
        </p:spPr>
      </p:pic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верхнего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45°C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l="13823" t="18539" r="11353" b="7483"/>
          <a:stretch>
            <a:fillRect/>
          </a:stretch>
        </p:blipFill>
        <p:spPr bwMode="auto">
          <a:xfrm>
            <a:off x="1339184" y="771750"/>
            <a:ext cx="6465632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верхнего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45°C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24000" y="806182"/>
          <a:ext cx="6096000" cy="2773680"/>
        </p:xfrm>
        <a:graphic>
          <a:graphicData uri="http://schemas.openxmlformats.org/drawingml/2006/table">
            <a:tbl>
              <a:tblPr/>
              <a:tblGrid>
                <a:gridCol w="1219083"/>
                <a:gridCol w="1219083"/>
                <a:gridCol w="1219083"/>
                <a:gridCol w="1219083"/>
                <a:gridCol w="1219668"/>
              </a:tblGrid>
              <a:tr h="275171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Номер точки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Давление, бар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Температура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Энтальпия I, кДж/кг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Т, 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t,°С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343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452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313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260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619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3651870"/>
            <a:ext cx="1676400" cy="371475"/>
          </a:xfrm>
          <a:prstGeom prst="rect">
            <a:avLst/>
          </a:prstGeom>
          <a:noFill/>
        </p:spPr>
      </p:pic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верхнего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55°C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l="12875" t="19148" r="11669" b="7089"/>
          <a:stretch>
            <a:fillRect/>
          </a:stretch>
        </p:blipFill>
        <p:spPr bwMode="auto">
          <a:xfrm>
            <a:off x="1302381" y="771750"/>
            <a:ext cx="653923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верхнего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55°C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0" y="915566"/>
          <a:ext cx="6096000" cy="2773680"/>
        </p:xfrm>
        <a:graphic>
          <a:graphicData uri="http://schemas.openxmlformats.org/drawingml/2006/table">
            <a:tbl>
              <a:tblPr/>
              <a:tblGrid>
                <a:gridCol w="1219083"/>
                <a:gridCol w="1219083"/>
                <a:gridCol w="1219083"/>
                <a:gridCol w="1219083"/>
                <a:gridCol w="1219668"/>
              </a:tblGrid>
              <a:tr h="275171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Номер точки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Давление, бар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Температура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Энтальпия I, кДж/кг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Т, 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t,°С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028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3867894"/>
            <a:ext cx="1762125" cy="371475"/>
          </a:xfrm>
          <a:prstGeom prst="rect">
            <a:avLst/>
          </a:prstGeom>
          <a:noFill/>
        </p:spPr>
      </p:pic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нижнего источника 10°C. Температура нагреваемой среды в испарителе 5°C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l="13516" t="18539" r="11799" b="7383"/>
          <a:stretch>
            <a:fillRect/>
          </a:stretch>
        </p:blipFill>
        <p:spPr bwMode="auto">
          <a:xfrm>
            <a:off x="1373111" y="787305"/>
            <a:ext cx="6397777" cy="3568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нижнего источника 10°C. Температура нагреваемой среды в испарителе 5°C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24000" y="915566"/>
          <a:ext cx="6096000" cy="2773680"/>
        </p:xfrm>
        <a:graphic>
          <a:graphicData uri="http://schemas.openxmlformats.org/drawingml/2006/table">
            <a:tbl>
              <a:tblPr/>
              <a:tblGrid>
                <a:gridCol w="1219083"/>
                <a:gridCol w="1219083"/>
                <a:gridCol w="1219083"/>
                <a:gridCol w="1219083"/>
                <a:gridCol w="1219668"/>
              </a:tblGrid>
              <a:tr h="275171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Номер точки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Давление, бар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Температура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Энтальпия I, кДж/кг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Т, 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t,°С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360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292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280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4385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3795886"/>
            <a:ext cx="1762125" cy="371475"/>
          </a:xfrm>
          <a:prstGeom prst="rect">
            <a:avLst/>
          </a:prstGeom>
          <a:noFill/>
        </p:spPr>
      </p:pic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нижнего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15°C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l="13124" t="18957" r="11166" b="7110"/>
          <a:stretch>
            <a:fillRect/>
          </a:stretch>
        </p:blipFill>
        <p:spPr bwMode="auto">
          <a:xfrm>
            <a:off x="1295160" y="771750"/>
            <a:ext cx="655368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нижнего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15°C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10°C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0" y="843558"/>
          <a:ext cx="6096000" cy="2773680"/>
        </p:xfrm>
        <a:graphic>
          <a:graphicData uri="http://schemas.openxmlformats.org/drawingml/2006/table">
            <a:tbl>
              <a:tblPr/>
              <a:tblGrid>
                <a:gridCol w="1219083"/>
                <a:gridCol w="1219083"/>
                <a:gridCol w="1219083"/>
                <a:gridCol w="1219083"/>
                <a:gridCol w="1219668"/>
              </a:tblGrid>
              <a:tr h="275171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Номер точки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Давление, бар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Температура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Энтальпия I, кДж/кг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Т, 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t,°С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848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3795886"/>
            <a:ext cx="1762125" cy="371475"/>
          </a:xfrm>
          <a:prstGeom prst="rect">
            <a:avLst/>
          </a:prstGeom>
          <a:noFill/>
        </p:spPr>
      </p:pic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нижнего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15°C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l="13320" t="18570" r="12047" b="7287"/>
          <a:stretch>
            <a:fillRect/>
          </a:stretch>
        </p:blipFill>
        <p:spPr bwMode="auto">
          <a:xfrm>
            <a:off x="1411605" y="806450"/>
            <a:ext cx="632079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Теоретический термодинамический цикл при температуре нижнего источника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20°C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Температура нагреваемой среды в испарителе 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15°C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24000" y="843558"/>
          <a:ext cx="6096000" cy="2773680"/>
        </p:xfrm>
        <a:graphic>
          <a:graphicData uri="http://schemas.openxmlformats.org/drawingml/2006/table">
            <a:tbl>
              <a:tblPr/>
              <a:tblGrid>
                <a:gridCol w="1219083"/>
                <a:gridCol w="1219083"/>
                <a:gridCol w="1219083"/>
                <a:gridCol w="1219083"/>
                <a:gridCol w="1219668"/>
              </a:tblGrid>
              <a:tr h="275171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Номер точки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Давление, бар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Температура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Энтальпия I, кДж/кг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Т, К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t,°С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8,2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421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8,2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467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3’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323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71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8,2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288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257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3795886"/>
            <a:ext cx="1762125" cy="371475"/>
          </a:xfrm>
          <a:prstGeom prst="rect">
            <a:avLst/>
          </a:prstGeom>
          <a:noFill/>
        </p:spPr>
      </p:pic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4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Схема работы стенда в режиме теплоснабжения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6673" name="Object 1"/>
          <p:cNvGraphicFramePr>
            <a:graphicFrameLocks noChangeAspect="1"/>
          </p:cNvGraphicFramePr>
          <p:nvPr/>
        </p:nvGraphicFramePr>
        <p:xfrm>
          <a:off x="0" y="288032"/>
          <a:ext cx="9192578" cy="4155926"/>
        </p:xfrm>
        <a:graphic>
          <a:graphicData uri="http://schemas.openxmlformats.org/presentationml/2006/ole">
            <p:oleObj spid="_x0000_s156673" name="AutoCAD Drawing" r:id="rId5" imgW="12734925" imgH="4438650" progId="AutoCAD.Drawing.20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Экспериментальное исследование эффективности теплового насоса</a:t>
            </a:r>
            <a:endParaRPr lang="ru-RU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C:\Users\Инесса\AppData\Local\Microsoft\Windows\INetCache\Content.Word\20160610_160458.jpg"/>
          <p:cNvPicPr/>
          <p:nvPr/>
        </p:nvPicPr>
        <p:blipFill>
          <a:blip r:embed="rId4" cstate="print">
            <a:grayscl/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6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1014" t="4892" r="13378" b="5800"/>
          <a:stretch>
            <a:fillRect/>
          </a:stretch>
        </p:blipFill>
        <p:spPr bwMode="auto">
          <a:xfrm>
            <a:off x="35496" y="483518"/>
            <a:ext cx="4320000" cy="28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20160611_114430"/>
          <p:cNvPicPr/>
          <p:nvPr/>
        </p:nvPicPr>
        <p:blipFill>
          <a:blip r:embed="rId67" cstate="print"/>
          <a:srcRect l="25081" t="13142" r="26849" b="4286"/>
          <a:stretch>
            <a:fillRect/>
          </a:stretch>
        </p:blipFill>
        <p:spPr bwMode="auto">
          <a:xfrm>
            <a:off x="4427984" y="555526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Инесса\AppData\Local\Microsoft\Windows\INetCache\Content.Word\20160611_114422.jpg"/>
          <p:cNvPicPr/>
          <p:nvPr/>
        </p:nvPicPr>
        <p:blipFill rotWithShape="1">
          <a:blip r:embed="rId68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20096" t="8286" r="25231"/>
          <a:stretch/>
        </p:blipFill>
        <p:spPr bwMode="auto">
          <a:xfrm>
            <a:off x="6732240" y="555526"/>
            <a:ext cx="2160000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11" name="Рисунок 10" descr="20160611_120444"/>
          <p:cNvPicPr/>
          <p:nvPr/>
        </p:nvPicPr>
        <p:blipFill>
          <a:blip r:embed="rId69" cstate="print">
            <a:lum bright="20000" contrast="40000"/>
            <a:grayscl/>
          </a:blip>
          <a:srcRect l="25802" t="23985" r="28457" b="39265"/>
          <a:stretch>
            <a:fillRect/>
          </a:stretch>
        </p:blipFill>
        <p:spPr bwMode="auto">
          <a:xfrm>
            <a:off x="251520" y="3435846"/>
            <a:ext cx="2724150" cy="1206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20160611_122041"/>
          <p:cNvPicPr/>
          <p:nvPr/>
        </p:nvPicPr>
        <p:blipFill>
          <a:blip r:embed="rId70" cstate="print">
            <a:lum bright="20000" contrast="40000"/>
            <a:grayscl/>
          </a:blip>
          <a:srcRect l="26229" t="32689" r="26645" b="28820"/>
          <a:stretch>
            <a:fillRect/>
          </a:stretch>
        </p:blipFill>
        <p:spPr bwMode="auto">
          <a:xfrm>
            <a:off x="3275856" y="3435846"/>
            <a:ext cx="2806700" cy="1263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Построение реальных термодинамических характеристик цикла теплового насоса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l="13332" t="19111" r="12558" b="7205"/>
          <a:stretch>
            <a:fillRect/>
          </a:stretch>
        </p:blipFill>
        <p:spPr bwMode="auto">
          <a:xfrm>
            <a:off x="1397028" y="794633"/>
            <a:ext cx="6349944" cy="355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Построение реальных термодинамических характеристик цикла теплового насоса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l="13579" t="19170" r="11785" b="7711"/>
          <a:stretch>
            <a:fillRect/>
          </a:stretch>
        </p:blipFill>
        <p:spPr bwMode="auto">
          <a:xfrm>
            <a:off x="1389076" y="818487"/>
            <a:ext cx="6365847" cy="35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Сравнение результатов лабораторных испытаний с расчетными параметрами, полученными по теоретическому циклу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23528" y="771550"/>
          <a:ext cx="864096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Сравнение результатов лабораторных испытаний с расчетными параметрами, полученными по теоретическому циклу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323528" y="699542"/>
          <a:ext cx="849694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Мониторинг работы двухступенчатой </a:t>
            </a:r>
            <a:r>
              <a:rPr lang="ru-RU" sz="2000" b="1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теплонасосной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установки,  обслуживающей магазин в г. Ростове-на-Дону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604010" y="727710"/>
            <a:ext cx="5935980" cy="3688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Мониторинг работы двухступенчатой </a:t>
            </a:r>
            <a:r>
              <a:rPr lang="ru-RU" sz="2000" b="1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теплонасосной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установки,  обслуживающей магазин в г. Ростове-на-Дону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889760" y="601980"/>
            <a:ext cx="5364480" cy="3939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3" cstate="print"/>
          <a:srcRect b="16457"/>
          <a:stretch>
            <a:fillRect/>
          </a:stretch>
        </p:blipFill>
        <p:spPr bwMode="auto">
          <a:xfrm>
            <a:off x="7729" y="3398712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0" y="-8444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Мониторинг работы двухступенчатой </a:t>
            </a:r>
            <a:r>
              <a:rPr lang="ru-RU" sz="2000" b="1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теплонасосной</a:t>
            </a:r>
            <a:r>
              <a:rPr lang="ru-RU" sz="2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установки,  обслуживающей магазин в г. Ростове-на-Дону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4848062"/>
            <a:ext cx="395536" cy="273844"/>
          </a:xfrm>
        </p:spPr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821180" y="784860"/>
            <a:ext cx="5501640" cy="3573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 amt="1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461665"/>
          </a:xfrm>
          <a:prstGeom prst="rect">
            <a:avLst/>
          </a:prstGeom>
          <a:solidFill>
            <a:srgbClr val="F0DCA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dirty="0">
              <a:solidFill>
                <a:srgbClr val="5428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339502"/>
            <a:ext cx="8640960" cy="17281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1714480" y="2357436"/>
            <a:ext cx="5730430" cy="15583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 anchorCtr="0">
            <a:noAutofit/>
          </a:bodyPr>
          <a:lstStyle>
            <a:lvl1pPr indent="0" algn="ctr" defTabSz="9144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b="1">
                <a:solidFill>
                  <a:schemeClr val="tx2"/>
                </a:solidFill>
                <a:latin typeface="Myriad Pro Cond" pitchFamily="34" charset="0"/>
              </a:defRPr>
            </a:lvl1pPr>
            <a:lvl2pPr marL="594360" indent="-27432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>
                <a:solidFill>
                  <a:schemeClr val="tx2"/>
                </a:solidFill>
              </a:defRPr>
            </a:lvl2pPr>
            <a:lvl3pPr marL="868680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143000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</a:defRPr>
            </a:lvl4pPr>
            <a:lvl5pPr marL="1371600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baseline="0">
                <a:solidFill>
                  <a:schemeClr val="tx2"/>
                </a:solidFill>
              </a:defRPr>
            </a:lvl5pPr>
            <a:lvl6pPr marL="1645920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6pPr>
            <a:lvl7pPr marL="1901952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7pPr>
            <a:lvl8pPr marL="2194560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8pPr>
            <a:lvl9pPr marL="2468880" indent="-228600" defTabSz="914400" ea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9pPr>
            <a:extLst/>
          </a:lstStyle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Донской государственный технический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университет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ул. Социалистическая, 162, Ростов-на-Дону, 344022</a:t>
            </a:r>
          </a:p>
          <a:p>
            <a:pPr algn="l"/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Зав. кафедрой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ТГСиВ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Тихомиров Сергей Алексеевич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Тел: +7 (863) 201-91-24, 294-96-39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E-mail: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89185549639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@</a:t>
            </a: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yandex.ru</a:t>
            </a: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7" descr="Z:\CASIO 1150\Проект ЮРИЦ\Фирменный стиль\Untitled-4.png"/>
          <p:cNvPicPr>
            <a:picLocks noChangeAspect="1" noChangeArrowheads="1"/>
          </p:cNvPicPr>
          <p:nvPr/>
        </p:nvPicPr>
        <p:blipFill>
          <a:blip r:embed="rId4" cstate="print"/>
          <a:srcRect b="16457"/>
          <a:stretch>
            <a:fillRect/>
          </a:stretch>
        </p:blipFill>
        <p:spPr bwMode="auto">
          <a:xfrm>
            <a:off x="0" y="3395404"/>
            <a:ext cx="9144000" cy="1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322B77-C165-4FCF-8A94-00C1954D4C8E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4239</TotalTime>
  <Words>955</Words>
  <Application>Microsoft Office PowerPoint</Application>
  <PresentationFormat>Экран (16:9)</PresentationFormat>
  <Paragraphs>402</Paragraphs>
  <Slides>32</Slides>
  <Notes>30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AutoCAD Drawing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1</cp:lastModifiedBy>
  <cp:revision>535</cp:revision>
  <dcterms:created xsi:type="dcterms:W3CDTF">2013-04-09T06:31:55Z</dcterms:created>
  <dcterms:modified xsi:type="dcterms:W3CDTF">2018-02-05T16:03:32Z</dcterms:modified>
</cp:coreProperties>
</file>