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57" r:id="rId2"/>
    <p:sldId id="366" r:id="rId3"/>
    <p:sldId id="367" r:id="rId4"/>
    <p:sldId id="368" r:id="rId5"/>
    <p:sldId id="370" r:id="rId6"/>
    <p:sldId id="372" r:id="rId7"/>
    <p:sldId id="373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35" r:id="rId20"/>
  </p:sldIdLst>
  <p:sldSz cx="9144000" cy="6858000" type="screen4x3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86323" autoAdjust="0"/>
  </p:normalViewPr>
  <p:slideViewPr>
    <p:cSldViewPr>
      <p:cViewPr varScale="1">
        <p:scale>
          <a:sx n="63" d="100"/>
          <a:sy n="63" d="100"/>
        </p:scale>
        <p:origin x="-17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2;&#1080;&#1090;&#1072;&#1083;&#1080;&#1081;\Desktop\&#1076;&#1083;&#1103;%20&#1062;&#1069;\&#1054;&#1041;&#1066;&#1045;&#1050;&#1058;&#1067;\&#1041;&#1072;&#1085;&#1103;%20&#1074;%20&#1044;&#1079;&#1077;&#1088;&#1078;&#1080;&#1085;&#1089;&#1082;&#1086;&#1084;\&#1059;&#1085;&#1080;&#1074;&#1077;&#1088;&#1089;&#1072;&#1083;&#1100;&#1085;&#1072;&#1103;%202.5_22.03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2;&#1080;&#1090;&#1072;&#1083;&#1080;&#1081;\Desktop\&#1076;&#1083;&#1103;%20&#1062;&#1069;\&#1054;&#1041;&#1066;&#1045;&#1050;&#1058;&#1067;\&#1041;&#1086;&#1083;&#1100;&#1096;&#1080;&#1077;%20&#1050;&#1091;&#1079;&#1077;&#1084;&#1082;&#1080;&#1085;&#1099;\&#1059;&#1085;&#1080;&#1074;&#1077;&#1088;&#1089;&#1072;&#1083;&#1100;&#1085;&#1072;&#1103;%202.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'[Универсальная 2.5_22.03.17.xls]Печать ГТН'!$A$47:$A$52</c:f>
              <c:strCache>
                <c:ptCount val="2"/>
                <c:pt idx="0">
                  <c:v>Центральное отопление</c:v>
                </c:pt>
                <c:pt idx="1">
                  <c:v>Тепловой насос</c:v>
                </c:pt>
              </c:strCache>
            </c:strRef>
          </c:cat>
          <c:val>
            <c:numRef>
              <c:f>'[Универсальная 2.5_22.03.17.xls]Печать ГТН'!$B$47:$B$52</c:f>
              <c:numCache>
                <c:formatCode>#,##0</c:formatCode>
                <c:ptCount val="2"/>
                <c:pt idx="0">
                  <c:v>501251.43971789489</c:v>
                </c:pt>
                <c:pt idx="1">
                  <c:v>97138.969579777535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922048"/>
        <c:axId val="70482688"/>
      </c:barChart>
      <c:catAx>
        <c:axId val="97922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0482688"/>
        <c:crosses val="autoZero"/>
        <c:auto val="1"/>
        <c:lblAlgn val="ctr"/>
        <c:lblOffset val="100"/>
        <c:noMultiLvlLbl val="0"/>
      </c:catAx>
      <c:valAx>
        <c:axId val="70482688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 rot="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7922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GOST Common" panose="020B0604020202020204" pitchFamily="34" charset="0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'Печать ГТН'!$A$46:$A$51</c:f>
              <c:strCache>
                <c:ptCount val="2"/>
                <c:pt idx="0">
                  <c:v>Центральное отопление</c:v>
                </c:pt>
                <c:pt idx="1">
                  <c:v>Геотермальный тепловой насос</c:v>
                </c:pt>
              </c:strCache>
            </c:strRef>
          </c:cat>
          <c:val>
            <c:numRef>
              <c:f>'Печать ГТН'!$B$46:$B$51</c:f>
              <c:numCache>
                <c:formatCode>#,##0</c:formatCode>
                <c:ptCount val="2"/>
                <c:pt idx="0">
                  <c:v>2181218.8269499266</c:v>
                </c:pt>
                <c:pt idx="1">
                  <c:v>262988.1144344185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433408"/>
        <c:axId val="98838208"/>
      </c:barChart>
      <c:catAx>
        <c:axId val="100433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8838208"/>
        <c:crosses val="autoZero"/>
        <c:auto val="1"/>
        <c:lblAlgn val="ctr"/>
        <c:lblOffset val="100"/>
        <c:noMultiLvlLbl val="0"/>
      </c:catAx>
      <c:valAx>
        <c:axId val="988382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00433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0DA9ADAF-5AE8-4611-BFB3-9E08D84F43F5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599" y="4862015"/>
            <a:ext cx="5680103" cy="4605085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0755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0506" y="9720755"/>
            <a:ext cx="3077137" cy="512222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C176BFC0-8474-4D59-B075-C233887C8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91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ABDF9-8F4D-4BAE-9AA3-AFDF6B8DA1ED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menergy.ru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va@tmenergy.ru" TargetMode="External"/><Relationship Id="rId4" Type="http://schemas.openxmlformats.org/officeDocument/2006/relationships/hyperlink" Target="mailto:info@tmenergy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670581" y="1039045"/>
            <a:ext cx="5910169" cy="4610119"/>
            <a:chOff x="2050802" y="620688"/>
            <a:chExt cx="5036203" cy="3744416"/>
          </a:xfrm>
        </p:grpSpPr>
        <p:pic>
          <p:nvPicPr>
            <p:cNvPr id="9" name="Рисунок 7" descr="альбом решений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2209" y="620688"/>
              <a:ext cx="3701290" cy="3528392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2050802" y="2564904"/>
              <a:ext cx="5036203" cy="180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" y="4524419"/>
            <a:ext cx="673224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Опыт применения тепловых насосов в муниципальных энергосистемах Ленинградской области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86" y="5676547"/>
            <a:ext cx="6727353" cy="64807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768554" y="4524419"/>
            <a:ext cx="2375446" cy="1124744"/>
          </a:xfrm>
          <a:prstGeom prst="rect">
            <a:avLst/>
          </a:prstGeom>
          <a:solidFill>
            <a:schemeClr val="accent6"/>
          </a:solidFill>
          <a:ln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5" y="5805264"/>
            <a:ext cx="8928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F2F2F2"/>
                </a:solidFill>
                <a:latin typeface="Arial"/>
                <a:cs typeface="Arial"/>
              </a:rPr>
              <a:t>ПРОИЗВОДИТЕЛЬ ТЕПЛОВЫХ НАСОСОВ </a:t>
            </a:r>
            <a:r>
              <a:rPr lang="en-US" sz="2000" b="1" dirty="0" smtClean="0">
                <a:solidFill>
                  <a:srgbClr val="F2F2F2"/>
                </a:solidFill>
                <a:latin typeface="Arial"/>
                <a:cs typeface="Arial"/>
              </a:rPr>
              <a:t>TME</a:t>
            </a:r>
          </a:p>
        </p:txBody>
      </p:sp>
    </p:spTree>
    <p:extLst>
      <p:ext uri="{BB962C8B-B14F-4D97-AF65-F5344CB8AC3E}">
        <p14:creationId xmlns:p14="http://schemas.microsoft.com/office/powerpoint/2010/main" val="8231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баня пос. Дзержинского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исходные данные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088207"/>
              </p:ext>
            </p:extLst>
          </p:nvPr>
        </p:nvGraphicFramePr>
        <p:xfrm>
          <a:off x="367016" y="1522065"/>
          <a:ext cx="8280920" cy="406717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88560"/>
                <a:gridCol w="3029217"/>
                <a:gridCol w="4863143"/>
              </a:tblGrid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ЛО, пос</a:t>
                      </a:r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Дзержинского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Назначение здания</a:t>
                      </a:r>
                      <a:endParaRPr lang="ru-RU" sz="20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Общественная баня</a:t>
                      </a:r>
                      <a:endParaRPr lang="ru-RU" sz="20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Размеры </a:t>
                      </a:r>
                      <a:r>
                        <a:rPr lang="ru-RU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здания </a:t>
                      </a:r>
                      <a:r>
                        <a:rPr lang="ru-RU" sz="2000" b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ДхШхВ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х13х3,35 м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Площадь/объем здания</a:t>
                      </a:r>
                      <a:endParaRPr lang="ru-RU" sz="20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403 м2/1352 м3</a:t>
                      </a:r>
                      <a:endParaRPr lang="ru-RU" sz="20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Полезная площадь</a:t>
                      </a:r>
                      <a:endParaRPr lang="ru-RU" sz="20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297,5 м2</a:t>
                      </a:r>
                      <a:endParaRPr lang="ru-RU" sz="20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Наружные ограждения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кирпич </a:t>
                      </a:r>
                      <a:r>
                        <a:rPr lang="ru-RU" sz="20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 </a:t>
                      </a:r>
                      <a:r>
                        <a:rPr lang="ru-RU" sz="20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отопления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радиаторы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59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Нагрузка на горячее водоснабжение (ГВС)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 </a:t>
                      </a:r>
                      <a:r>
                        <a:rPr lang="ru-RU" sz="20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л/сутки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1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Существующая система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отопления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Центральное отопление – аварийное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кВт подведенные мощности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3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2" y="1772816"/>
            <a:ext cx="8567646" cy="442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баня пос. Дзержинского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Принципиальная схема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9748" y="1297791"/>
            <a:ext cx="31827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Тепловой насос 20 квт – 2 шт.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Бак водонагреватель 1000 л. – 2 шт.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Теплообменник ГВС 40кВт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Буферный бак 500 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ТЭН для ГВС 6 кВт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ТЭН для отопления 6кВт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Драйкулер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Насосы циркуляционные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4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Mail Cloude\Cloud Mail.Ru\Работа\TME\Презентация 12.04\Картинки\Контролл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20499"/>
            <a:ext cx="3600400" cy="252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баня пос. Дзержинского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проекта	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292" y="1324560"/>
            <a:ext cx="82191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Два источника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низкопотенциальной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энергии: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Грунт (7 скважин по 100 метров)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Воздух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драйкуллер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Резервирование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 тепловых насоса (по 20 кВт каждый)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 циркуляционных насоса на буфер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 циркуляционных насоса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геоконтур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 циркуляционных насоса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систему отопления (попеременная работа, автоматическое включение резервного насоса)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давлением: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геотермальном контуре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контуре отопления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контроллер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7-дюймовый сенсорный дисплей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Журнал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ошибок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Гидравлика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Холодильная часть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Электрика</a:t>
            </a:r>
          </a:p>
          <a:p>
            <a:pPr lvl="2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56984" y="-27384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2480" y="-27384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баня пос. </a:t>
            </a:r>
            <a:r>
              <a:rPr lang="ru-RU" sz="2600" cap="all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дзержинского</a:t>
            </a:r>
            <a:endParaRPr lang="ru-RU" sz="2600" cap="all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Фотография геотермального колодца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969"/>
            <a:ext cx="7920880" cy="460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931757" y="6004972"/>
            <a:ext cx="6122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Геотермальный колодец с горизонтальными участками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6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6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баня пос. Дзержинского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Фотографии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Виталий\Desktop\Фото Луга\IMAG23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4578950" cy="25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италий\Desktop\Фото Луга\IMAG23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78" y="4109619"/>
            <a:ext cx="4572576" cy="258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Виталий\Desktop\Фото Луга\IMAG229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294" y="1340767"/>
            <a:ext cx="3044851" cy="538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2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баня пос. Дзержинского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Экономические показатели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9779" y="4427820"/>
            <a:ext cx="2805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Центральное отопление</a:t>
            </a:r>
            <a:endParaRPr lang="ru-RU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22432" y="4428783"/>
            <a:ext cx="1891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Тепловой насос</a:t>
            </a:r>
            <a:endParaRPr lang="ru-RU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163916"/>
              </p:ext>
            </p:extLst>
          </p:nvPr>
        </p:nvGraphicFramePr>
        <p:xfrm>
          <a:off x="323528" y="4797152"/>
          <a:ext cx="8352928" cy="166864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86100"/>
                <a:gridCol w="2493140"/>
                <a:gridCol w="1073688"/>
              </a:tblGrid>
              <a:tr h="28000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ЭКОНОМИЧЕСКИЕ ПОКАЗАТЕЛИ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00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Стоимость решения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5 275 582</a:t>
                      </a:r>
                      <a:endParaRPr lang="ru-RU" sz="1800" kern="5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руб.</a:t>
                      </a:r>
                      <a:endParaRPr lang="ru-RU" sz="1800" kern="5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000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Стоимость восстановления </a:t>
                      </a:r>
                      <a:r>
                        <a:rPr lang="ru-RU" sz="1800" kern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теплотрассы и АИТП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3 000 000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руб.</a:t>
                      </a:r>
                      <a:endParaRPr lang="ru-RU" sz="1800" kern="5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000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Экономия за 1 год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404 112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руб./год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0002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Срок окупаемости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5.6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лет</a:t>
                      </a:r>
                      <a:endParaRPr lang="ru-RU" sz="1800" kern="50" dirty="0"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744818"/>
              </p:ext>
            </p:extLst>
          </p:nvPr>
        </p:nvGraphicFramePr>
        <p:xfrm>
          <a:off x="1403649" y="1659359"/>
          <a:ext cx="6012556" cy="276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51520" y="6457057"/>
            <a:ext cx="6990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Тариф ЦО – 2568 руб./Гкал, электричество (среднесуточный) – 2,26 руб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./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кВт•ч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endParaRPr lang="ru-RU" sz="1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14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8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Канализационные очистные сооружения 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г. Приозерск, исходные </a:t>
            </a:r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данные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52223" y="4"/>
            <a:ext cx="323529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20238"/>
              </p:ext>
            </p:extLst>
          </p:nvPr>
        </p:nvGraphicFramePr>
        <p:xfrm>
          <a:off x="395536" y="1540489"/>
          <a:ext cx="8280920" cy="383865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489233"/>
                <a:gridCol w="2798931"/>
                <a:gridCol w="4992756"/>
              </a:tblGrid>
              <a:tr h="29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98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теплового насоса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Геотермальный тепловой насос с теплообменником из нержавеющей стали, помещенный в сточные воды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14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Ленинградская область, г. Приозерск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 дома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20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Теплопотери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кВт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14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отопления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Радиаторы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14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Существующая котельная 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Электрокотлы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38*2 кВт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30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9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Канализационные очистные сооружения </a:t>
            </a:r>
          </a:p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Приозерск, Принципиальная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424935" cy="5015644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6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144017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10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Канализационные очистные сооружения </a:t>
            </a:r>
          </a:p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Приозерск. Особенности проекта	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292" y="1324560"/>
            <a:ext cx="82191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Два источника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низкопотенциальной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энергии: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Сточные воды с температурой выше 12 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Резервирование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Тепловой насос 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электрокотел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 циркуляционных насоса на буфер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 циркуляционных насоса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геоконтур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 циркуляционных насоса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систему отопления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Все насосы поддерживают попеременную работу, автоматическое включение резервного насоса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Контроль за давлением: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геотермальном контуре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контуре отопления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Управление системой с контроллера теплового насоса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7-дюймовый цветной сенсорный дисплей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Записывание в энергонезависимую память всех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авария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Диспетчеризация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 протоколу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RS485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пульт оператора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Интернет браузер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56984" y="-27384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7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11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Канализационные очистные сооружения </a:t>
            </a:r>
          </a:p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Приозерск.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Фотографии теплообменника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Виталий\Desktop\Фото TME\_Объекты_на сайт\Приозерск\20171031_121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945544" cy="295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италий\Desktop\Фото TME\_Объекты_на сайт\Приозерск\20171031_1305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393643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Виталий\Desktop\Фото TME\_Объекты_на сайт\Приозерск\20171109_1549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253646"/>
            <a:ext cx="3989037" cy="299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Виталий\Desktop\Фото TME\_Объекты_на сайт\Приозерск\20171117_1158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760" y="4201033"/>
            <a:ext cx="3983678" cy="298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98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12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Канализационные очистные сооружения </a:t>
            </a:r>
          </a:p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Приозерск.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Фотографии котельной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Виталий\Downloads\Camera Uploads (25)\IMAG0493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56051"/>
            <a:ext cx="4322271" cy="244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Виталий\Downloads\Camera Uploads (25)\IMAG0496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76" y="1397263"/>
            <a:ext cx="4229670" cy="239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Виталий\Downloads\Camera Uploads (25)\IMAG0503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53839"/>
            <a:ext cx="4322271" cy="244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Виталий\Downloads\Camera Uploads (25)\IMAG0498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28" y="4053839"/>
            <a:ext cx="4199259" cy="23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41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Канализационные очистные сооружения </a:t>
            </a:r>
          </a:p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Приозерск. Экономические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1493" y="4858023"/>
            <a:ext cx="46442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Электричество (среднесуточный) – 4,32 руб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./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кВт•ч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857153"/>
              </p:ext>
            </p:extLst>
          </p:nvPr>
        </p:nvGraphicFramePr>
        <p:xfrm>
          <a:off x="467545" y="1772816"/>
          <a:ext cx="8208911" cy="303577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709509"/>
                <a:gridCol w="2409598"/>
                <a:gridCol w="1089804"/>
              </a:tblGrid>
              <a:tr h="28803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Эксплуатационные расходы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затраты (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электроотопление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1 295 640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руб./год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Геотермальный тепловой насос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220 352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руб./год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1474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Экономические показатели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Капитальные вложения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5 235 026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Годовая экономия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1 075 288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руб./год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окупаемости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4.87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2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14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Культурно-досуговый центр</a:t>
            </a:r>
          </a:p>
          <a:p>
            <a:pPr marL="361950" algn="l"/>
            <a:r>
              <a:rPr lang="ru-RU" sz="2600" cap="all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Кингисеппский</a:t>
            </a:r>
            <a:r>
              <a:rPr lang="ru-RU" sz="2600" cap="all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район, исходные </a:t>
            </a:r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данные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52223" y="4"/>
            <a:ext cx="323529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265383"/>
              </p:ext>
            </p:extLst>
          </p:nvPr>
        </p:nvGraphicFramePr>
        <p:xfrm>
          <a:off x="395536" y="1540489"/>
          <a:ext cx="8280920" cy="37383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489233"/>
                <a:gridCol w="2798931"/>
                <a:gridCol w="4992756"/>
              </a:tblGrid>
              <a:tr h="29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98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теплового насоса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Геотермальный тепловой насос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вертикальными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скважинами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14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Ленинградская область, </a:t>
                      </a:r>
                      <a:endParaRPr lang="ru-RU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Кингисеппский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Назначение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Культурно-досуговый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центр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Теплопотери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кВт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7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отопления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Радиаторы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Вентиляция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Приточная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-вытяжная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14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Существующая котельная 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Центральное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отопление (мазутная котельная)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0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12775"/>
            <a:ext cx="8352928" cy="51962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15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Культурно-досуговый центр</a:t>
            </a:r>
          </a:p>
          <a:p>
            <a:pPr marL="361950" algn="l"/>
            <a:r>
              <a:rPr lang="ru-RU" sz="2600" cap="all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Кингисеппский</a:t>
            </a:r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район, </a:t>
            </a:r>
            <a:r>
              <a:rPr lang="ru-RU" sz="2600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Принципиальная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71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79" y="1509226"/>
            <a:ext cx="7909470" cy="516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16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Культурно-досуговый центр</a:t>
            </a:r>
          </a:p>
          <a:p>
            <a:pPr marL="361950" algn="l"/>
            <a:r>
              <a:rPr lang="ru-RU" sz="2600" cap="all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Кингисеппский</a:t>
            </a:r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район. Особенности проекта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292" y="1324560"/>
            <a:ext cx="821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Стесненные условия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56984" y="-27384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25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2699791" y="6488753"/>
            <a:ext cx="2133601" cy="365125"/>
          </a:xfrm>
        </p:spPr>
        <p:txBody>
          <a:bodyPr/>
          <a:lstStyle/>
          <a:p>
            <a:fld id="{C5A2B68E-400D-4EDD-A545-00B0464B2FC7}" type="slidenum">
              <a:rPr lang="ru-RU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17</a:t>
            </a:fld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Культурно-досуговый центр</a:t>
            </a:r>
          </a:p>
          <a:p>
            <a:pPr marL="361950" algn="l"/>
            <a:r>
              <a:rPr lang="ru-RU" sz="2600" cap="all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Кингисеппский</a:t>
            </a:r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cap="all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район. Особенности проекта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292" y="1324560"/>
            <a:ext cx="821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Стесненные условия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56984" y="-27384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570" y="1693892"/>
            <a:ext cx="6518584" cy="513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892480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85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5" y="5"/>
            <a:ext cx="8670751" cy="126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" y="0"/>
            <a:ext cx="9181617" cy="1070992"/>
          </a:xfrm>
          <a:prstGeom prst="rect">
            <a:avLst/>
          </a:prstGeom>
          <a:solidFill>
            <a:schemeClr val="bg1"/>
          </a:solidFill>
        </p:spPr>
        <p:txBody>
          <a:bodyPr vert="horz" lIns="91429" tIns="45714" rIns="91429" bIns="45714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 algn="l"/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Культурно-досуговый центр</a:t>
            </a:r>
          </a:p>
          <a:p>
            <a:pPr marL="361950" algn="l"/>
            <a:r>
              <a:rPr lang="ru-RU" sz="2600" cap="all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Кингисеппский</a:t>
            </a:r>
            <a:r>
              <a:rPr lang="ru-RU" sz="2600" cap="al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00" cap="all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район.</a:t>
            </a:r>
          </a:p>
          <a:p>
            <a:pPr marL="361950" algn="l"/>
            <a:r>
              <a:rPr lang="ru-RU" sz="2600" cap="all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Экономические показатели</a:t>
            </a:r>
            <a:endParaRPr lang="ru-RU" sz="2600" cap="al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4267577"/>
            <a:ext cx="2805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Центральное отопление</a:t>
            </a:r>
            <a:endParaRPr lang="ru-RU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50800" y="4292000"/>
            <a:ext cx="1891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Тепловой насос</a:t>
            </a:r>
            <a:endParaRPr lang="ru-RU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6457057"/>
            <a:ext cx="6990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Тариф ЦО – 5800  руб./Гкал, электричество (среднесуточный) – 2,8  руб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./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кВт•ч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endParaRPr lang="ru-RU" sz="1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92480" y="32891"/>
            <a:ext cx="323528" cy="685249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www.tmenergy.ru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НАСОСЫ ТМЕ (СДЕЛАНО ВРОССИИ)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129593"/>
              </p:ext>
            </p:extLst>
          </p:nvPr>
        </p:nvGraphicFramePr>
        <p:xfrm>
          <a:off x="1435954" y="1268765"/>
          <a:ext cx="6016365" cy="3024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958993"/>
              </p:ext>
            </p:extLst>
          </p:nvPr>
        </p:nvGraphicFramePr>
        <p:xfrm>
          <a:off x="395536" y="4636908"/>
          <a:ext cx="8136904" cy="182014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30960"/>
                <a:gridCol w="2380685"/>
                <a:gridCol w="1025259"/>
              </a:tblGrid>
              <a:tr h="26002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Эксплуатационные расходы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Центральное отопление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2 181 219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0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Геотермальный тепловой насос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262 988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002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ЭКОНОМИЧЕСКИЕ </a:t>
                      </a:r>
                      <a:r>
                        <a:rPr lang="ru-RU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решения с реконструкцией СО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13 671 782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0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Экономия за 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1 918 231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0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окупаемости (без роста тарифов)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963382" y="1"/>
            <a:ext cx="289138" cy="68853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51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735" y="2276475"/>
            <a:ext cx="35528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19" y="5685055"/>
            <a:ext cx="4680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2F2F2"/>
                </a:solidFill>
                <a:latin typeface="Arial"/>
                <a:cs typeface="Arial"/>
              </a:rPr>
              <a:t>   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       </a:t>
            </a:r>
            <a:endParaRPr lang="ru-RU" sz="36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524419"/>
            <a:ext cx="673224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/>
                <a:cs typeface="Arial"/>
              </a:rPr>
              <a:t>Россия, г. Санкт-Петербург, </a:t>
            </a:r>
          </a:p>
          <a:p>
            <a:pPr algn="ctr"/>
            <a:r>
              <a:rPr lang="ru-RU" sz="2400" dirty="0">
                <a:latin typeface="Arial"/>
                <a:cs typeface="Arial"/>
              </a:rPr>
              <a:t>ул. Новгородская, 23</a:t>
            </a:r>
          </a:p>
          <a:p>
            <a:pPr algn="ctr"/>
            <a:r>
              <a:rPr lang="ru-RU" sz="2400" dirty="0">
                <a:latin typeface="Arial"/>
                <a:cs typeface="Arial"/>
              </a:rPr>
              <a:t>тел.</a:t>
            </a:r>
            <a:r>
              <a:rPr lang="en-US" sz="2400" dirty="0">
                <a:latin typeface="Arial"/>
                <a:cs typeface="Arial"/>
              </a:rPr>
              <a:t>/</a:t>
            </a:r>
            <a:r>
              <a:rPr lang="ru-RU" sz="2400" dirty="0">
                <a:latin typeface="Arial"/>
                <a:cs typeface="Arial"/>
              </a:rPr>
              <a:t>факс (812) 244-31-98</a:t>
            </a:r>
            <a:endParaRPr lang="ru-RU" sz="2400" dirty="0">
              <a:latin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68554" y="4524419"/>
            <a:ext cx="2375446" cy="1124744"/>
          </a:xfrm>
          <a:prstGeom prst="rect">
            <a:avLst/>
          </a:prstGeom>
          <a:solidFill>
            <a:schemeClr val="accent6"/>
          </a:solidFill>
          <a:ln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/>
                <a:cs typeface="Arial"/>
                <a:hlinkClick r:id="rId3"/>
              </a:rPr>
              <a:t>www.tmenergy.ru</a:t>
            </a:r>
            <a:endParaRPr lang="ru-RU" sz="1600" dirty="0">
              <a:latin typeface="Arial"/>
              <a:cs typeface="Arial"/>
            </a:endParaRPr>
          </a:p>
          <a:p>
            <a:pPr algn="ctr"/>
            <a:r>
              <a:rPr lang="en-US" sz="1600" dirty="0">
                <a:latin typeface="Arial"/>
                <a:cs typeface="Arial"/>
                <a:hlinkClick r:id="rId4"/>
              </a:rPr>
              <a:t>info@tmenergy.ru</a:t>
            </a:r>
            <a:r>
              <a:rPr lang="en-US" sz="1600" dirty="0">
                <a:latin typeface="Arial"/>
                <a:cs typeface="Arial"/>
              </a:rPr>
              <a:t> </a:t>
            </a:r>
            <a:endParaRPr lang="ru-RU" sz="1600" dirty="0">
              <a:latin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86" y="5676547"/>
            <a:ext cx="6727353" cy="64807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14263" y="908720"/>
            <a:ext cx="85662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Чаплыгин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Виталий Анатольевич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Директор по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развитию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TMEnergy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+7 (981) 728-03-19</a:t>
            </a:r>
          </a:p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hlinkClick r:id="rId5"/>
              </a:rPr>
              <a:t>cva@tmenergy.ru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5" y="5805264"/>
            <a:ext cx="8928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F2F2F2"/>
                </a:solidFill>
                <a:latin typeface="Arial"/>
                <a:cs typeface="Arial"/>
              </a:rPr>
              <a:t>ПРОИЗВОДИТЕЛЬ ТЕПЛОВЫХ НАСОСОВ </a:t>
            </a:r>
            <a:r>
              <a:rPr lang="en-US" sz="2000" b="1" dirty="0" smtClean="0">
                <a:solidFill>
                  <a:srgbClr val="F2F2F2"/>
                </a:solidFill>
                <a:latin typeface="Arial"/>
                <a:cs typeface="Arial"/>
              </a:rPr>
              <a:t>TME</a:t>
            </a:r>
          </a:p>
        </p:txBody>
      </p:sp>
    </p:spTree>
    <p:extLst>
      <p:ext uri="{BB962C8B-B14F-4D97-AF65-F5344CB8AC3E}">
        <p14:creationId xmlns:p14="http://schemas.microsoft.com/office/powerpoint/2010/main" val="26144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888</Words>
  <Application>Microsoft Office PowerPoint</Application>
  <PresentationFormat>Экран (4:3)</PresentationFormat>
  <Paragraphs>275</Paragraphs>
  <Slides>19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лист</dc:title>
  <dc:creator>Aleksandr Fedorov</dc:creator>
  <cp:lastModifiedBy>Виталий</cp:lastModifiedBy>
  <cp:revision>136</cp:revision>
  <cp:lastPrinted>2017-11-28T13:55:31Z</cp:lastPrinted>
  <dcterms:created xsi:type="dcterms:W3CDTF">2017-04-03T13:31:38Z</dcterms:created>
  <dcterms:modified xsi:type="dcterms:W3CDTF">2018-02-05T09:00:12Z</dcterms:modified>
</cp:coreProperties>
</file>