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76" r:id="rId3"/>
    <p:sldId id="282" r:id="rId4"/>
    <p:sldId id="285" r:id="rId5"/>
    <p:sldId id="284" r:id="rId6"/>
    <p:sldId id="287" r:id="rId7"/>
    <p:sldId id="289" r:id="rId8"/>
    <p:sldId id="291" r:id="rId9"/>
    <p:sldId id="297" r:id="rId10"/>
    <p:sldId id="278" r:id="rId11"/>
    <p:sldId id="292" r:id="rId12"/>
    <p:sldId id="293" r:id="rId13"/>
    <p:sldId id="294" r:id="rId14"/>
    <p:sldId id="295" r:id="rId15"/>
    <p:sldId id="27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9900"/>
    <a:srgbClr val="F48466"/>
    <a:srgbClr val="FF3300"/>
    <a:srgbClr val="008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492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1961C1-8B82-4877-8964-F2001D98AA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540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968D6-8020-4BE8-B3FC-53B6581A47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081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74AA7-E0EF-4A91-9AB9-D9E8F033C4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683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62E1F-3780-4FC5-8CC0-513C872DA8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2BD07-30A2-4998-A909-C20FF354F8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030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42CE8-AE63-4A7C-9448-486AC7E64F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448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28A26-7E00-4DF1-9E24-23D57F3A70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4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5978E-D1F2-444D-90E4-F687C389F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7691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747ACB-7237-4045-8A62-38B0C486C3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606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19F43-D9E4-4BFF-A7AD-C0FBF51867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236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84D34-2C17-41C4-A05E-72D81EF8E9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1502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30C066-00E0-48B2-929F-F7ACB5B72EC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6" Type="http://schemas.openxmlformats.org/officeDocument/2006/relationships/image" Target="../media/image12.jpeg"/><Relationship Id="rId5" Type="http://schemas.openxmlformats.org/officeDocument/2006/relationships/image" Target="../media/image1.png"/><Relationship Id="rId4" Type="http://schemas.openxmlformats.org/officeDocument/2006/relationships/audio" Target="../media/audio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4" name="Picture 8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4644008" y="5540375"/>
            <a:ext cx="424758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i="1" dirty="0">
                <a:solidFill>
                  <a:srgbClr val="008000"/>
                </a:solidFill>
              </a:rPr>
              <a:t>Докладчик: </a:t>
            </a:r>
            <a:r>
              <a:rPr lang="ru-RU" altLang="ru-RU" b="1" i="1" dirty="0">
                <a:solidFill>
                  <a:srgbClr val="008000"/>
                </a:solidFill>
              </a:rPr>
              <a:t>ДИТИН</a:t>
            </a:r>
          </a:p>
          <a:p>
            <a:pPr algn="ctr">
              <a:spcBef>
                <a:spcPct val="50000"/>
              </a:spcBef>
            </a:pPr>
            <a:r>
              <a:rPr lang="ru-RU" altLang="ru-RU" i="1" dirty="0">
                <a:solidFill>
                  <a:srgbClr val="008000"/>
                </a:solidFill>
              </a:rPr>
              <a:t>Николай Николаевич, директор компании Тепло-</a:t>
            </a:r>
            <a:r>
              <a:rPr lang="en-US" altLang="ru-RU" i="1" dirty="0">
                <a:solidFill>
                  <a:srgbClr val="008000"/>
                </a:solidFill>
              </a:rPr>
              <a:t>Heat</a:t>
            </a:r>
            <a:endParaRPr lang="ru-RU" altLang="ru-RU" i="1" dirty="0">
              <a:solidFill>
                <a:srgbClr val="008000"/>
              </a:solidFill>
            </a:endParaRP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1403350" y="333375"/>
            <a:ext cx="3889375" cy="93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ru-RU" sz="2200" dirty="0" smtClean="0">
                <a:solidFill>
                  <a:schemeClr val="accent2"/>
                </a:solidFill>
                <a:latin typeface="Arial Black" pitchFamily="34" charset="0"/>
              </a:rPr>
              <a:t>IV </a:t>
            </a:r>
            <a:r>
              <a:rPr lang="ru-RU" altLang="ru-RU" sz="2200" dirty="0">
                <a:solidFill>
                  <a:schemeClr val="accent2"/>
                </a:solidFill>
                <a:latin typeface="Arial Black" pitchFamily="34" charset="0"/>
              </a:rPr>
              <a:t>отраслевая конференция по тепловым насосам</a:t>
            </a:r>
            <a:br>
              <a:rPr lang="ru-RU" altLang="ru-RU" sz="2200" dirty="0">
                <a:solidFill>
                  <a:schemeClr val="accent2"/>
                </a:solidFill>
                <a:latin typeface="Arial Black" pitchFamily="34" charset="0"/>
              </a:rPr>
            </a:br>
            <a:endParaRPr lang="ru-RU" altLang="ru-RU" sz="2200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7867" y="1196628"/>
            <a:ext cx="4464050" cy="1152376"/>
          </a:xfrm>
        </p:spPr>
        <p:txBody>
          <a:bodyPr/>
          <a:lstStyle/>
          <a:p>
            <a:r>
              <a:rPr lang="ru-RU" altLang="ru-RU" sz="2200" dirty="0">
                <a:solidFill>
                  <a:srgbClr val="FF3300"/>
                </a:solidFill>
                <a:latin typeface="Arial Black" pitchFamily="34" charset="0"/>
              </a:rPr>
              <a:t>ТЕПЛОВЫЕ </a:t>
            </a:r>
            <a:r>
              <a:rPr lang="ru-RU" altLang="ru-RU" sz="2200" dirty="0" smtClean="0">
                <a:solidFill>
                  <a:srgbClr val="FF3300"/>
                </a:solidFill>
                <a:latin typeface="Arial Black" pitchFamily="34" charset="0"/>
              </a:rPr>
              <a:t>НАСОСЫ</a:t>
            </a:r>
            <a:r>
              <a:rPr lang="ru-RU" altLang="ru-RU" sz="2200" dirty="0">
                <a:solidFill>
                  <a:srgbClr val="FF3300"/>
                </a:solidFill>
                <a:latin typeface="Arial Black" pitchFamily="34" charset="0"/>
              </a:rPr>
              <a:t>.</a:t>
            </a:r>
            <a:r>
              <a:rPr lang="ru-RU" altLang="ru-RU" sz="2200" dirty="0" smtClean="0">
                <a:solidFill>
                  <a:srgbClr val="FF3300"/>
                </a:solidFill>
                <a:latin typeface="Arial Black" pitchFamily="34" charset="0"/>
              </a:rPr>
              <a:t> СТИМУЛИРОВАНИЕ В МИРЕ И В РФ</a:t>
            </a:r>
            <a:endParaRPr lang="ru-RU" altLang="ru-RU" sz="2200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96270" name="Rectangle 14"/>
          <p:cNvSpPr>
            <a:spLocks noChangeArrowheads="1"/>
          </p:cNvSpPr>
          <p:nvPr/>
        </p:nvSpPr>
        <p:spPr bwMode="auto">
          <a:xfrm>
            <a:off x="4355977" y="4000770"/>
            <a:ext cx="4680346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altLang="ru-RU" sz="2200" b="1" i="1" dirty="0" smtClean="0">
                <a:solidFill>
                  <a:srgbClr val="CC00CC"/>
                </a:solidFill>
                <a:latin typeface="Arial Black" pitchFamily="34" charset="0"/>
              </a:rPr>
              <a:t>Практические решения на базе тепловых насосов для промышленности и ЖКХ</a:t>
            </a:r>
            <a:endParaRPr lang="ru-RU" altLang="ru-RU" sz="2200" b="1" i="1" dirty="0">
              <a:solidFill>
                <a:srgbClr val="CC00CC"/>
              </a:solidFill>
              <a:latin typeface="Arial Black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49" y="196083"/>
            <a:ext cx="2963802" cy="38467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37" y="4015190"/>
            <a:ext cx="3771875" cy="2671744"/>
          </a:xfrm>
          <a:prstGeom prst="rect">
            <a:avLst/>
          </a:prstGeom>
        </p:spPr>
      </p:pic>
      <p:pic>
        <p:nvPicPr>
          <p:cNvPr id="9" name="Picture 5" descr="C:\Users\дед марос\Desktop\ПРЕЗЕНТАШКА\логотип_новый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011" y="2204865"/>
            <a:ext cx="1725901" cy="173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2" y="2204864"/>
            <a:ext cx="3788567" cy="18103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75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92" y="561183"/>
            <a:ext cx="7952215" cy="596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50659"/>
            <a:ext cx="8232914" cy="617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78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Бланк альбомны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Содержимое 5" descr="Предприятие-выращивания-судака-Геохим.jpg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14282" y="548680"/>
            <a:ext cx="8715436" cy="619268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358" y="214290"/>
            <a:ext cx="8329642" cy="642942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200" i="1" dirty="0" smtClean="0">
                <a:solidFill>
                  <a:srgbClr val="FFFF00"/>
                </a:solidFill>
              </a:rPr>
              <a:t> </a:t>
            </a:r>
            <a:endParaRPr lang="ru-RU" sz="2200" i="1" dirty="0">
              <a:solidFill>
                <a:srgbClr val="FFFF00"/>
              </a:solidFill>
            </a:endParaRPr>
          </a:p>
        </p:txBody>
      </p:sp>
      <p:pic>
        <p:nvPicPr>
          <p:cNvPr id="9" name="Рисунок 8" descr="bf806da7_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144" y="3573016"/>
            <a:ext cx="3043662" cy="214314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5857892"/>
            <a:ext cx="9144000" cy="785818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1" u="none" strike="noStrike" kern="1200" cap="all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haroni" panose="02010803020104030203" pitchFamily="2" charset="-79"/>
              </a:rPr>
              <a:t> </a:t>
            </a:r>
            <a:r>
              <a:rPr kumimoji="0" lang="ru-RU" sz="2200" b="0" i="1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haroni" panose="02010803020104030203" pitchFamily="2" charset="-79"/>
              </a:rPr>
              <a:t>тип</a:t>
            </a:r>
            <a:r>
              <a:rPr kumimoji="0" lang="ru-RU" sz="2200" b="0" i="1" u="none" strike="noStrike" kern="1200" cap="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haroni" panose="02010803020104030203" pitchFamily="2" charset="-79"/>
              </a:rPr>
              <a:t> «воздух-вода» обеспечит сезонный </a:t>
            </a:r>
            <a:r>
              <a:rPr kumimoji="0" lang="ru-RU" sz="2200" b="1" i="1" u="none" strike="noStrike" kern="1200" cap="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haroni" panose="02010803020104030203" pitchFamily="2" charset="-79"/>
              </a:rPr>
              <a:t>КОП = </a:t>
            </a:r>
            <a:r>
              <a:rPr kumimoji="0" lang="ru-RU" sz="2800" b="1" i="1" u="none" strike="noStrike" kern="1200" cap="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haroni" panose="02010803020104030203" pitchFamily="2" charset="-79"/>
              </a:rPr>
              <a:t>4,5</a:t>
            </a:r>
            <a:r>
              <a:rPr kumimoji="0" lang="ru-RU" sz="2200" b="0" i="1" u="none" strike="noStrike" kern="1200" cap="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haroni" panose="02010803020104030203" pitchFamily="2" charset="-79"/>
              </a:rPr>
              <a:t> что в итоге равняется   отоплению  магистральным  газом</a:t>
            </a:r>
            <a:endParaRPr kumimoji="0" lang="ru-RU" sz="2200" b="0" i="1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14358" y="0"/>
            <a:ext cx="7758170" cy="642918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1" u="none" strike="noStrike" kern="1200" cap="all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i="1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Cambria Math" pitchFamily="18" charset="0"/>
                <a:cs typeface="+mj-cs"/>
              </a:rPr>
              <a:t>для</a:t>
            </a:r>
            <a:r>
              <a:rPr kumimoji="0" lang="ru-RU" sz="2400" i="1" u="none" strike="noStrike" kern="1200" cap="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Cambria Math" pitchFamily="18" charset="0"/>
                <a:cs typeface="+mj-cs"/>
              </a:rPr>
              <a:t> теплого климата </a:t>
            </a:r>
            <a:endParaRPr kumimoji="0" lang="ru-RU" sz="2400" i="1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Cambria Math" pitchFamily="18" charset="0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0499395"/>
      </p:ext>
    </p:extLst>
  </p:cSld>
  <p:clrMapOvr>
    <a:masterClrMapping/>
  </p:clrMapOvr>
  <p:transition spd="slow" advTm="9360">
    <p:pull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Бланк альбом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ДОКУМЕНТАЦИЯ\ПРЕЗЕНТАЦИИ\РЫБХОЗ\4-5я страницы-ВОЗДУХ-КРЫМ\uzv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714356"/>
            <a:ext cx="8572560" cy="4500594"/>
          </a:xfrm>
          <a:prstGeom prst="rect">
            <a:avLst/>
          </a:prstGeom>
          <a:noFill/>
        </p:spPr>
      </p:pic>
      <p:pic>
        <p:nvPicPr>
          <p:cNvPr id="12" name="Рисунок 11" descr="c635a955abdd8cad1877719ca3c31f0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1736" y="4005064"/>
            <a:ext cx="3271837" cy="249577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5286388"/>
            <a:ext cx="8686800" cy="157161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       «</a:t>
            </a:r>
            <a:r>
              <a:rPr lang="ru-RU" sz="2400" i="1" dirty="0" smtClean="0">
                <a:solidFill>
                  <a:srgbClr val="FF0000"/>
                </a:solidFill>
              </a:rPr>
              <a:t>водяная серия» позволяет достигать высоких значений коп (5,5) что не оставляет шансов другим видам котельных против тепловых насосов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827584" y="214290"/>
            <a:ext cx="7761186" cy="64294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      </a:t>
            </a:r>
            <a:r>
              <a:rPr kumimoji="0" lang="ru-RU" sz="2400" b="0" i="1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суровый климат – тоже не проблема</a:t>
            </a:r>
            <a:endParaRPr kumimoji="0" lang="ru-RU" sz="2800" b="0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1310620"/>
      </p:ext>
    </p:extLst>
  </p:cSld>
  <p:clrMapOvr>
    <a:masterClrMapping/>
  </p:clrMapOvr>
  <p:transition spd="slow" advTm="7474">
    <p:pull/>
    <p:sndAc>
      <p:stSnd>
        <p:snd r:embed="rId3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Бланк альбомны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growth rat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1142984"/>
            <a:ext cx="4071966" cy="4071965"/>
          </a:xfrm>
          <a:prstGeom prst="rect">
            <a:avLst/>
          </a:prstGeom>
        </p:spPr>
      </p:pic>
      <p:pic>
        <p:nvPicPr>
          <p:cNvPr id="5" name="Содержимое 4" descr="1340118211_klipart-prom-fish.jpg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4500562" y="1142984"/>
            <a:ext cx="4286280" cy="407196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00B0F0"/>
                </a:solidFill>
              </a:rPr>
              <a:t>     </a:t>
            </a:r>
            <a:r>
              <a:rPr lang="ru-RU" sz="2400" dirty="0" smtClean="0">
                <a:solidFill>
                  <a:srgbClr val="FF0000"/>
                </a:solidFill>
              </a:rPr>
              <a:t>	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857224" y="0"/>
            <a:ext cx="8072494" cy="1214422"/>
          </a:xfrm>
        </p:spPr>
        <p:txBody>
          <a:bodyPr/>
          <a:lstStyle/>
          <a:p>
            <a:r>
              <a:rPr lang="ru-RU" sz="2400" dirty="0" smtClean="0">
                <a:solidFill>
                  <a:srgbClr val="00B0F0"/>
                </a:solidFill>
                <a:latin typeface="+mj-lt"/>
              </a:rPr>
              <a:t>    Все рыбы являются холоднокровными животными и  	   	скорость их роста зависит                                       	    от температуры окружающей среды</a:t>
            </a:r>
            <a:endParaRPr lang="ru-RU" sz="240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10" name="Текст 6"/>
          <p:cNvSpPr txBox="1">
            <a:spLocks/>
          </p:cNvSpPr>
          <p:nvPr/>
        </p:nvSpPr>
        <p:spPr bwMode="auto">
          <a:xfrm>
            <a:off x="214282" y="5214950"/>
            <a:ext cx="871543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hangingPunct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dirty="0" smtClean="0">
                <a:solidFill>
                  <a:srgbClr val="FF0000"/>
                </a:solidFill>
                <a:latin typeface="+mj-lt"/>
                <a:cs typeface="+mn-cs"/>
              </a:rPr>
              <a:t>увеличение температуры воды в УЗВ </a:t>
            </a:r>
          </a:p>
          <a:p>
            <a:pPr lvl="0" algn="ctr" eaLnBrk="0" hangingPunct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dirty="0" smtClean="0">
                <a:solidFill>
                  <a:srgbClr val="FF0000"/>
                </a:solidFill>
                <a:latin typeface="+mj-lt"/>
                <a:cs typeface="+mn-cs"/>
              </a:rPr>
              <a:t>  </a:t>
            </a:r>
            <a:r>
              <a:rPr lang="ru-RU" u="sng" dirty="0" smtClean="0">
                <a:solidFill>
                  <a:srgbClr val="FF0000"/>
                </a:solidFill>
                <a:latin typeface="Arial Black" pitchFamily="34" charset="0"/>
                <a:cs typeface="+mn-cs"/>
              </a:rPr>
              <a:t>с</a:t>
            </a:r>
            <a:r>
              <a:rPr lang="ru-RU" sz="2400" u="sng" dirty="0" smtClean="0">
                <a:solidFill>
                  <a:srgbClr val="FF0000"/>
                </a:solidFill>
                <a:latin typeface="Arial Black" pitchFamily="34" charset="0"/>
                <a:cs typeface="+mn-cs"/>
              </a:rPr>
              <a:t> 20 ºС </a:t>
            </a:r>
            <a:r>
              <a:rPr lang="ru-RU" u="sng" dirty="0" smtClean="0">
                <a:solidFill>
                  <a:srgbClr val="FF0000"/>
                </a:solidFill>
                <a:latin typeface="Arial Black" pitchFamily="34" charset="0"/>
                <a:cs typeface="+mn-cs"/>
              </a:rPr>
              <a:t>до</a:t>
            </a:r>
            <a:r>
              <a:rPr lang="ru-RU" sz="2400" u="sng" dirty="0" smtClean="0">
                <a:solidFill>
                  <a:srgbClr val="FF0000"/>
                </a:solidFill>
                <a:latin typeface="Arial Black" pitchFamily="34" charset="0"/>
                <a:cs typeface="+mn-cs"/>
              </a:rPr>
              <a:t> 30 ºС</a:t>
            </a:r>
            <a:r>
              <a:rPr lang="ru-RU" u="sng" dirty="0" smtClean="0">
                <a:solidFill>
                  <a:srgbClr val="FF0000"/>
                </a:solidFill>
                <a:latin typeface="Arial Black" pitchFamily="34" charset="0"/>
                <a:cs typeface="+mn-cs"/>
              </a:rPr>
              <a:t>, т.е. на </a:t>
            </a:r>
            <a:r>
              <a:rPr lang="ru-RU" sz="2400" u="sng" dirty="0" smtClean="0">
                <a:solidFill>
                  <a:srgbClr val="FF0000"/>
                </a:solidFill>
                <a:latin typeface="Arial Black" pitchFamily="34" charset="0"/>
                <a:cs typeface="+mn-cs"/>
              </a:rPr>
              <a:t>10 ºС </a:t>
            </a:r>
          </a:p>
          <a:p>
            <a:pPr lvl="0" algn="ctr" eaLnBrk="0" hangingPunct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dirty="0" smtClean="0">
                <a:solidFill>
                  <a:srgbClr val="FF0000"/>
                </a:solidFill>
                <a:latin typeface="+mj-lt"/>
                <a:cs typeface="+mn-cs"/>
              </a:rPr>
              <a:t>ускоряет прирост массы с 1,5% до 3%, т.е. в </a:t>
            </a:r>
            <a:r>
              <a:rPr lang="ru-RU" sz="2400" u="sng" dirty="0" smtClean="0">
                <a:solidFill>
                  <a:srgbClr val="FF0000"/>
                </a:solidFill>
                <a:latin typeface="+mj-lt"/>
                <a:cs typeface="+mn-cs"/>
              </a:rPr>
              <a:t>два раза</a:t>
            </a:r>
            <a:r>
              <a:rPr lang="ru-RU" sz="2400" dirty="0" smtClean="0">
                <a:solidFill>
                  <a:srgbClr val="FF0000"/>
                </a:solidFill>
                <a:latin typeface="+mj-lt"/>
                <a:cs typeface="+mn-cs"/>
              </a:rPr>
              <a:t>. </a:t>
            </a:r>
          </a:p>
          <a:p>
            <a:pPr lvl="0" eaLnBrk="0" hangingPunct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dirty="0" smtClean="0">
                <a:solidFill>
                  <a:srgbClr val="FF0000"/>
                </a:solidFill>
                <a:latin typeface="+mj-lt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8008282"/>
      </p:ext>
    </p:extLst>
  </p:cSld>
  <p:clrMapOvr>
    <a:masterClrMapping/>
  </p:clrMapOvr>
  <p:transition spd="slow" advTm="32041">
    <p:pull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rev="1" advAuto="1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Бланк альбом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Содержимое 4" descr="ОБЛОЖКА.jpg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5508104" y="271824"/>
            <a:ext cx="2880320" cy="30851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072206"/>
            <a:ext cx="8458200" cy="520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r>
              <a:rPr lang="ru-RU" sz="2800" dirty="0" smtClean="0">
                <a:solidFill>
                  <a:srgbClr val="00B0F0"/>
                </a:solidFill>
              </a:rPr>
              <a:t>Вентиляция УЗВ – один из важнейших факторов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214290"/>
            <a:ext cx="5357850" cy="5786478"/>
          </a:xfrm>
        </p:spPr>
        <p:txBody>
          <a:bodyPr/>
          <a:lstStyle/>
          <a:p>
            <a:r>
              <a:rPr lang="ru-RU" sz="2400" b="1" dirty="0" smtClean="0"/>
              <a:t>    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Вентиляция УЗВ рассчитывается по нескольким основным критериям :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♠  накопление СО2 (≤ 3)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♠ вентиляция биофильтров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♠ проветривание помещений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Удаляемый из УЗВ воздух имеет температуру +28°С, - оптимально для нагрева холодного приточного. Поэтому использование ПВУ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активным рекуператором (ТН «воздух-воздух»)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позволит снизить расходы на вентиляцию минимум на 85% </a:t>
            </a:r>
          </a:p>
          <a:p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324079"/>
            <a:ext cx="2831405" cy="28314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93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38"/>
    </mc:Choice>
    <mc:Fallback xmlns="">
      <p:transition spd="slow" advTm="8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Бланк альбом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Содержимое 11" descr="front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85720" y="1071546"/>
            <a:ext cx="7017624" cy="5429288"/>
          </a:xfrm>
        </p:spPr>
      </p:pic>
      <p:pic>
        <p:nvPicPr>
          <p:cNvPr id="8" name="Рисунок 7" descr="umniy-do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58082" y="285728"/>
            <a:ext cx="1785918" cy="19288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8258172" cy="16430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     </a:t>
            </a:r>
            <a:r>
              <a:rPr lang="ru-RU" sz="2400" dirty="0" smtClean="0">
                <a:solidFill>
                  <a:srgbClr val="FF0066"/>
                </a:solidFill>
              </a:rPr>
              <a:t>управление всеми климат - системами через 	        интернет, мобильный телефон </a:t>
            </a:r>
            <a:br>
              <a:rPr lang="ru-RU" sz="2400" dirty="0" smtClean="0">
                <a:solidFill>
                  <a:srgbClr val="FF0066"/>
                </a:solidFill>
              </a:rPr>
            </a:br>
            <a:r>
              <a:rPr lang="ru-RU" sz="2400" dirty="0" smtClean="0">
                <a:solidFill>
                  <a:srgbClr val="FF0066"/>
                </a:solidFill>
              </a:rPr>
              <a:t>	            или в составе «умного дома»</a:t>
            </a:r>
            <a:endParaRPr lang="ru-RU" sz="2800" dirty="0">
              <a:solidFill>
                <a:srgbClr val="FF0066"/>
              </a:solidFill>
            </a:endParaRPr>
          </a:p>
        </p:txBody>
      </p:sp>
      <p:pic>
        <p:nvPicPr>
          <p:cNvPr id="9" name="Рисунок 8" descr="dlya_etogo_v_pamyat_sistemy_za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8082" y="2285992"/>
            <a:ext cx="1785918" cy="2143140"/>
          </a:xfrm>
          <a:prstGeom prst="rect">
            <a:avLst/>
          </a:prstGeom>
        </p:spPr>
      </p:pic>
      <p:pic>
        <p:nvPicPr>
          <p:cNvPr id="10" name="Рисунок 9" descr="umny-dom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58082" y="4500570"/>
            <a:ext cx="1785918" cy="19669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705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7"/>
    </mc:Choice>
    <mc:Fallback xmlns="">
      <p:transition spd="slow" advTm="11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65" name="Text Box 9"/>
          <p:cNvSpPr txBox="1">
            <a:spLocks noChangeArrowheads="1"/>
          </p:cNvSpPr>
          <p:nvPr/>
        </p:nvSpPr>
        <p:spPr bwMode="auto">
          <a:xfrm>
            <a:off x="1783075" y="468046"/>
            <a:ext cx="66230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ВАРИАНТ ПРИМЕНЕНИЯ ТЕПЛОВОГО НАСОСА, РАЗРАБОТАННЫЙ ДЛЯ МОДЕРНИЗАЦИИ КОНАКОВСКОГО РЫБОЗАВОДА</a:t>
            </a:r>
            <a:endParaRPr lang="ru-RU" altLang="ru-RU" sz="2000" b="1" i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993063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1" descr="Тепловой насос с винтовым компрессором SDW10-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599" y="5209847"/>
            <a:ext cx="1368152" cy="123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Штриховая стрелка вправо 1"/>
          <p:cNvSpPr/>
          <p:nvPr/>
        </p:nvSpPr>
        <p:spPr>
          <a:xfrm rot="19017420">
            <a:off x="2966684" y="4252351"/>
            <a:ext cx="2392526" cy="484192"/>
          </a:xfrm>
          <a:prstGeom prst="stripedRightArrow">
            <a:avLst/>
          </a:prstGeom>
          <a:solidFill>
            <a:srgbClr val="92D050">
              <a:alpha val="37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0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1440209" y="1212131"/>
            <a:ext cx="65516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Сезонный нагрев ГВС в ЖКХ и подогрев бассейнов</a:t>
            </a:r>
            <a:endParaRPr lang="ru-RU" altLang="ru-RU" sz="2400" b="1" i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3914" name="Picture 5" descr="C:\Users\Леон\Desktop\bassein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7312"/>
            <a:ext cx="4032250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67312"/>
            <a:ext cx="3960813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1440209" y="1011323"/>
            <a:ext cx="65516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Сезонный нагрев ГВС в ЖКХ и подогрев бассейнов</a:t>
            </a:r>
            <a:endParaRPr lang="ru-RU" altLang="ru-RU" sz="2400" b="1" i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33207" y="1797209"/>
          <a:ext cx="6077585" cy="49549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18920"/>
                <a:gridCol w="1519555"/>
                <a:gridCol w="1519555"/>
                <a:gridCol w="1519555"/>
              </a:tblGrid>
              <a:tr h="565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Газовый нагреватель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Электрический котёл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Тепловой насос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98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тепла на нагрев 1 м</a:t>
                      </a:r>
                      <a:r>
                        <a:rPr lang="ru-RU" sz="1200" baseline="30000">
                          <a:effectLst/>
                        </a:rPr>
                        <a:t>3</a:t>
                      </a:r>
                      <a:r>
                        <a:rPr lang="ru-RU" sz="1200">
                          <a:effectLst/>
                        </a:rPr>
                        <a:t> воды, МДж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209,5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209,5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209,5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8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тепла с учётом КПД, МДж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246,5-299,3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220,5-261,9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209,5-232,8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Затраты энергоносителя, м</a:t>
                      </a:r>
                      <a:r>
                        <a:rPr lang="ru-RU" sz="1200" baseline="30000">
                          <a:effectLst/>
                        </a:rPr>
                        <a:t>3</a:t>
                      </a:r>
                      <a:r>
                        <a:rPr lang="ru-RU" sz="1200">
                          <a:effectLst/>
                        </a:rPr>
                        <a:t> или кВт/ч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8,32-9,41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61,25-72,75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11,64-12,93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Стоимость единицы энергоносителя (тариф), руб.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6,40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4,04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4,04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Стоимость нагрева 1 м3 воды, руб.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53,25-60,22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247,45-293,91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47,03-52,24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60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1440209" y="1011323"/>
            <a:ext cx="65516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Сезонный нагрев ГВС в ЖКХ и подогрев бассейнов</a:t>
            </a:r>
            <a:endParaRPr lang="ru-RU" altLang="ru-RU" sz="2400" b="1" i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723084" cy="39629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529939" y="5985976"/>
            <a:ext cx="6372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Тепловой насос – моноблок типа «воздух-вода» с выходной тепловой мощностью 45 кВт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6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1440209" y="1011323"/>
            <a:ext cx="65516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Сезонный нагрев ГВС в ЖКХ и подогрев бассейнов</a:t>
            </a:r>
            <a:endParaRPr lang="ru-RU" altLang="ru-RU" sz="2400" b="1" i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882154"/>
              </p:ext>
            </p:extLst>
          </p:nvPr>
        </p:nvGraphicFramePr>
        <p:xfrm>
          <a:off x="1492250" y="1766729"/>
          <a:ext cx="6608142" cy="4013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200"/>
                <a:gridCol w="1861820"/>
                <a:gridCol w="1756410"/>
                <a:gridCol w="330200"/>
                <a:gridCol w="359410"/>
                <a:gridCol w="745966"/>
                <a:gridCol w="1224136"/>
              </a:tblGrid>
              <a:tr h="266700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Перечень оборудования и работ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№ пп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Наименование оборудования/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работ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Кол-во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 изм.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Цена за ед.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руб.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Стоимость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руб.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Тепловой насос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«воздух-вода» 45 кВт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693 600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1 387 200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Циркуляционный насос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r>
                        <a:rPr lang="ru-RU" sz="1200">
                          <a:effectLst/>
                        </a:rPr>
                        <a:t>80 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r>
                        <a:rPr lang="ru-RU" sz="1200">
                          <a:effectLst/>
                        </a:rPr>
                        <a:t>80 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005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Бак косвенного нагрева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ГВС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baseline="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 м3,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304 нерж., 100 ППУ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515 840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515 840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005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Пластинчатый теплообменник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75 000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75 000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5245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Расходные материалы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75 000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09550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 за оборудование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2 233 040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Проектные работы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150 000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Монтаж и ПНР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450 000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0955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Доставка оборудования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60 000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09550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 за работы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660 000  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6606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2 893 040  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01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1440209" y="1011323"/>
            <a:ext cx="65516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Сезонный нагрев ГВС в ЖКХ и подогрев бассейнов</a:t>
            </a:r>
            <a:endParaRPr lang="ru-RU" altLang="ru-RU" sz="2400" b="1" i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047788"/>
              </p:ext>
            </p:extLst>
          </p:nvPr>
        </p:nvGraphicFramePr>
        <p:xfrm>
          <a:off x="827585" y="1988841"/>
          <a:ext cx="7717310" cy="24993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73877"/>
                <a:gridCol w="1148203"/>
                <a:gridCol w="1149009"/>
                <a:gridCol w="1148203"/>
                <a:gridCol w="1149009"/>
                <a:gridCol w="1149009"/>
              </a:tblGrid>
              <a:tr h="10116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Способ горячего водоснабжения в летний период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Норматив-ный расход, м</a:t>
                      </a:r>
                      <a:r>
                        <a:rPr lang="ru-RU" sz="1200" baseline="30000">
                          <a:effectLst/>
                        </a:rPr>
                        <a:t>3</a:t>
                      </a:r>
                      <a:r>
                        <a:rPr lang="ru-RU" sz="1200">
                          <a:effectLst/>
                        </a:rPr>
                        <a:t>/чел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Зарегистри-ровано, чел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Общий месячный расход, м</a:t>
                      </a:r>
                      <a:r>
                        <a:rPr lang="ru-RU" sz="1200" baseline="30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Стоимость, руб/м</a:t>
                      </a:r>
                      <a:r>
                        <a:rPr lang="ru-RU" sz="1200" baseline="30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Итоговая стоимость за горячее водоснаб-жение, руб/мес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3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Муниципальная теплоцентраль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 факту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600-1000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180,55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108330-180550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3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Тепловой насос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 факту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600-1000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47,03-52,24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28218-52240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58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Сравнительная эксплуатационная экономия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133,52-128,31</a:t>
                      </a:r>
                      <a:endParaRPr lang="ru-RU" sz="12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80112-128310</a:t>
                      </a:r>
                      <a:endParaRPr lang="ru-RU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2" y="4725144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Срок </a:t>
            </a:r>
            <a:r>
              <a:rPr lang="ru-RU" dirty="0"/>
              <a:t>окупаемости инновационной системы горячего водоснабжения многоквартирного дома, по сравнению с городской теплоцентралью, составит от </a:t>
            </a:r>
            <a:r>
              <a:rPr lang="ru-RU" b="1" dirty="0"/>
              <a:t>1 года и 10,5 месяцев </a:t>
            </a:r>
            <a:r>
              <a:rPr lang="ru-RU" dirty="0"/>
              <a:t>до</a:t>
            </a:r>
            <a:r>
              <a:rPr lang="ru-RU" b="1" dirty="0"/>
              <a:t> 3 лет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95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88" name="Picture 5" descr="C:\Users\дед марос\Desktop\ПРЕЗЕНТАШКА\логотип_новый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4" y="4993910"/>
            <a:ext cx="1801742" cy="181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5" name="Text Box 11"/>
          <p:cNvSpPr txBox="1">
            <a:spLocks noChangeArrowheads="1"/>
          </p:cNvSpPr>
          <p:nvPr/>
        </p:nvSpPr>
        <p:spPr bwMode="auto">
          <a:xfrm>
            <a:off x="33954" y="2852936"/>
            <a:ext cx="9002542" cy="368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400" b="1" dirty="0" smtClean="0">
                <a:solidFill>
                  <a:srgbClr val="C00000"/>
                </a:solidFill>
                <a:latin typeface="Arial Black" pitchFamily="34" charset="0"/>
              </a:rPr>
              <a:t>              </a:t>
            </a:r>
            <a:r>
              <a:rPr lang="ru-RU" altLang="ru-RU" sz="2800" b="1" dirty="0" smtClean="0">
                <a:solidFill>
                  <a:srgbClr val="C00000"/>
                </a:solidFill>
                <a:latin typeface="Arial Black" pitchFamily="34" charset="0"/>
              </a:rPr>
              <a:t>Инженерный центр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3200" b="1" dirty="0" smtClean="0">
                <a:solidFill>
                  <a:srgbClr val="008000"/>
                </a:solidFill>
                <a:latin typeface="Arial Black" pitchFamily="34" charset="0"/>
              </a:rPr>
              <a:t>              </a:t>
            </a:r>
            <a:r>
              <a:rPr lang="ru-RU" altLang="ru-RU" sz="3600" b="1" dirty="0" smtClean="0">
                <a:solidFill>
                  <a:srgbClr val="008000"/>
                </a:solidFill>
                <a:latin typeface="Arial Black" pitchFamily="34" charset="0"/>
              </a:rPr>
              <a:t>Тепло</a:t>
            </a:r>
            <a:r>
              <a:rPr lang="ru-RU" altLang="ru-RU" sz="3600" b="1" dirty="0" smtClean="0">
                <a:latin typeface="Arial Black" pitchFamily="34" charset="0"/>
              </a:rPr>
              <a:t>-</a:t>
            </a:r>
            <a:r>
              <a:rPr lang="en-US" altLang="ru-RU" sz="3600" b="1" dirty="0">
                <a:solidFill>
                  <a:srgbClr val="FF9900"/>
                </a:solidFill>
                <a:latin typeface="Arial Black" pitchFamily="34" charset="0"/>
              </a:rPr>
              <a:t>Heat</a:t>
            </a:r>
            <a:r>
              <a:rPr lang="en-US" altLang="ru-RU" sz="3600" b="1" baseline="30000" dirty="0" smtClean="0">
                <a:solidFill>
                  <a:srgbClr val="FF3300"/>
                </a:solidFill>
                <a:latin typeface="Arial Black" pitchFamily="34" charset="0"/>
              </a:rPr>
              <a:t>©</a:t>
            </a:r>
            <a:endParaRPr lang="ru-RU" altLang="ru-RU" sz="3600" b="1" baseline="30000" dirty="0" smtClean="0">
              <a:solidFill>
                <a:srgbClr val="FF3300"/>
              </a:solidFill>
              <a:latin typeface="Arial Black" pitchFamily="34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2400" b="1" dirty="0" smtClean="0">
                <a:solidFill>
                  <a:srgbClr val="FF3300"/>
                </a:solidFill>
                <a:latin typeface="Arial Black" pitchFamily="34" charset="0"/>
              </a:rPr>
              <a:t>Представительство завода тепловых насосов УКЗТН в СЗФО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 i="1" dirty="0" err="1" smtClean="0">
                <a:solidFill>
                  <a:srgbClr val="FF3300"/>
                </a:solidFill>
                <a:latin typeface="Arial Black" pitchFamily="34" charset="0"/>
              </a:rPr>
              <a:t>г.Санкт</a:t>
            </a:r>
            <a:r>
              <a:rPr lang="ru-RU" altLang="ru-RU" b="1" i="1" dirty="0" smtClean="0">
                <a:solidFill>
                  <a:srgbClr val="FF3300"/>
                </a:solidFill>
                <a:latin typeface="Arial Black" pitchFamily="34" charset="0"/>
              </a:rPr>
              <a:t>-Петербург</a:t>
            </a:r>
            <a:r>
              <a:rPr lang="ru-RU" altLang="ru-RU" b="1" i="1" dirty="0">
                <a:solidFill>
                  <a:srgbClr val="FF3300"/>
                </a:solidFill>
                <a:latin typeface="Arial Black" pitchFamily="34" charset="0"/>
              </a:rPr>
              <a:t>, </a:t>
            </a:r>
            <a:r>
              <a:rPr lang="ru-RU" altLang="ru-RU" b="1" i="1" dirty="0" err="1">
                <a:solidFill>
                  <a:srgbClr val="FF3300"/>
                </a:solidFill>
                <a:latin typeface="Arial Black" pitchFamily="34" charset="0"/>
              </a:rPr>
              <a:t>ул.Полоцкая</a:t>
            </a:r>
            <a:r>
              <a:rPr lang="ru-RU" altLang="ru-RU" b="1" i="1" dirty="0">
                <a:solidFill>
                  <a:srgbClr val="FF3300"/>
                </a:solidFill>
                <a:latin typeface="Arial Black" pitchFamily="34" charset="0"/>
              </a:rPr>
              <a:t>, д.15, </a:t>
            </a:r>
            <a:r>
              <a:rPr lang="ru-RU" altLang="ru-RU" b="1" i="1" dirty="0" smtClean="0">
                <a:solidFill>
                  <a:srgbClr val="FF3300"/>
                </a:solidFill>
                <a:latin typeface="Arial Black" pitchFamily="34" charset="0"/>
              </a:rPr>
              <a:t>корп.3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2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</a:t>
            </a:r>
            <a:r>
              <a:rPr lang="ru-RU" altLang="ru-RU" sz="2200" b="1" u="sng" dirty="0" smtClean="0">
                <a:solidFill>
                  <a:srgbClr val="FF0000"/>
                </a:solidFill>
                <a:latin typeface="Arial Black" pitchFamily="34" charset="0"/>
              </a:rPr>
              <a:t>8 (812) 925 75 67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400" b="1" dirty="0" smtClean="0">
                <a:solidFill>
                  <a:srgbClr val="FF3300"/>
                </a:solidFill>
                <a:latin typeface="Arial Black" pitchFamily="34" charset="0"/>
              </a:rPr>
              <a:t>                 www.teplo-heat.ru</a:t>
            </a:r>
            <a:endParaRPr lang="ru-RU" altLang="ru-RU" sz="2400" b="1" dirty="0" smtClean="0">
              <a:solidFill>
                <a:srgbClr val="FF3300"/>
              </a:solidFill>
              <a:latin typeface="Arial Black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2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</a:t>
            </a:r>
            <a:r>
              <a:rPr lang="en-US" altLang="ru-RU" sz="2200" b="1" u="sng" dirty="0" smtClean="0">
                <a:solidFill>
                  <a:srgbClr val="FF0000"/>
                </a:solidFill>
                <a:latin typeface="Arial Black" pitchFamily="34" charset="0"/>
              </a:rPr>
              <a:t>info@teplo-heat.ru</a:t>
            </a:r>
            <a:endParaRPr lang="ru-RU" altLang="ru-RU" sz="2200" b="1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endParaRPr lang="en-US" altLang="ru-RU" b="1" i="1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118796" name="Picture 12" descr="Тепловой насос с винтовым компрессором SDW10-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3502"/>
            <a:ext cx="2592288" cy="260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117" y="4869160"/>
            <a:ext cx="4172883" cy="1993967"/>
          </a:xfrm>
          <a:prstGeom prst="rect">
            <a:avLst/>
          </a:prstGeom>
        </p:spPr>
      </p:pic>
      <p:pic>
        <p:nvPicPr>
          <p:cNvPr id="12" name="Picture 2" descr="C:\Users\Николай\Desktop\Горизонтальный геоконту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688" y="116632"/>
            <a:ext cx="2843808" cy="159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Николай\Downloads\WP_20160730_20_12_45_Pr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1522800" cy="270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Николай\Downloads\ПРОМЕЖУТОЧНЫЙ ФОТООТЧЕТ\ПРОМЕЖУТОЧНЫЙ ФОТООТЧЕТ\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805" y="1853492"/>
            <a:ext cx="2587574" cy="19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3|3.2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5|1.5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3.1|1.4|4.6|9.6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8.1|1.3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</TotalTime>
  <Words>547</Words>
  <Application>Microsoft Office PowerPoint</Application>
  <PresentationFormat>Экран (4:3)</PresentationFormat>
  <Paragraphs>153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ТЕПЛОВЫЕ НАСОСЫ. СТИМУЛИРОВАНИЕ В МИРЕ И В РФ</vt:lpstr>
      <vt:lpstr>Презентация PowerPoint</vt:lpstr>
      <vt:lpstr>Презентация PowerPoint</vt:lpstr>
      <vt:lpstr> </vt:lpstr>
      <vt:lpstr>       «водяная серия» позволяет достигать высоких значений коп (5,5) что не оставляет шансов другим видам котельных против тепловых насосов</vt:lpstr>
      <vt:lpstr>        </vt:lpstr>
      <vt:lpstr>   Вентиляция УЗВ – один из важнейших факторов</vt:lpstr>
      <vt:lpstr>     управление всеми климат - системами через          интернет, мобильный телефон               или в составе «умного дома»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Николай</cp:lastModifiedBy>
  <cp:revision>28</cp:revision>
  <cp:lastPrinted>1601-01-01T00:00:00Z</cp:lastPrinted>
  <dcterms:created xsi:type="dcterms:W3CDTF">2014-02-24T20:24:08Z</dcterms:created>
  <dcterms:modified xsi:type="dcterms:W3CDTF">2018-02-05T14:14:54Z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