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1" r:id="rId5"/>
    <p:sldId id="264" r:id="rId6"/>
    <p:sldId id="260" r:id="rId7"/>
    <p:sldId id="262" r:id="rId8"/>
    <p:sldId id="258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7BC19-134D-4827-AB38-9C1162E84836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A8FB2-ED23-459D-A35E-28E53C5026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7BC19-134D-4827-AB38-9C1162E84836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A8FB2-ED23-459D-A35E-28E53C5026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7BC19-134D-4827-AB38-9C1162E84836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A8FB2-ED23-459D-A35E-28E53C5026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7BC19-134D-4827-AB38-9C1162E84836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A8FB2-ED23-459D-A35E-28E53C5026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7BC19-134D-4827-AB38-9C1162E84836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A8FB2-ED23-459D-A35E-28E53C5026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7BC19-134D-4827-AB38-9C1162E84836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A8FB2-ED23-459D-A35E-28E53C5026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7BC19-134D-4827-AB38-9C1162E84836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A8FB2-ED23-459D-A35E-28E53C5026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7BC19-134D-4827-AB38-9C1162E84836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A8FB2-ED23-459D-A35E-28E53C5026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7BC19-134D-4827-AB38-9C1162E84836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A8FB2-ED23-459D-A35E-28E53C5026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7BC19-134D-4827-AB38-9C1162E84836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A8FB2-ED23-459D-A35E-28E53C5026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7BC19-134D-4827-AB38-9C1162E84836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A8FB2-ED23-459D-A35E-28E53C5026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27BC19-134D-4827-AB38-9C1162E84836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FA8FB2-ED23-459D-A35E-28E53C50263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antexnn.ru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Тепловые насосы России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tx1"/>
                </a:solidFill>
              </a:rPr>
              <a:t>Перспективы НЕ развития</a:t>
            </a:r>
            <a:endParaRPr lang="ru-RU" sz="3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Законодательная база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solidFill>
            <a:srgbClr val="92D050"/>
          </a:solidFill>
          <a:ln w="9525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ru-RU" dirty="0" smtClean="0"/>
              <a:t>Европа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ln w="9525">
            <a:solidFill>
              <a:schemeClr val="tx1"/>
            </a:solidFill>
          </a:ln>
        </p:spPr>
        <p:txBody>
          <a:bodyPr/>
          <a:lstStyle/>
          <a:p>
            <a:r>
              <a:rPr lang="en-US" sz="2800" b="1" dirty="0">
                <a:solidFill>
                  <a:srgbClr val="00B050"/>
                </a:solidFill>
              </a:rPr>
              <a:t>VDI </a:t>
            </a:r>
            <a:r>
              <a:rPr lang="en-US" sz="2800" b="1" dirty="0" smtClean="0">
                <a:solidFill>
                  <a:srgbClr val="00B050"/>
                </a:solidFill>
              </a:rPr>
              <a:t>4640</a:t>
            </a:r>
            <a:r>
              <a:rPr lang="ru-RU" sz="2800" b="1" dirty="0" smtClean="0">
                <a:solidFill>
                  <a:srgbClr val="00B050"/>
                </a:solidFill>
              </a:rPr>
              <a:t> </a:t>
            </a:r>
            <a:r>
              <a:rPr lang="ru-RU" sz="2000" dirty="0"/>
              <a:t>Техническое использование грунта </a:t>
            </a:r>
            <a:endParaRPr lang="ru-RU" sz="2000" b="1" dirty="0" smtClean="0">
              <a:solidFill>
                <a:srgbClr val="00B050"/>
              </a:solidFill>
            </a:endParaRPr>
          </a:p>
          <a:p>
            <a:r>
              <a:rPr lang="en-US" sz="2800" b="1" dirty="0">
                <a:solidFill>
                  <a:srgbClr val="00B050"/>
                </a:solidFill>
              </a:rPr>
              <a:t>VDI </a:t>
            </a:r>
            <a:r>
              <a:rPr lang="en-US" sz="2800" b="1" dirty="0" smtClean="0">
                <a:solidFill>
                  <a:srgbClr val="00B050"/>
                </a:solidFill>
              </a:rPr>
              <a:t>46</a:t>
            </a:r>
            <a:r>
              <a:rPr lang="ru-RU" sz="2800" b="1" dirty="0" smtClean="0">
                <a:solidFill>
                  <a:srgbClr val="00B050"/>
                </a:solidFill>
              </a:rPr>
              <a:t>5</a:t>
            </a:r>
            <a:r>
              <a:rPr lang="en-US" sz="2800" b="1" dirty="0" smtClean="0">
                <a:solidFill>
                  <a:srgbClr val="00B050"/>
                </a:solidFill>
              </a:rPr>
              <a:t>0</a:t>
            </a:r>
            <a:r>
              <a:rPr lang="ru-RU" sz="2800" b="1" dirty="0" smtClean="0">
                <a:solidFill>
                  <a:srgbClr val="00B050"/>
                </a:solidFill>
              </a:rPr>
              <a:t> </a:t>
            </a:r>
            <a:r>
              <a:rPr lang="ru-RU" sz="1800" dirty="0"/>
              <a:t>Расчет тепловых насосов </a:t>
            </a:r>
            <a:endParaRPr lang="ru-RU" sz="1800" b="1" dirty="0" smtClean="0">
              <a:solidFill>
                <a:srgbClr val="00B050"/>
              </a:solidFill>
            </a:endParaRPr>
          </a:p>
          <a:p>
            <a:r>
              <a:rPr lang="en-US" b="1" dirty="0"/>
              <a:t>EN </a:t>
            </a:r>
            <a:r>
              <a:rPr lang="en-US" b="1" dirty="0" smtClean="0"/>
              <a:t>14511</a:t>
            </a:r>
            <a:endParaRPr lang="ru-RU" b="1" dirty="0" smtClean="0"/>
          </a:p>
          <a:p>
            <a:r>
              <a:rPr lang="en-US" b="1" dirty="0" smtClean="0"/>
              <a:t>EN255</a:t>
            </a:r>
            <a:endParaRPr lang="ru-RU" b="1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ru-RU" dirty="0" smtClean="0"/>
              <a:t>Россия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ln w="9525">
            <a:solidFill>
              <a:schemeClr val="tx1"/>
            </a:solidFill>
          </a:ln>
        </p:spPr>
        <p:txBody>
          <a:bodyPr/>
          <a:lstStyle/>
          <a:p>
            <a:endParaRPr lang="ru-RU" dirty="0" smtClean="0"/>
          </a:p>
          <a:p>
            <a:endParaRPr lang="en-US" dirty="0" smtClean="0"/>
          </a:p>
          <a:p>
            <a:pPr>
              <a:buNone/>
            </a:pPr>
            <a:endParaRPr lang="ru-RU" b="1" dirty="0" smtClean="0"/>
          </a:p>
          <a:p>
            <a:r>
              <a:rPr lang="ru-RU" b="1" dirty="0" err="1" smtClean="0"/>
              <a:t>СНиП</a:t>
            </a:r>
            <a:r>
              <a:rPr lang="ru-RU" b="1" dirty="0" smtClean="0"/>
              <a:t> 41-01-2003 </a:t>
            </a:r>
            <a:r>
              <a:rPr lang="ru-RU" sz="1400" dirty="0" smtClean="0"/>
              <a:t>Отопление, вентиляция и кондиционирование.</a:t>
            </a:r>
          </a:p>
          <a:p>
            <a:r>
              <a:rPr lang="ru-RU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Закон о недрах РФ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ГОСТ Р 54539—2011 ?</a:t>
            </a:r>
          </a:p>
          <a:p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Меры поддержки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solidFill>
            <a:srgbClr val="92D050"/>
          </a:solidFill>
          <a:ln w="6350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ru-RU" dirty="0" smtClean="0"/>
              <a:t>Европа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4"/>
            <a:ext cx="4040188" cy="4278461"/>
          </a:xfrm>
          <a:ln w="9525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2000" dirty="0"/>
              <a:t>EE </a:t>
            </a:r>
            <a:r>
              <a:rPr lang="en-US" sz="2000" dirty="0" err="1"/>
              <a:t>Waerme</a:t>
            </a:r>
            <a:r>
              <a:rPr lang="en-US" sz="2000" dirty="0"/>
              <a:t> G </a:t>
            </a:r>
            <a:r>
              <a:rPr lang="ru-RU" sz="2000" dirty="0" smtClean="0"/>
              <a:t>Закон </a:t>
            </a:r>
            <a:r>
              <a:rPr lang="ru-RU" sz="2000" dirty="0"/>
              <a:t>об экономии тепловой </a:t>
            </a:r>
            <a:r>
              <a:rPr lang="ru-RU" sz="2000" dirty="0" smtClean="0"/>
              <a:t>энергии</a:t>
            </a:r>
          </a:p>
          <a:p>
            <a:r>
              <a:rPr lang="en-US" sz="2000" dirty="0"/>
              <a:t>ENEV </a:t>
            </a:r>
            <a:r>
              <a:rPr lang="en-US" sz="2000" dirty="0" smtClean="0"/>
              <a:t>2009</a:t>
            </a:r>
            <a:r>
              <a:rPr lang="ru-RU" sz="2000" dirty="0" smtClean="0"/>
              <a:t> </a:t>
            </a:r>
            <a:r>
              <a:rPr lang="ru-RU" sz="2000" dirty="0"/>
              <a:t>Распоряжение по энергосбережению </a:t>
            </a:r>
            <a:endParaRPr lang="ru-RU" sz="2000" dirty="0" smtClean="0"/>
          </a:p>
          <a:p>
            <a:pPr>
              <a:spcAft>
                <a:spcPts val="1200"/>
              </a:spcAft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</a:rPr>
              <a:t>Программа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</a:rPr>
              <a:t>KfW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</a:rPr>
              <a:t> (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</a:rPr>
              <a:t>немецкий банк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</a:rPr>
              <a:t>развития) Стимулирование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</a:rPr>
              <a:t>внедрения больших (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</a:rPr>
              <a:t>&gt; 100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</a:rPr>
              <a:t>кВт) тепловых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</a:rPr>
              <a:t>насосов под 1% годовых</a:t>
            </a:r>
            <a:endParaRPr lang="ru-RU" sz="20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ru-RU" sz="2000" dirty="0">
                <a:solidFill>
                  <a:schemeClr val="bg2">
                    <a:lumMod val="25000"/>
                  </a:schemeClr>
                </a:solidFill>
              </a:rPr>
              <a:t>Плюс субсидия от €10 000 до €50 000.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ru-RU" dirty="0" smtClean="0"/>
              <a:t>Россия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4"/>
            <a:ext cx="4041775" cy="4278461"/>
          </a:xfrm>
          <a:ln w="9525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ru-RU" sz="2000" dirty="0" smtClean="0"/>
              <a:t>Постановление Правительства РФ от 17 июня 2015 г. N 600</a:t>
            </a:r>
          </a:p>
          <a:p>
            <a:r>
              <a:rPr lang="ru-RU" sz="2000" b="1" dirty="0" smtClean="0">
                <a:solidFill>
                  <a:srgbClr val="FF0000"/>
                </a:solidFill>
              </a:rPr>
              <a:t>ФЗ 261 2009г</a:t>
            </a:r>
            <a:r>
              <a:rPr lang="ru-RU" sz="2000" dirty="0" smtClean="0">
                <a:solidFill>
                  <a:srgbClr val="FF0000"/>
                </a:solidFill>
              </a:rPr>
              <a:t>.</a:t>
            </a:r>
            <a:endParaRPr lang="ru-RU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7992888" cy="706090"/>
          </a:xfrm>
          <a:solidFill>
            <a:srgbClr val="FFC000"/>
          </a:solidFill>
          <a:ln w="9525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ru-RU" sz="3200" dirty="0" smtClean="0"/>
              <a:t>Один пример сотрудничества в Государством</a:t>
            </a:r>
            <a:endParaRPr lang="ru-RU" sz="32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1560" y="1700808"/>
            <a:ext cx="3960440" cy="3951288"/>
          </a:xfrm>
          <a:ln w="9525">
            <a:solidFill>
              <a:schemeClr val="tx1"/>
            </a:solidFill>
          </a:ln>
        </p:spPr>
        <p:txBody>
          <a:bodyPr/>
          <a:lstStyle/>
          <a:p>
            <a:r>
              <a:rPr lang="ru-RU" dirty="0" smtClean="0"/>
              <a:t>Отопление </a:t>
            </a:r>
            <a:r>
              <a:rPr lang="ru-RU" dirty="0" err="1" smtClean="0"/>
              <a:t>Элетро</a:t>
            </a:r>
            <a:r>
              <a:rPr lang="ru-RU" dirty="0" smtClean="0"/>
              <a:t> котлами</a:t>
            </a:r>
          </a:p>
          <a:p>
            <a:r>
              <a:rPr lang="ru-RU" dirty="0" smtClean="0"/>
              <a:t>Мощность 300 кВт</a:t>
            </a:r>
          </a:p>
          <a:p>
            <a:r>
              <a:rPr lang="ru-RU" dirty="0" smtClean="0"/>
              <a:t>Годовое потребление    </a:t>
            </a:r>
            <a:r>
              <a:rPr lang="ru-RU" dirty="0" smtClean="0">
                <a:solidFill>
                  <a:srgbClr val="C00000"/>
                </a:solidFill>
              </a:rPr>
              <a:t>900 000 кВт</a:t>
            </a:r>
          </a:p>
          <a:p>
            <a:r>
              <a:rPr lang="ru-RU" dirty="0" smtClean="0"/>
              <a:t>Стоимость отопления  школы в год </a:t>
            </a:r>
          </a:p>
          <a:p>
            <a:pPr>
              <a:buNone/>
            </a:pPr>
            <a:r>
              <a:rPr lang="ru-RU" dirty="0" smtClean="0"/>
              <a:t> </a:t>
            </a:r>
            <a:r>
              <a:rPr lang="ru-RU" dirty="0" smtClean="0">
                <a:solidFill>
                  <a:srgbClr val="C00000"/>
                </a:solidFill>
              </a:rPr>
              <a:t>5 м. руб. для бюджета РФ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1560" y="980728"/>
            <a:ext cx="7992888" cy="639762"/>
          </a:xfr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ru-RU" dirty="0" smtClean="0"/>
              <a:t>Школа, сельское поселение, газа нет   (20км до газа)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572000" y="1700808"/>
            <a:ext cx="4041775" cy="3960440"/>
          </a:xfrm>
          <a:ln w="9525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ru-RU" dirty="0" smtClean="0"/>
              <a:t>ТН мощностью  240 кВт (80% обеспечение)</a:t>
            </a:r>
          </a:p>
          <a:p>
            <a:r>
              <a:rPr lang="ru-RU" dirty="0" smtClean="0"/>
              <a:t>Стоимость  14 м. Руб.</a:t>
            </a:r>
          </a:p>
          <a:p>
            <a:r>
              <a:rPr lang="ru-RU" dirty="0" smtClean="0"/>
              <a:t>Модернизация системы отопления школы                 2 м. руб.</a:t>
            </a:r>
          </a:p>
          <a:p>
            <a:r>
              <a:rPr lang="ru-RU" dirty="0" smtClean="0"/>
              <a:t>Экономия бюджет в год школе     </a:t>
            </a:r>
            <a:r>
              <a:rPr lang="ru-RU" b="1" dirty="0" smtClean="0">
                <a:solidFill>
                  <a:srgbClr val="00B050"/>
                </a:solidFill>
              </a:rPr>
              <a:t>3,7 м. Руб.</a:t>
            </a:r>
          </a:p>
          <a:p>
            <a:r>
              <a:rPr lang="ru-RU" b="1" dirty="0" smtClean="0">
                <a:solidFill>
                  <a:srgbClr val="00B050"/>
                </a:solidFill>
              </a:rPr>
              <a:t>Срок окупаемости  4 года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7" name="Текст 4"/>
          <p:cNvSpPr>
            <a:spLocks noGrp="1"/>
          </p:cNvSpPr>
          <p:nvPr>
            <p:ph type="body" sz="quarter" idx="3"/>
          </p:nvPr>
        </p:nvSpPr>
        <p:spPr>
          <a:xfrm>
            <a:off x="611560" y="5661248"/>
            <a:ext cx="8003232" cy="639762"/>
          </a:xfrm>
        </p:spPr>
        <p:txBody>
          <a:bodyPr/>
          <a:lstStyle/>
          <a:p>
            <a:pPr algn="ctr"/>
            <a:r>
              <a:rPr lang="ru-RU" sz="2800" dirty="0" smtClean="0">
                <a:solidFill>
                  <a:srgbClr val="C00000"/>
                </a:solidFill>
              </a:rPr>
              <a:t>России такое энергосбережение не нужно </a:t>
            </a:r>
            <a:r>
              <a:rPr lang="ru-RU" dirty="0" smtClean="0">
                <a:solidFill>
                  <a:srgbClr val="C00000"/>
                </a:solidFill>
              </a:rPr>
              <a:t>!</a:t>
            </a:r>
            <a:endParaRPr lang="ru-RU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Производители ТН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solidFill>
            <a:srgbClr val="92D050"/>
          </a:solidFill>
          <a:ln w="9525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ru-RU" dirty="0" smtClean="0"/>
              <a:t>Европейские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2190229"/>
          </a:xfrm>
          <a:ln w="9525">
            <a:solidFill>
              <a:schemeClr val="tx1"/>
            </a:solidFill>
          </a:ln>
        </p:spPr>
        <p:txBody>
          <a:bodyPr/>
          <a:lstStyle/>
          <a:p>
            <a:r>
              <a:rPr lang="ru-RU" dirty="0" smtClean="0"/>
              <a:t>Высокая цена</a:t>
            </a:r>
          </a:p>
          <a:p>
            <a:r>
              <a:rPr lang="ru-RU" dirty="0" smtClean="0"/>
              <a:t>Высокая репутация </a:t>
            </a:r>
            <a:r>
              <a:rPr lang="ru-RU" dirty="0" smtClean="0">
                <a:solidFill>
                  <a:srgbClr val="C00000"/>
                </a:solidFill>
              </a:rPr>
              <a:t>имени</a:t>
            </a:r>
          </a:p>
          <a:p>
            <a:r>
              <a:rPr lang="ru-RU" dirty="0" smtClean="0"/>
              <a:t>Слабый сервис</a:t>
            </a:r>
          </a:p>
          <a:p>
            <a:r>
              <a:rPr lang="ru-RU" dirty="0" smtClean="0"/>
              <a:t>Слабый ремонт, медленный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ru-RU" dirty="0" smtClean="0"/>
              <a:t>Российские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2190229"/>
          </a:xfrm>
          <a:ln w="9525">
            <a:solidFill>
              <a:schemeClr val="tx1"/>
            </a:solidFill>
          </a:ln>
        </p:spPr>
        <p:txBody>
          <a:bodyPr/>
          <a:lstStyle/>
          <a:p>
            <a:r>
              <a:rPr lang="ru-RU" dirty="0" smtClean="0"/>
              <a:t>Цена ниже незначительно</a:t>
            </a:r>
          </a:p>
          <a:p>
            <a:r>
              <a:rPr lang="ru-RU" dirty="0" smtClean="0"/>
              <a:t>Репутации нет</a:t>
            </a:r>
          </a:p>
          <a:p>
            <a:r>
              <a:rPr lang="ru-RU" dirty="0" smtClean="0"/>
              <a:t>Производство не прозрачное, непонятное</a:t>
            </a:r>
          </a:p>
          <a:p>
            <a:pPr>
              <a:buNone/>
            </a:pPr>
            <a:endParaRPr lang="ru-RU" dirty="0" smtClean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539552" y="4581128"/>
            <a:ext cx="8229600" cy="19442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 smtClean="0">
                <a:latin typeface="+mj-lt"/>
                <a:ea typeface="+mj-ea"/>
                <a:cs typeface="+mj-cs"/>
              </a:rPr>
              <a:t>Всех производителей объединяет</a:t>
            </a:r>
            <a:r>
              <a:rPr lang="en-US" sz="2000" b="1" dirty="0" smtClean="0">
                <a:latin typeface="+mj-lt"/>
                <a:ea typeface="+mj-ea"/>
                <a:cs typeface="+mj-cs"/>
              </a:rPr>
              <a:t>:</a:t>
            </a:r>
            <a:endParaRPr lang="ru-RU" sz="2000" b="1" dirty="0" smtClean="0">
              <a:latin typeface="+mj-lt"/>
              <a:ea typeface="+mj-ea"/>
              <a:cs typeface="+mj-cs"/>
            </a:endParaRP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000" b="1" i="0" u="none" strike="noStrike" kern="1200" cap="none" spc="0" normalizeH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Компрессоры  одинаковые</a:t>
            </a: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ru-RU" sz="2000" b="1" dirty="0" smtClean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Теплообменники одинаковые</a:t>
            </a: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000" b="1" i="0" u="none" strike="noStrike" kern="1200" cap="none" spc="0" normalizeH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Качество примерно одинаковое</a:t>
            </a: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ru-RU" sz="2000" b="1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Программное обеспечение и живучесть у всех производителей разные</a:t>
            </a:r>
            <a:endParaRPr kumimoji="0" lang="ru-RU" sz="2000" b="1" i="0" u="none" strike="noStrike" kern="1200" cap="none" spc="0" normalizeH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Рынок тепловых насосов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535113"/>
            <a:ext cx="5472608" cy="639762"/>
          </a:xfrm>
          <a:solidFill>
            <a:srgbClr val="92D050"/>
          </a:solidFill>
          <a:ln w="9525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ru-RU" dirty="0" smtClean="0"/>
              <a:t>Европа, ТН в год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372200" y="1535113"/>
            <a:ext cx="2314600" cy="639762"/>
          </a:xfr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ru-RU" dirty="0" smtClean="0"/>
              <a:t>Россия, ТН год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372200" y="2420888"/>
            <a:ext cx="2314600" cy="3600400"/>
          </a:xfrm>
          <a:ln w="9525">
            <a:solidFill>
              <a:schemeClr val="tx1"/>
            </a:solidFill>
          </a:ln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algn="ctr">
              <a:buNone/>
            </a:pPr>
            <a:r>
              <a:rPr lang="ru-RU" dirty="0" smtClean="0"/>
              <a:t>Около 500 </a:t>
            </a:r>
          </a:p>
          <a:p>
            <a:pPr algn="ctr">
              <a:buNone/>
            </a:pPr>
            <a:r>
              <a:rPr lang="ru-RU" dirty="0" smtClean="0"/>
              <a:t>ТН </a:t>
            </a:r>
          </a:p>
          <a:p>
            <a:pPr algn="ctr">
              <a:buNone/>
            </a:pPr>
            <a:r>
              <a:rPr lang="ru-RU" dirty="0" smtClean="0"/>
              <a:t>       </a:t>
            </a:r>
            <a:endParaRPr lang="ru-RU" dirty="0"/>
          </a:p>
        </p:txBody>
      </p:sp>
      <p:pic>
        <p:nvPicPr>
          <p:cNvPr id="7" name="Содержимое 6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649381" y="2420889"/>
            <a:ext cx="5424395" cy="3628400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395536" y="6237312"/>
            <a:ext cx="17104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Источник: </a:t>
            </a:r>
            <a:r>
              <a:rPr lang="en-US" dirty="0"/>
              <a:t>EHPA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620688"/>
            <a:ext cx="7920880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C00000"/>
                </a:solidFill>
              </a:rPr>
              <a:t>Выводы</a:t>
            </a:r>
          </a:p>
          <a:p>
            <a:r>
              <a:rPr lang="ru-RU" sz="2400" dirty="0" smtClean="0"/>
              <a:t>Нормативная документация и государственная поддержка</a:t>
            </a:r>
          </a:p>
          <a:p>
            <a:endParaRPr lang="ru-RU" sz="2400" dirty="0"/>
          </a:p>
          <a:p>
            <a:endParaRPr lang="ru-RU" sz="2400" dirty="0" smtClean="0"/>
          </a:p>
          <a:p>
            <a:endParaRPr lang="ru-RU" sz="2400" dirty="0" smtClean="0"/>
          </a:p>
          <a:p>
            <a:pPr algn="just"/>
            <a:r>
              <a:rPr lang="ru-RU" sz="2000" dirty="0" smtClean="0"/>
              <a:t>Серьезной преградой на пути широкого внедрения тепловых насосов в России является отсутствие нормативных и рекомендательных документов, регламентирующих процесс проектирования, согласования и установки данного типа оборудования. Тепловые насосы остаются в тени. Отсутствуют какие либо федеральные или муниципальные программы по поддержке развития </a:t>
            </a:r>
            <a:r>
              <a:rPr lang="ru-RU" sz="2000" dirty="0" err="1" smtClean="0"/>
              <a:t>теплонасосного</a:t>
            </a:r>
            <a:r>
              <a:rPr lang="ru-RU" sz="2000" dirty="0" smtClean="0"/>
              <a:t> сегмента в России. В связи с этим процедура согласования проектов по установке тепловых насосов абсолютно непрозрачна, требует большого количества времени и усилий. При этом результат такого согласования зависит исключительно от субъективного мнения экспертов.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Наш опыт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Компания «</a:t>
            </a:r>
            <a:r>
              <a:rPr lang="ru-RU" dirty="0" err="1" smtClean="0"/>
              <a:t>Термини</a:t>
            </a:r>
            <a:r>
              <a:rPr lang="ru-RU" dirty="0" smtClean="0"/>
              <a:t>» ООО»Энергосберегающие системы +»</a:t>
            </a:r>
          </a:p>
          <a:p>
            <a:r>
              <a:rPr lang="ru-RU" dirty="0" smtClean="0"/>
              <a:t>Опыт ТН более 9 лет</a:t>
            </a:r>
          </a:p>
          <a:p>
            <a:r>
              <a:rPr lang="ru-RU" dirty="0" smtClean="0"/>
              <a:t>Около 90 ТН </a:t>
            </a:r>
          </a:p>
          <a:p>
            <a:r>
              <a:rPr lang="ru-RU" dirty="0" smtClean="0"/>
              <a:t>Мощности установленных систем нашей компании  от 5 до 350 кВт</a:t>
            </a:r>
          </a:p>
          <a:p>
            <a:r>
              <a:rPr lang="ru-RU" dirty="0" smtClean="0"/>
              <a:t>5-16 кВт  50%</a:t>
            </a:r>
          </a:p>
          <a:p>
            <a:r>
              <a:rPr lang="ru-RU" dirty="0" smtClean="0"/>
              <a:t>16-70 кВт   30%</a:t>
            </a:r>
          </a:p>
          <a:p>
            <a:r>
              <a:rPr lang="ru-RU" dirty="0" smtClean="0"/>
              <a:t>70-350 кВт 20%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Спасибо за внимание</a:t>
            </a:r>
            <a:br>
              <a:rPr lang="ru-RU" dirty="0" smtClean="0"/>
            </a:br>
            <a:r>
              <a:rPr lang="ru-RU" sz="2200" dirty="0" smtClean="0"/>
              <a:t>Головкин Алексей Владимирович</a:t>
            </a:r>
            <a:endParaRPr lang="ru-RU" sz="2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www.santexnn.ru</a:t>
            </a:r>
            <a:endParaRPr lang="en-US" dirty="0" smtClean="0"/>
          </a:p>
          <a:p>
            <a:r>
              <a:rPr lang="en-US" dirty="0" smtClean="0"/>
              <a:t>8-920-067-17-77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1324</TotalTime>
  <Words>386</Words>
  <Application>Microsoft Office PowerPoint</Application>
  <PresentationFormat>Экран (4:3)</PresentationFormat>
  <Paragraphs>80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Тепловые насосы России</vt:lpstr>
      <vt:lpstr>Законодательная база</vt:lpstr>
      <vt:lpstr>Меры поддержки</vt:lpstr>
      <vt:lpstr>Один пример сотрудничества в Государством</vt:lpstr>
      <vt:lpstr>Производители ТН</vt:lpstr>
      <vt:lpstr>Рынок тепловых насосов</vt:lpstr>
      <vt:lpstr>Слайд 7</vt:lpstr>
      <vt:lpstr>Наш опыт</vt:lpstr>
      <vt:lpstr>Спасибо за внимание Головкин Алексей Владимирович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Тепловые насосы России</dc:title>
  <dc:creator>Наталья Смирнова</dc:creator>
  <cp:lastModifiedBy>Наталья Смирнова</cp:lastModifiedBy>
  <cp:revision>82</cp:revision>
  <dcterms:created xsi:type="dcterms:W3CDTF">2018-01-12T05:54:10Z</dcterms:created>
  <dcterms:modified xsi:type="dcterms:W3CDTF">2018-02-06T05:37:28Z</dcterms:modified>
</cp:coreProperties>
</file>