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66" r:id="rId3"/>
  </p:sldMasterIdLst>
  <p:notesMasterIdLst>
    <p:notesMasterId r:id="rId19"/>
  </p:notesMasterIdLst>
  <p:handoutMasterIdLst>
    <p:handoutMasterId r:id="rId20"/>
  </p:handoutMasterIdLst>
  <p:sldIdLst>
    <p:sldId id="404" r:id="rId4"/>
    <p:sldId id="396" r:id="rId5"/>
    <p:sldId id="397" r:id="rId6"/>
    <p:sldId id="403" r:id="rId7"/>
    <p:sldId id="383" r:id="rId8"/>
    <p:sldId id="382" r:id="rId9"/>
    <p:sldId id="385" r:id="rId10"/>
    <p:sldId id="399" r:id="rId11"/>
    <p:sldId id="384" r:id="rId12"/>
    <p:sldId id="398" r:id="rId13"/>
    <p:sldId id="394" r:id="rId14"/>
    <p:sldId id="387" r:id="rId15"/>
    <p:sldId id="378" r:id="rId16"/>
    <p:sldId id="381" r:id="rId17"/>
    <p:sldId id="393" r:id="rId18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800080"/>
    <a:srgbClr val="489636"/>
    <a:srgbClr val="96BE00"/>
    <a:srgbClr val="FF0000"/>
    <a:srgbClr val="C55A11"/>
    <a:srgbClr val="FACACA"/>
    <a:srgbClr val="9DC3E6"/>
    <a:srgbClr val="FF7F61"/>
    <a:srgbClr val="F4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>
        <p:scale>
          <a:sx n="100" d="100"/>
          <a:sy n="100" d="100"/>
        </p:scale>
        <p:origin x="-816" y="-822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3E8EE-3D19-4A99-82FF-C8E6642F0139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898F8-47A5-470E-85BA-F632B5FB2B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950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1" cy="341064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9" y="0"/>
            <a:ext cx="4302231" cy="341064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r">
              <a:defRPr sz="1300"/>
            </a:lvl1pPr>
          </a:lstStyle>
          <a:p>
            <a:fld id="{ED97B7E1-8C5F-46A5-95B6-A978BBD58C11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4" tIns="47782" rIns="95564" bIns="477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5564" tIns="47782" rIns="95564" bIns="4778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2231" cy="341063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9" y="6456613"/>
            <a:ext cx="4302231" cy="341063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r">
              <a:defRPr sz="1300"/>
            </a:lvl1pPr>
          </a:lstStyle>
          <a:p>
            <a:fld id="{F246D9F2-4ACE-44E6-A91A-40BF996ECD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39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32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63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507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353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28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40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391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127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81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29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092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96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393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D9F2-4ACE-44E6-A91A-40BF996ECDE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3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213" y="949108"/>
            <a:ext cx="8649903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213" y="3448033"/>
            <a:ext cx="864990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6583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85226-E85D-4B0F-B489-764FBFE6CBDE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AFC3D3-8E71-47B3-9D5E-9FC28AE793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72" y="24266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572" y="1221468"/>
            <a:ext cx="10515600" cy="4351338"/>
          </a:xfrm>
          <a:prstGeom prst="rect">
            <a:avLst/>
          </a:prstGeo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/>
            </a:lvl1pPr>
            <a:lvl2pPr marL="800100" indent="-342900">
              <a:buFontTx/>
              <a:buBlip>
                <a:blip r:embed="rId2"/>
              </a:buBlip>
              <a:defRPr/>
            </a:lvl2pPr>
            <a:lvl3pPr marL="1257300" indent="-342900">
              <a:buFontTx/>
              <a:buBlip>
                <a:blip r:embed="rId2"/>
              </a:buBlip>
              <a:defRPr/>
            </a:lvl3pPr>
            <a:lvl4pPr marL="1657350" indent="-285750">
              <a:buFontTx/>
              <a:buBlip>
                <a:blip r:embed="rId2"/>
              </a:buBlip>
              <a:defRPr/>
            </a:lvl4pPr>
            <a:lvl5pPr marL="2114550" indent="-2857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85226-E85D-4B0F-B489-764FBFE6CBDE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AFC3D3-8E71-47B3-9D5E-9FC28AE793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9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85226-E85D-4B0F-B489-764FBFE6CBDE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AFC3D3-8E71-47B3-9D5E-9FC28AE793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6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721" y="28348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4453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85226-E85D-4B0F-B489-764FBFE6CBDE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AFC3D3-8E71-47B3-9D5E-9FC28AE793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83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24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9109605" y="0"/>
            <a:ext cx="3082395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 userDrawn="1"/>
        </p:nvSpPr>
        <p:spPr>
          <a:xfrm>
            <a:off x="9775721" y="6253882"/>
            <a:ext cx="1750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96BE00"/>
                </a:solidFill>
                <a:cs typeface="Arial" panose="020B0604020202020204" pitchFamily="34" charset="0"/>
              </a:rPr>
              <a:t>WWW.ECO-P.RU</a:t>
            </a:r>
            <a:endParaRPr lang="ru-RU" b="0" dirty="0">
              <a:solidFill>
                <a:srgbClr val="96BE00"/>
              </a:solidFill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 userDrawn="1"/>
        </p:nvCxnSpPr>
        <p:spPr>
          <a:xfrm flipH="1">
            <a:off x="8964386" y="0"/>
            <a:ext cx="8164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1887" y="351064"/>
            <a:ext cx="2108907" cy="4996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100456" y="4793376"/>
            <a:ext cx="3091543" cy="131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7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9775721" y="6253882"/>
            <a:ext cx="1750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  <a:cs typeface="Arial" panose="020B0604020202020204" pitchFamily="34" charset="0"/>
              </a:rPr>
              <a:t>WWW.ECO-P.RU</a:t>
            </a:r>
            <a:endParaRPr lang="ru-RU" b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1556274" y="0"/>
            <a:ext cx="48690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292" y="6053664"/>
            <a:ext cx="1062864" cy="2518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16379" y="457200"/>
            <a:ext cx="10619559" cy="4882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7200"/>
            <a:ext cx="442000" cy="7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2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9775721" y="6253882"/>
            <a:ext cx="1750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  <a:cs typeface="Arial" panose="020B0604020202020204" pitchFamily="34" charset="0"/>
              </a:rPr>
              <a:t>WWW.ECO-P.RU</a:t>
            </a:r>
            <a:endParaRPr lang="ru-RU" b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Picture 2" descr="http://mykartinka.ru/_ph/14/26130288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 userDrawn="1"/>
        </p:nvSpPr>
        <p:spPr>
          <a:xfrm>
            <a:off x="0" y="3553125"/>
            <a:ext cx="12192000" cy="1549554"/>
          </a:xfrm>
          <a:prstGeom prst="rect">
            <a:avLst/>
          </a:prstGeom>
          <a:solidFill>
            <a:schemeClr val="tx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2007879" y="3768383"/>
            <a:ext cx="8176241" cy="664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-8700" y="3617503"/>
            <a:ext cx="11415481" cy="1312621"/>
            <a:chOff x="0" y="4949174"/>
            <a:chExt cx="11415481" cy="1312621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0" y="4949174"/>
              <a:ext cx="11415481" cy="1312621"/>
              <a:chOff x="0" y="4949174"/>
              <a:chExt cx="11415481" cy="1312621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4949174"/>
                <a:ext cx="3381375" cy="1312621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26"/>
              <a:stretch/>
            </p:blipFill>
            <p:spPr>
              <a:xfrm>
                <a:off x="11024460" y="5932483"/>
                <a:ext cx="391021" cy="329312"/>
              </a:xfrm>
              <a:prstGeom prst="rect">
                <a:avLst/>
              </a:prstGeom>
            </p:spPr>
          </p:pic>
        </p:grpSp>
        <p:pic>
          <p:nvPicPr>
            <p:cNvPr id="8" name="Рисунок 7"/>
            <p:cNvPicPr>
              <a:picLocks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-1"/>
            <a:stretch/>
          </p:blipFill>
          <p:spPr>
            <a:xfrm>
              <a:off x="3381376" y="6097141"/>
              <a:ext cx="7794178" cy="36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481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microsoft.com/office/2007/relationships/hdphoto" Target="../media/hdphoto5.wdp"/><Relationship Id="rId2" Type="http://schemas.openxmlformats.org/officeDocument/2006/relationships/notesSlide" Target="../notesSlides/notesSlide12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36.png"/><Relationship Id="rId1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forwallpaper.com/files/thumbs/preview/69/691201__nature-background-wallpaper-plants-fresh-walls-wallpapers_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39227" y="2205506"/>
            <a:ext cx="6322259" cy="244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</a:t>
            </a:r>
            <a:r>
              <a:rPr lang="ru-RU" sz="3600" dirty="0" err="1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теплонасосных</a:t>
            </a:r>
            <a:r>
              <a:rPr lang="ru-RU" sz="3600" dirty="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систем</a:t>
            </a: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жилых домах и их влияние на качество и продолжительность жизни</a:t>
            </a:r>
            <a:endParaRPr lang="ru-RU" sz="36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37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040" y="293887"/>
            <a:ext cx="10515600" cy="1325563"/>
          </a:xfrm>
        </p:spPr>
        <p:txBody>
          <a:bodyPr/>
          <a:lstStyle/>
          <a:p>
            <a:r>
              <a:rPr lang="ru-RU" sz="2800" b="1" dirty="0">
                <a:latin typeface="Trebuchet MS" panose="020B0603020202020204" pitchFamily="34" charset="0"/>
              </a:rPr>
              <a:t>Статистика заболеваемости в РФ</a:t>
            </a:r>
          </a:p>
        </p:txBody>
      </p:sp>
      <p:pic>
        <p:nvPicPr>
          <p:cNvPr id="3079" name="Picture 7" descr="C:\Users\gar\Desktop\itogi-2013-goda-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7" b="4539"/>
          <a:stretch/>
        </p:blipFill>
        <p:spPr bwMode="auto">
          <a:xfrm>
            <a:off x="1761172" y="899411"/>
            <a:ext cx="8850734" cy="452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040" y="292267"/>
            <a:ext cx="10515600" cy="762342"/>
          </a:xfrm>
        </p:spPr>
        <p:txBody>
          <a:bodyPr/>
          <a:lstStyle/>
          <a:p>
            <a:r>
              <a:rPr lang="ru-RU" sz="2800" b="1" dirty="0">
                <a:latin typeface="Trebuchet MS" panose="020B0603020202020204" pitchFamily="34" charset="0"/>
              </a:rPr>
              <a:t>Взаимосвязь заболеваний и факторов внешней среды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741532"/>
              </p:ext>
            </p:extLst>
          </p:nvPr>
        </p:nvGraphicFramePr>
        <p:xfrm>
          <a:off x="759752" y="1694689"/>
          <a:ext cx="4645152" cy="2968075"/>
        </p:xfrm>
        <a:graphic>
          <a:graphicData uri="http://schemas.openxmlformats.org/drawingml/2006/table">
            <a:tbl>
              <a:tblPr/>
              <a:tblGrid>
                <a:gridCol w="4645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713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Заболевания  с высоким риском смертности (91,2%)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17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Сердечно-сосудистые заболевания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417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Trebuchet MS" panose="020B0603020202020204" pitchFamily="34" charset="0"/>
                        </a:rPr>
                        <a:t>Онкология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41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Инфекции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1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990099"/>
                          </a:solidFill>
                          <a:effectLst/>
                          <a:latin typeface="Trebuchet MS" panose="020B0603020202020204" pitchFamily="34" charset="0"/>
                        </a:rPr>
                        <a:t>Болезни органов дыхания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223128"/>
              </p:ext>
            </p:extLst>
          </p:nvPr>
        </p:nvGraphicFramePr>
        <p:xfrm>
          <a:off x="6611912" y="1694689"/>
          <a:ext cx="4608576" cy="2873924"/>
        </p:xfrm>
        <a:graphic>
          <a:graphicData uri="http://schemas.openxmlformats.org/drawingml/2006/table">
            <a:tbl>
              <a:tblPr/>
              <a:tblGrid>
                <a:gridCol w="46085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798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anose="020B0603020202020204" pitchFamily="34" charset="0"/>
                        </a:rPr>
                        <a:t>Факторы внешней среды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accent6"/>
                          </a:solidFill>
                          <a:effectLst/>
                          <a:latin typeface="Trebuchet MS" panose="020B0603020202020204" pitchFamily="34" charset="0"/>
                        </a:rPr>
                        <a:t>Содержание кислорода (качество воздуха)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accent6"/>
                          </a:solidFill>
                          <a:effectLst/>
                          <a:latin typeface="Trebuchet MS" panose="020B0603020202020204" pitchFamily="34" charset="0"/>
                        </a:rPr>
                        <a:t> Влажность воздуха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accent6"/>
                          </a:solidFill>
                          <a:effectLst/>
                          <a:latin typeface="Trebuchet MS" panose="020B0603020202020204" pitchFamily="34" charset="0"/>
                        </a:rPr>
                        <a:t>    Температура окружающей среды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accent6"/>
                          </a:solidFill>
                          <a:effectLst/>
                          <a:latin typeface="Trebuchet MS" panose="020B0603020202020204" pitchFamily="34" charset="0"/>
                        </a:rPr>
                        <a:t>Электромагнитное излучение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H="1" flipV="1">
            <a:off x="5423192" y="3270905"/>
            <a:ext cx="1188720" cy="115479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5423192" y="2719618"/>
            <a:ext cx="1170432" cy="110257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5423192" y="3273553"/>
            <a:ext cx="1194816" cy="44500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5423192" y="2663952"/>
            <a:ext cx="119481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5398808" y="3285744"/>
            <a:ext cx="1170432" cy="8656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88424" y="4855214"/>
            <a:ext cx="5462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Нормы потребления: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r>
              <a:rPr lang="ru-RU" dirty="0">
                <a:latin typeface="Trebuchet MS" panose="020B0603020202020204" pitchFamily="34" charset="0"/>
              </a:rPr>
              <a:t>Еды:</a:t>
            </a:r>
            <a:r>
              <a:rPr lang="en-US" dirty="0">
                <a:latin typeface="Trebuchet MS" panose="020B0603020202020204" pitchFamily="34" charset="0"/>
              </a:rPr>
              <a:t>		0</a:t>
            </a:r>
            <a:r>
              <a:rPr lang="ru-RU" dirty="0">
                <a:latin typeface="Trebuchet MS" panose="020B0603020202020204" pitchFamily="34" charset="0"/>
              </a:rPr>
              <a:t>.5 кг  в 1 день</a:t>
            </a:r>
          </a:p>
          <a:p>
            <a:r>
              <a:rPr lang="ru-RU" dirty="0">
                <a:latin typeface="Trebuchet MS" panose="020B0603020202020204" pitchFamily="34" charset="0"/>
              </a:rPr>
              <a:t>Воды:</a:t>
            </a:r>
            <a:r>
              <a:rPr lang="en-US" dirty="0">
                <a:latin typeface="Trebuchet MS" panose="020B0603020202020204" pitchFamily="34" charset="0"/>
              </a:rPr>
              <a:t>		</a:t>
            </a:r>
            <a:r>
              <a:rPr lang="ru-RU" dirty="0">
                <a:latin typeface="Trebuchet MS" panose="020B0603020202020204" pitchFamily="34" charset="0"/>
              </a:rPr>
              <a:t>2 литра в 1 день</a:t>
            </a:r>
          </a:p>
          <a:p>
            <a:r>
              <a:rPr lang="ru-RU" dirty="0">
                <a:latin typeface="Trebuchet MS" panose="020B0603020202020204" pitchFamily="34" charset="0"/>
              </a:rPr>
              <a:t>Воздуха</a:t>
            </a:r>
            <a:r>
              <a:rPr lang="en-US" dirty="0">
                <a:latin typeface="Trebuchet MS" panose="020B0603020202020204" pitchFamily="34" charset="0"/>
              </a:rPr>
              <a:t>:	</a:t>
            </a:r>
            <a:r>
              <a:rPr lang="ru-RU" dirty="0">
                <a:latin typeface="Trebuchet MS" panose="020B0603020202020204" pitchFamily="34" charset="0"/>
              </a:rPr>
              <a:t>15-20 тысяч кубических метров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386615" y="2726516"/>
            <a:ext cx="1194816" cy="44500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10501"/>
              </p:ext>
            </p:extLst>
          </p:nvPr>
        </p:nvGraphicFramePr>
        <p:xfrm>
          <a:off x="852728" y="1044496"/>
          <a:ext cx="10373390" cy="5119425"/>
        </p:xfrm>
        <a:graphic>
          <a:graphicData uri="http://schemas.openxmlformats.org/drawingml/2006/table">
            <a:tbl>
              <a:tblPr/>
              <a:tblGrid>
                <a:gridCol w="1923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14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7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5217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411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rebuchet MS" panose="020B0603020202020204" pitchFamily="34" charset="0"/>
                        </a:rPr>
                        <a:t>ФАКТОР</a:t>
                      </a:r>
                    </a:p>
                  </a:txBody>
                  <a:tcPr marL="1355" marR="1355" marT="13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rebuchet MS" panose="020B0603020202020204" pitchFamily="34" charset="0"/>
                        </a:rPr>
                        <a:t> ЗАБОЛЕВАНИЕ</a:t>
                      </a:r>
                    </a:p>
                  </a:txBody>
                  <a:tcPr marL="1355" marR="1355" marT="13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rebuchet MS" panose="020B0603020202020204" pitchFamily="34" charset="0"/>
                        </a:rPr>
                        <a:t>РЕШЕНИЕ</a:t>
                      </a:r>
                    </a:p>
                  </a:txBody>
                  <a:tcPr marL="1355" marR="1355" marT="13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rebuchet MS" panose="020B0603020202020204" pitchFamily="34" charset="0"/>
                        </a:rPr>
                        <a:t>ВЛИЯНИЕ</a:t>
                      </a:r>
                    </a:p>
                  </a:txBody>
                  <a:tcPr marL="1355" marR="1355" marT="13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114">
                <a:tc rowSpan="2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Влажность воздуха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Инфекции</a:t>
                      </a: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990099"/>
                          </a:solidFill>
                          <a:effectLst/>
                          <a:latin typeface="Trebuchet MS" panose="020B0603020202020204" pitchFamily="34" charset="0"/>
                        </a:rPr>
                        <a:t>Болезни органов дыхания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Вентиляция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Контроль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влажности воздуха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51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990099"/>
                        </a:solidFill>
                        <a:effectLst/>
                        <a:latin typeface="+mn-lt"/>
                      </a:endParaRPr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Система автоматизации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Отслеживание и поддержание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влажностнотемпературного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 режима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4114">
                <a:tc row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Содержание кислорода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Сердечно-сосудистые</a:t>
                      </a:r>
                      <a:r>
                        <a:rPr lang="ru-RU" sz="1400" b="1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заболевания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rebuchet MS" panose="020B0603020202020204" pitchFamily="34" charset="0"/>
                        </a:rPr>
                        <a:t>Онкология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Вентиляция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Подача свежего воздуха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Теплый пол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Не сжигается кислород отопительным прибором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3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Низкотемпературные радиаторы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Не сжигается кислород отопительным прибором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6532">
                <a:tc rowSpan="4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Температура в помещении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Сердечно-сосудистые</a:t>
                      </a:r>
                      <a:r>
                        <a:rPr lang="ru-RU" sz="1400" b="1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заболевания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Тепловой насос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Возможность работы и на отопление и на холод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8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Теплый пол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Нагрев до нужной температуры комнатного воздуха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4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Фанкойлы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Охлаждение до нужной температуры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1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1355" marR="1355" marT="135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Система автоматизации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Отслеживание и поддержание точной температуры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204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Электромагнитное излучение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rebuchet MS" panose="020B0603020202020204" pitchFamily="34" charset="0"/>
                        </a:rPr>
                        <a:t>Онкология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Тепловой насос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Меньшая мощность фонового электромагнитного поля по сравнению с отоплением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rebuchet MS" panose="020B0603020202020204" pitchFamily="34" charset="0"/>
                        </a:rPr>
                        <a:t>электронагревом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74D0C8D0-FA1B-4127-97ED-D75F4495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103" y="292267"/>
            <a:ext cx="10515600" cy="762342"/>
          </a:xfrm>
        </p:spPr>
        <p:txBody>
          <a:bodyPr/>
          <a:lstStyle/>
          <a:p>
            <a:r>
              <a:rPr lang="ru-RU" sz="2800" b="1" dirty="0">
                <a:latin typeface="Trebuchet MS" panose="020B0603020202020204" pitchFamily="34" charset="0"/>
              </a:rPr>
              <a:t>Взаимосвязь факторов и инженерных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9411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PIC00002690-2 левая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851" y="1128603"/>
            <a:ext cx="6357021" cy="4663353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84530" y="1620150"/>
            <a:ext cx="4562198" cy="922385"/>
          </a:xfrm>
        </p:spPr>
        <p:txBody>
          <a:bodyPr/>
          <a:lstStyle/>
          <a:p>
            <a:r>
              <a:rPr lang="ru-RU" sz="1800" dirty="0">
                <a:latin typeface="Trebuchet MS" panose="020B0603020202020204" pitchFamily="34" charset="0"/>
              </a:rPr>
              <a:t>Оптимальные значения влажности для организма человека:</a:t>
            </a: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88" y="2203958"/>
            <a:ext cx="4796763" cy="2741828"/>
          </a:xfrm>
          <a:prstGeom prst="rect">
            <a:avLst/>
          </a:prstGeom>
        </p:spPr>
      </p:pic>
      <p:sp>
        <p:nvSpPr>
          <p:cNvPr id="8" name="Выноска: двойная изогнутая линия 5">
            <a:extLst>
              <a:ext uri="{FF2B5EF4-FFF2-40B4-BE49-F238E27FC236}">
                <a16:creationId xmlns:a16="http://schemas.microsoft.com/office/drawing/2014/main" xmlns="" id="{E98D2DBC-A8CB-4E33-ADBE-4A04AD2EF717}"/>
              </a:ext>
            </a:extLst>
          </p:cNvPr>
          <p:cNvSpPr/>
          <p:nvPr/>
        </p:nvSpPr>
        <p:spPr>
          <a:xfrm>
            <a:off x="6692121" y="2197375"/>
            <a:ext cx="2077125" cy="861499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84529" y="4945786"/>
            <a:ext cx="3303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</a:rPr>
              <a:t>РЕШЕНИЕ:</a:t>
            </a:r>
          </a:p>
        </p:txBody>
      </p:sp>
      <p:sp>
        <p:nvSpPr>
          <p:cNvPr id="11" name="Выноска: двойная изогнутая линия 5">
            <a:extLst>
              <a:ext uri="{FF2B5EF4-FFF2-40B4-BE49-F238E27FC236}">
                <a16:creationId xmlns:a16="http://schemas.microsoft.com/office/drawing/2014/main" xmlns="" id="{E98D2DBC-A8CB-4E33-ADBE-4A04AD2EF717}"/>
              </a:ext>
            </a:extLst>
          </p:cNvPr>
          <p:cNvSpPr/>
          <p:nvPr/>
        </p:nvSpPr>
        <p:spPr>
          <a:xfrm>
            <a:off x="6765835" y="3406039"/>
            <a:ext cx="1207695" cy="641305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азвание 1"/>
          <p:cNvSpPr txBox="1">
            <a:spLocks/>
          </p:cNvSpPr>
          <p:nvPr/>
        </p:nvSpPr>
        <p:spPr>
          <a:xfrm>
            <a:off x="751498" y="362639"/>
            <a:ext cx="10515600" cy="3897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rebuchet MS" panose="020B0603020202020204" pitchFamily="34" charset="0"/>
              </a:rPr>
              <a:t>Влажность воздуха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4530" y="5430993"/>
            <a:ext cx="11366159" cy="784830"/>
          </a:xfrm>
          <a:prstGeom prst="rect">
            <a:avLst/>
          </a:prstGeom>
          <a:noFill/>
          <a:effectLst>
            <a:glow rad="1651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1.Вентустановка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|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Удаление в отработанном воздухе или сохранение влаги в рекуператоре.</a:t>
            </a:r>
          </a:p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2.Автоматизация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|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Отслеживание и поддержание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влажностнотемпературного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режима.</a:t>
            </a:r>
          </a:p>
        </p:txBody>
      </p:sp>
      <p:sp>
        <p:nvSpPr>
          <p:cNvPr id="15" name="Название 1"/>
          <p:cNvSpPr txBox="1">
            <a:spLocks/>
          </p:cNvSpPr>
          <p:nvPr/>
        </p:nvSpPr>
        <p:spPr>
          <a:xfrm>
            <a:off x="773347" y="895580"/>
            <a:ext cx="10492747" cy="4501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rebuchet MS" panose="020B0603020202020204" pitchFamily="34" charset="0"/>
              </a:rPr>
              <a:t>Снижение риска появления инфекций и болезней органов дыхания</a:t>
            </a:r>
          </a:p>
        </p:txBody>
      </p:sp>
    </p:spTree>
    <p:extLst>
      <p:ext uri="{BB962C8B-B14F-4D97-AF65-F5344CB8AC3E}">
        <p14:creationId xmlns:p14="http://schemas.microsoft.com/office/powerpoint/2010/main" val="17800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IC00002690-2 левая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64" y="2124591"/>
            <a:ext cx="6267384" cy="4597597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73347" y="895579"/>
            <a:ext cx="10492747" cy="1325563"/>
          </a:xfrm>
        </p:spPr>
        <p:txBody>
          <a:bodyPr/>
          <a:lstStyle/>
          <a:p>
            <a:r>
              <a:rPr lang="ru-RU" sz="2000" dirty="0">
                <a:latin typeface="Trebuchet MS" panose="020B0603020202020204" pitchFamily="34" charset="0"/>
              </a:rPr>
              <a:t>Снижение риска сердечно-сосудистых заболеваний и возникновения онкологии</a:t>
            </a:r>
          </a:p>
        </p:txBody>
      </p:sp>
      <p:pic>
        <p:nvPicPr>
          <p:cNvPr id="4" name="Изображение 3" descr="kislorod-14865353509386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3" r="7234" b="10025"/>
          <a:stretch/>
        </p:blipFill>
        <p:spPr>
          <a:xfrm>
            <a:off x="6957349" y="2540847"/>
            <a:ext cx="3874350" cy="1891488"/>
          </a:xfrm>
          <a:prstGeom prst="rect">
            <a:avLst/>
          </a:prstGeom>
        </p:spPr>
      </p:pic>
      <p:sp>
        <p:nvSpPr>
          <p:cNvPr id="6" name="Выноска: двойная изогнутая линия 25">
            <a:extLst>
              <a:ext uri="{FF2B5EF4-FFF2-40B4-BE49-F238E27FC236}">
                <a16:creationId xmlns:a16="http://schemas.microsoft.com/office/drawing/2014/main" xmlns="" id="{BCB3B418-45E3-4EBA-847E-CCE1F6F8E724}"/>
              </a:ext>
            </a:extLst>
          </p:cNvPr>
          <p:cNvSpPr/>
          <p:nvPr/>
        </p:nvSpPr>
        <p:spPr>
          <a:xfrm>
            <a:off x="1360300" y="3231588"/>
            <a:ext cx="1853355" cy="698720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76948" y="5087177"/>
            <a:ext cx="478914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t">
              <a:spcBef>
                <a:spcPts val="600"/>
              </a:spcBef>
              <a:buAutoNum type="arabicPeriod"/>
            </a:pP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Вентустановка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с рекуперацией.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 fontAlgn="t">
              <a:spcBef>
                <a:spcPts val="600"/>
              </a:spcBef>
              <a:buAutoNum type="arabicPeriod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Теплый пол.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 fontAlgn="t">
              <a:spcBef>
                <a:spcPts val="600"/>
              </a:spcBef>
              <a:buAutoNum type="arabicPeriod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Среднетемпературные радиаторы.</a:t>
            </a:r>
          </a:p>
          <a:p>
            <a:pPr fontAlgn="t">
              <a:spcBef>
                <a:spcPts val="600"/>
              </a:spcBef>
            </a:pPr>
            <a:endParaRPr lang="ru-RU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Название 1"/>
          <p:cNvSpPr txBox="1">
            <a:spLocks/>
          </p:cNvSpPr>
          <p:nvPr/>
        </p:nvSpPr>
        <p:spPr>
          <a:xfrm>
            <a:off x="751498" y="362639"/>
            <a:ext cx="10515600" cy="3897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rebuchet MS" panose="020B0603020202020204" pitchFamily="34" charset="0"/>
              </a:rPr>
              <a:t>Содержание кислорода</a:t>
            </a:r>
          </a:p>
        </p:txBody>
      </p:sp>
      <p:pic>
        <p:nvPicPr>
          <p:cNvPr id="1029" name="Picture 5" descr="C:\Users\gar\Desktop\Содержание-о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0" b="17279"/>
          <a:stretch/>
        </p:blipFill>
        <p:spPr bwMode="auto">
          <a:xfrm>
            <a:off x="616277" y="1337942"/>
            <a:ext cx="9537013" cy="142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Выноска: двойная изогнутая линия 25">
            <a:extLst>
              <a:ext uri="{FF2B5EF4-FFF2-40B4-BE49-F238E27FC236}">
                <a16:creationId xmlns:a16="http://schemas.microsoft.com/office/drawing/2014/main" xmlns="" id="{F9B5B2B6-369F-4AA2-A416-B83E32526EAA}"/>
              </a:ext>
            </a:extLst>
          </p:cNvPr>
          <p:cNvSpPr/>
          <p:nvPr/>
        </p:nvSpPr>
        <p:spPr>
          <a:xfrm>
            <a:off x="3213656" y="4916774"/>
            <a:ext cx="2467615" cy="1151233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Выноска: двойная изогнутая линия 25">
            <a:extLst>
              <a:ext uri="{FF2B5EF4-FFF2-40B4-BE49-F238E27FC236}">
                <a16:creationId xmlns:a16="http://schemas.microsoft.com/office/drawing/2014/main" xmlns="" id="{F1203D2A-1FE6-4DAF-A7ED-BC114266138A}"/>
              </a:ext>
            </a:extLst>
          </p:cNvPr>
          <p:cNvSpPr/>
          <p:nvPr/>
        </p:nvSpPr>
        <p:spPr>
          <a:xfrm>
            <a:off x="3397431" y="3930307"/>
            <a:ext cx="679479" cy="662483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855081DA-D142-400F-B5C2-DD516625F918}"/>
              </a:ext>
            </a:extLst>
          </p:cNvPr>
          <p:cNvSpPr/>
          <p:nvPr/>
        </p:nvSpPr>
        <p:spPr>
          <a:xfrm>
            <a:off x="6476948" y="4631517"/>
            <a:ext cx="3303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</a:rPr>
              <a:t>РЕШЕНИЕ:</a:t>
            </a:r>
          </a:p>
        </p:txBody>
      </p:sp>
    </p:spTree>
    <p:extLst>
      <p:ext uri="{BB962C8B-B14F-4D97-AF65-F5344CB8AC3E}">
        <p14:creationId xmlns:p14="http://schemas.microsoft.com/office/powerpoint/2010/main" val="7313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PIC00002690-2 левая.tif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1"/>
          <a:stretch/>
        </p:blipFill>
        <p:spPr>
          <a:xfrm>
            <a:off x="37809" y="1172564"/>
            <a:ext cx="6797706" cy="4281948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45080" y="1412405"/>
            <a:ext cx="1852888" cy="37216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9402" y="5457855"/>
            <a:ext cx="109517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t">
              <a:buAutoNum type="arabicPeriod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Тепловой насос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|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Возможность работы и на отопление и на холод- нормализация работы сосудистой системы, по средством влияния на терморецепторы и поддержание комфортной температуры.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 fontAlgn="t">
              <a:buAutoNum type="arabicPeriod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Теплый пол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|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Улучшение венозной функции сосудов нижних конечностей.</a:t>
            </a:r>
          </a:p>
        </p:txBody>
      </p:sp>
      <p:sp>
        <p:nvSpPr>
          <p:cNvPr id="7" name="Выноска: двойная изогнутая линия 25">
            <a:extLst>
              <a:ext uri="{FF2B5EF4-FFF2-40B4-BE49-F238E27FC236}">
                <a16:creationId xmlns:a16="http://schemas.microsoft.com/office/drawing/2014/main" xmlns="" id="{BCB3B418-45E3-4EBA-847E-CCE1F6F8E724}"/>
              </a:ext>
            </a:extLst>
          </p:cNvPr>
          <p:cNvSpPr/>
          <p:nvPr/>
        </p:nvSpPr>
        <p:spPr>
          <a:xfrm>
            <a:off x="3417757" y="3455493"/>
            <a:ext cx="2247055" cy="1325562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Выноска: двойная изогнутая линия 25">
            <a:extLst>
              <a:ext uri="{FF2B5EF4-FFF2-40B4-BE49-F238E27FC236}">
                <a16:creationId xmlns:a16="http://schemas.microsoft.com/office/drawing/2014/main" xmlns="" id="{BCB3B418-45E3-4EBA-847E-CCE1F6F8E724}"/>
              </a:ext>
            </a:extLst>
          </p:cNvPr>
          <p:cNvSpPr/>
          <p:nvPr/>
        </p:nvSpPr>
        <p:spPr>
          <a:xfrm>
            <a:off x="1350096" y="3249120"/>
            <a:ext cx="1453065" cy="1705100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Название 1"/>
          <p:cNvSpPr>
            <a:spLocks noGrp="1"/>
          </p:cNvSpPr>
          <p:nvPr>
            <p:ph type="title"/>
          </p:nvPr>
        </p:nvSpPr>
        <p:spPr>
          <a:xfrm>
            <a:off x="773347" y="895579"/>
            <a:ext cx="10492747" cy="1325563"/>
          </a:xfrm>
        </p:spPr>
        <p:txBody>
          <a:bodyPr/>
          <a:lstStyle/>
          <a:p>
            <a:r>
              <a:rPr lang="ru-RU" sz="2000" dirty="0">
                <a:latin typeface="Trebuchet MS" panose="020B0603020202020204" pitchFamily="34" charset="0"/>
              </a:rPr>
              <a:t>Снижение риска сердечно-сосудистых заболеваний</a:t>
            </a:r>
          </a:p>
        </p:txBody>
      </p:sp>
      <p:sp>
        <p:nvSpPr>
          <p:cNvPr id="14" name="Название 1"/>
          <p:cNvSpPr txBox="1">
            <a:spLocks/>
          </p:cNvSpPr>
          <p:nvPr/>
        </p:nvSpPr>
        <p:spPr>
          <a:xfrm>
            <a:off x="751498" y="362639"/>
            <a:ext cx="10515600" cy="3897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rebuchet MS" panose="020B0603020202020204" pitchFamily="34" charset="0"/>
              </a:rPr>
              <a:t>Температура</a:t>
            </a:r>
          </a:p>
        </p:txBody>
      </p:sp>
      <p:pic>
        <p:nvPicPr>
          <p:cNvPr id="1026" name="Picture 2" descr="C:\Users\gar\Desktop\Электромагнитн-изл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245" y="1328924"/>
            <a:ext cx="2964459" cy="390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26557E1-BEAC-4D3E-8F49-C79D161BB937}"/>
              </a:ext>
            </a:extLst>
          </p:cNvPr>
          <p:cNvSpPr/>
          <p:nvPr/>
        </p:nvSpPr>
        <p:spPr>
          <a:xfrm>
            <a:off x="579401" y="5059150"/>
            <a:ext cx="3303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</a:rPr>
              <a:t>РЕШЕНИЕ:</a:t>
            </a:r>
          </a:p>
        </p:txBody>
      </p:sp>
    </p:spTree>
    <p:extLst>
      <p:ext uri="{BB962C8B-B14F-4D97-AF65-F5344CB8AC3E}">
        <p14:creationId xmlns:p14="http://schemas.microsoft.com/office/powerpoint/2010/main" val="238752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rebuchet MS" panose="020B0603020202020204" pitchFamily="34" charset="0"/>
              </a:rPr>
              <a:t>Превышение норм ЭМИ</a:t>
            </a:r>
          </a:p>
        </p:txBody>
      </p:sp>
      <p:pic>
        <p:nvPicPr>
          <p:cNvPr id="3" name="Рисунок 2" descr="normy-elektromagnitnogo-izlucheniy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192" y="1259014"/>
            <a:ext cx="6096000" cy="4486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85088" y="1284173"/>
            <a:ext cx="9301433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Норма :     500 В\м при частоте 50 ГЦ — электрическое поле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5088" y="1684645"/>
            <a:ext cx="9301433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Норма :     0,2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мкТл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при частоте 50 ГЦ — магнитное поле (Европейский стандарт)</a:t>
            </a:r>
          </a:p>
        </p:txBody>
      </p:sp>
      <p:sp>
        <p:nvSpPr>
          <p:cNvPr id="17" name="Название 1"/>
          <p:cNvSpPr>
            <a:spLocks noGrp="1"/>
          </p:cNvSpPr>
          <p:nvPr>
            <p:ph type="title"/>
          </p:nvPr>
        </p:nvSpPr>
        <p:spPr>
          <a:xfrm>
            <a:off x="1030019" y="970530"/>
            <a:ext cx="10492747" cy="352070"/>
          </a:xfrm>
        </p:spPr>
        <p:txBody>
          <a:bodyPr/>
          <a:lstStyle/>
          <a:p>
            <a:r>
              <a:rPr lang="ru-RU" sz="2000" dirty="0">
                <a:latin typeface="Trebuchet MS" panose="020B0603020202020204" pitchFamily="34" charset="0"/>
              </a:rPr>
              <a:t>Снижение риска возникновения онкологических заболеваний</a:t>
            </a:r>
          </a:p>
        </p:txBody>
      </p:sp>
      <p:sp>
        <p:nvSpPr>
          <p:cNvPr id="19" name="Название 1"/>
          <p:cNvSpPr txBox="1">
            <a:spLocks/>
          </p:cNvSpPr>
          <p:nvPr/>
        </p:nvSpPr>
        <p:spPr>
          <a:xfrm>
            <a:off x="1008170" y="362639"/>
            <a:ext cx="10515600" cy="3897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rebuchet MS" panose="020B0603020202020204" pitchFamily="34" charset="0"/>
              </a:rPr>
              <a:t>Электромагнитное излучение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830639" y="5915647"/>
            <a:ext cx="9961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B050"/>
                </a:solidFill>
                <a:latin typeface="Trebuchet MS" panose="020B0603020202020204" pitchFamily="34" charset="0"/>
              </a:rPr>
              <a:t>Тепловой насос-уменьшает суммарную электромагнитную нагрузку на организм.</a:t>
            </a:r>
          </a:p>
        </p:txBody>
      </p:sp>
      <p:pic>
        <p:nvPicPr>
          <p:cNvPr id="3075" name="Picture 3" descr="C:\Users\gar\Desktop\Электромагнитн-из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340" y="1620022"/>
            <a:ext cx="2942375" cy="289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gar\Desktop\Шумы\IMG_865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5" b="11332"/>
          <a:stretch/>
        </p:blipFill>
        <p:spPr bwMode="auto">
          <a:xfrm>
            <a:off x="4564816" y="4205428"/>
            <a:ext cx="1238376" cy="159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gar\Desktop\Шумы\IMG_8647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5" b="10143"/>
          <a:stretch/>
        </p:blipFill>
        <p:spPr bwMode="auto">
          <a:xfrm>
            <a:off x="403055" y="3094302"/>
            <a:ext cx="1420999" cy="161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gar\Desktop\Шумы\IMG_8648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2" b="18712"/>
          <a:stretch/>
        </p:blipFill>
        <p:spPr bwMode="auto">
          <a:xfrm>
            <a:off x="7012550" y="2187949"/>
            <a:ext cx="1352561" cy="158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gar\Desktop\Шумы\IMG_8649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2" b="15114"/>
          <a:stretch/>
        </p:blipFill>
        <p:spPr bwMode="auto">
          <a:xfrm>
            <a:off x="6038936" y="4200280"/>
            <a:ext cx="1204996" cy="160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gar\Desktop\Шумы\IMG_8650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11913"/>
          <a:stretch/>
        </p:blipFill>
        <p:spPr bwMode="auto">
          <a:xfrm>
            <a:off x="9820016" y="3094302"/>
            <a:ext cx="1467770" cy="176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gar\Desktop\Шумы\IMG_865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1" b="20914"/>
          <a:stretch/>
        </p:blipFill>
        <p:spPr bwMode="auto">
          <a:xfrm>
            <a:off x="3078359" y="2194075"/>
            <a:ext cx="1155523" cy="153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Соединительная линия уступом 21"/>
          <p:cNvCxnSpPr/>
          <p:nvPr/>
        </p:nvCxnSpPr>
        <p:spPr>
          <a:xfrm rot="16200000" flipH="1">
            <a:off x="655577" y="1332830"/>
            <a:ext cx="553998" cy="34600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звание 1"/>
          <p:cNvSpPr txBox="1">
            <a:spLocks/>
          </p:cNvSpPr>
          <p:nvPr/>
        </p:nvSpPr>
        <p:spPr>
          <a:xfrm>
            <a:off x="8365112" y="2187855"/>
            <a:ext cx="2449736" cy="7512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Trebuchet MS" panose="020B0603020202020204" pitchFamily="34" charset="0"/>
              </a:rPr>
              <a:t>Циркуляционный насос </a:t>
            </a:r>
            <a:r>
              <a:rPr lang="en-US" sz="1600" dirty="0">
                <a:latin typeface="Trebuchet MS" panose="020B0603020202020204" pitchFamily="34" charset="0"/>
              </a:rPr>
              <a:t>Grundfos</a:t>
            </a:r>
            <a:endParaRPr lang="ru-RU" sz="1600" dirty="0">
              <a:latin typeface="Trebuchet MS" panose="020B0603020202020204" pitchFamily="34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10,4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4" name="Название 1"/>
          <p:cNvSpPr txBox="1">
            <a:spLocks/>
          </p:cNvSpPr>
          <p:nvPr/>
        </p:nvSpPr>
        <p:spPr>
          <a:xfrm>
            <a:off x="6916274" y="4090600"/>
            <a:ext cx="2903600" cy="7512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600" dirty="0">
                <a:latin typeface="Trebuchet MS" panose="020B0603020202020204" pitchFamily="34" charset="0"/>
              </a:rPr>
              <a:t>Контроллер туннельной топки (камина)</a:t>
            </a:r>
          </a:p>
          <a:p>
            <a:pPr algn="r"/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10,2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5" name="Название 1"/>
          <p:cNvSpPr txBox="1">
            <a:spLocks/>
          </p:cNvSpPr>
          <p:nvPr/>
        </p:nvSpPr>
        <p:spPr>
          <a:xfrm>
            <a:off x="7391165" y="5279771"/>
            <a:ext cx="3538503" cy="5221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Trebuchet MS" panose="020B0603020202020204" pitchFamily="34" charset="0"/>
              </a:rPr>
              <a:t>Вводной щит распределительный</a:t>
            </a:r>
          </a:p>
          <a:p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10,1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6" name="Название 1"/>
          <p:cNvSpPr txBox="1">
            <a:spLocks/>
          </p:cNvSpPr>
          <p:nvPr/>
        </p:nvSpPr>
        <p:spPr>
          <a:xfrm>
            <a:off x="523696" y="4879544"/>
            <a:ext cx="3944376" cy="899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600" dirty="0">
                <a:latin typeface="Trebuchet MS" panose="020B0603020202020204" pitchFamily="34" charset="0"/>
              </a:rPr>
              <a:t>ТЭН 6 кВт, экранированный металлической бочкой теплового аккумулятора</a:t>
            </a:r>
          </a:p>
          <a:p>
            <a:pPr algn="r"/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2,76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7" name="Название 1"/>
          <p:cNvSpPr txBox="1">
            <a:spLocks/>
          </p:cNvSpPr>
          <p:nvPr/>
        </p:nvSpPr>
        <p:spPr>
          <a:xfrm>
            <a:off x="1843416" y="4205427"/>
            <a:ext cx="2533204" cy="4664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Trebuchet MS" panose="020B0603020202020204" pitchFamily="34" charset="0"/>
              </a:rPr>
              <a:t>Тепловой насос </a:t>
            </a:r>
            <a:r>
              <a:rPr lang="en-US" sz="1600" dirty="0" err="1">
                <a:latin typeface="Trebuchet MS" panose="020B0603020202020204" pitchFamily="34" charset="0"/>
              </a:rPr>
              <a:t>Danfoss</a:t>
            </a:r>
            <a:endParaRPr lang="ru-RU" sz="1600" dirty="0">
              <a:latin typeface="Trebuchet MS" panose="020B0603020202020204" pitchFamily="34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0,26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8" name="Название 1"/>
          <p:cNvSpPr txBox="1">
            <a:spLocks/>
          </p:cNvSpPr>
          <p:nvPr/>
        </p:nvSpPr>
        <p:spPr>
          <a:xfrm>
            <a:off x="416529" y="2139009"/>
            <a:ext cx="2583560" cy="7512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latin typeface="Trebuchet MS" panose="020B0603020202020204" pitchFamily="34" charset="0"/>
              </a:rPr>
              <a:t>Volvo X</a:t>
            </a:r>
            <a:r>
              <a:rPr lang="ru-RU" sz="1600" dirty="0">
                <a:latin typeface="Trebuchet MS" panose="020B0603020202020204" pitchFamily="34" charset="0"/>
              </a:rPr>
              <a:t>С</a:t>
            </a:r>
            <a:r>
              <a:rPr lang="en-US" sz="1600" dirty="0">
                <a:latin typeface="Trebuchet MS" panose="020B0603020202020204" pitchFamily="34" charset="0"/>
              </a:rPr>
              <a:t>60 </a:t>
            </a:r>
            <a:r>
              <a:rPr lang="ru-RU" sz="1600" dirty="0">
                <a:latin typeface="Trebuchet MS" panose="020B0603020202020204" pitchFamily="34" charset="0"/>
              </a:rPr>
              <a:t>на работающем </a:t>
            </a:r>
            <a:br>
              <a:rPr lang="ru-RU" sz="1600" dirty="0">
                <a:latin typeface="Trebuchet MS" panose="020B0603020202020204" pitchFamily="34" charset="0"/>
              </a:rPr>
            </a:br>
            <a:r>
              <a:rPr lang="ru-RU" sz="1600" dirty="0">
                <a:latin typeface="Trebuchet MS" panose="020B0603020202020204" pitchFamily="34" charset="0"/>
              </a:rPr>
              <a:t>двигателе</a:t>
            </a:r>
          </a:p>
          <a:p>
            <a:pPr algn="r"/>
            <a:r>
              <a:rPr lang="ru-RU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0,75 </a:t>
            </a:r>
            <a:r>
              <a:rPr lang="ru-RU" sz="16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мкТл</a:t>
            </a:r>
            <a:endParaRPr lang="ru-RU" sz="16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759573" y="1095375"/>
            <a:ext cx="0" cy="152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59573" y="1095375"/>
            <a:ext cx="248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CE84C9C-61B3-4436-BBD0-2D6071E4226D}"/>
              </a:ext>
            </a:extLst>
          </p:cNvPr>
          <p:cNvCxnSpPr>
            <a:cxnSpLocks/>
          </p:cNvCxnSpPr>
          <p:nvPr/>
        </p:nvCxnSpPr>
        <p:spPr>
          <a:xfrm>
            <a:off x="1575806" y="2139009"/>
            <a:ext cx="2658076" cy="1499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467C8D2F-D71D-4AB4-ACE0-8C2A79855E07}"/>
              </a:ext>
            </a:extLst>
          </p:cNvPr>
          <p:cNvCxnSpPr>
            <a:cxnSpLocks/>
          </p:cNvCxnSpPr>
          <p:nvPr/>
        </p:nvCxnSpPr>
        <p:spPr>
          <a:xfrm flipV="1">
            <a:off x="501601" y="4694796"/>
            <a:ext cx="3706020" cy="258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9B032FFC-374F-4CC1-9969-10225C28E05E}"/>
              </a:ext>
            </a:extLst>
          </p:cNvPr>
          <p:cNvCxnSpPr>
            <a:cxnSpLocks/>
          </p:cNvCxnSpPr>
          <p:nvPr/>
        </p:nvCxnSpPr>
        <p:spPr>
          <a:xfrm flipV="1">
            <a:off x="1878487" y="5819265"/>
            <a:ext cx="3923276" cy="1373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2975C69C-D6CC-40C6-8FEE-D31AF086C4D4}"/>
              </a:ext>
            </a:extLst>
          </p:cNvPr>
          <p:cNvCxnSpPr>
            <a:cxnSpLocks/>
          </p:cNvCxnSpPr>
          <p:nvPr/>
        </p:nvCxnSpPr>
        <p:spPr>
          <a:xfrm flipV="1">
            <a:off x="6038936" y="5779113"/>
            <a:ext cx="3834764" cy="1250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D512FBC0-840B-455C-8841-5045D722EB9D}"/>
              </a:ext>
            </a:extLst>
          </p:cNvPr>
          <p:cNvCxnSpPr>
            <a:cxnSpLocks/>
          </p:cNvCxnSpPr>
          <p:nvPr/>
        </p:nvCxnSpPr>
        <p:spPr>
          <a:xfrm flipV="1">
            <a:off x="7553920" y="4853397"/>
            <a:ext cx="3706020" cy="258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4C0BE65D-25AD-4BD2-9D57-8DE4FFC732C7}"/>
              </a:ext>
            </a:extLst>
          </p:cNvPr>
          <p:cNvCxnSpPr>
            <a:cxnSpLocks/>
          </p:cNvCxnSpPr>
          <p:nvPr/>
        </p:nvCxnSpPr>
        <p:spPr>
          <a:xfrm flipV="1">
            <a:off x="7012550" y="2139929"/>
            <a:ext cx="3706020" cy="258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B4902264-BC8D-49DD-90DC-4B7D2D1235E0}"/>
              </a:ext>
            </a:extLst>
          </p:cNvPr>
          <p:cNvSpPr/>
          <p:nvPr/>
        </p:nvSpPr>
        <p:spPr>
          <a:xfrm>
            <a:off x="414316" y="5861301"/>
            <a:ext cx="3303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</a:rPr>
              <a:t>РЕШЕНИЕ:</a:t>
            </a:r>
          </a:p>
        </p:txBody>
      </p:sp>
    </p:spTree>
    <p:extLst>
      <p:ext uri="{BB962C8B-B14F-4D97-AF65-F5344CB8AC3E}">
        <p14:creationId xmlns:p14="http://schemas.microsoft.com/office/powerpoint/2010/main" val="23346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1602" y="309254"/>
            <a:ext cx="10748777" cy="1325563"/>
          </a:xfrm>
        </p:spPr>
        <p:txBody>
          <a:bodyPr/>
          <a:lstStyle/>
          <a:p>
            <a:r>
              <a:rPr lang="ru-RU" sz="2800" b="1" dirty="0">
                <a:latin typeface="Trebuchet MS" panose="020B0603020202020204" pitchFamily="34" charset="0"/>
              </a:rPr>
              <a:t>Заболеваемость злокачественными новообразованиями</a:t>
            </a:r>
          </a:p>
        </p:txBody>
      </p:sp>
      <p:pic>
        <p:nvPicPr>
          <p:cNvPr id="2052" name="Picture 4" descr="C:\Users\gar\Desktop\табл1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0" b="6885"/>
          <a:stretch/>
        </p:blipFill>
        <p:spPr bwMode="auto">
          <a:xfrm>
            <a:off x="1538194" y="919764"/>
            <a:ext cx="8932439" cy="330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gar\Desktop\табл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7"/>
          <a:stretch/>
        </p:blipFill>
        <p:spPr bwMode="auto">
          <a:xfrm>
            <a:off x="4429834" y="4221945"/>
            <a:ext cx="6797575" cy="223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316B3FB-5046-42B4-9694-D147F6FF00F3}"/>
              </a:ext>
            </a:extLst>
          </p:cNvPr>
          <p:cNvSpPr/>
          <p:nvPr/>
        </p:nvSpPr>
        <p:spPr>
          <a:xfrm>
            <a:off x="542799" y="4543709"/>
            <a:ext cx="3730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* </a:t>
            </a:r>
            <a:r>
              <a:rPr lang="ru-RU" dirty="0"/>
              <a:t>Данные Московского научно-исследовательского онкологического </a:t>
            </a:r>
            <a:br>
              <a:rPr lang="ru-RU" dirty="0"/>
            </a:br>
            <a:r>
              <a:rPr lang="ru-RU" dirty="0"/>
              <a:t>института имени П. А. Герцена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5ABF6B2-1138-4407-B077-BA3A54FB2D50}"/>
              </a:ext>
            </a:extLst>
          </p:cNvPr>
          <p:cNvSpPr txBox="1">
            <a:spLocks/>
          </p:cNvSpPr>
          <p:nvPr/>
        </p:nvSpPr>
        <p:spPr>
          <a:xfrm>
            <a:off x="1197855" y="283482"/>
            <a:ext cx="10515600" cy="4092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dirty="0">
                <a:latin typeface="Trebuchet MS" panose="020B0603020202020204" pitchFamily="34" charset="0"/>
              </a:rPr>
              <a:t>Здравоохранение в России</a:t>
            </a:r>
          </a:p>
        </p:txBody>
      </p:sp>
      <p:pic>
        <p:nvPicPr>
          <p:cNvPr id="1028" name="Picture 4" descr="https://cdn.vdmsti.ru/image/2015/7x/1erh27/mobile_high-1tse.png">
            <a:extLst>
              <a:ext uri="{FF2B5EF4-FFF2-40B4-BE49-F238E27FC236}">
                <a16:creationId xmlns:a16="http://schemas.microsoft.com/office/drawing/2014/main" xmlns="" id="{63D3D99D-FDBC-43F1-8329-D53D1E13A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455" y="922421"/>
            <a:ext cx="8355859" cy="536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84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4877CBB-68DD-4C8E-A665-01C055B56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t="8325" r="4286" b="9606"/>
          <a:stretch/>
        </p:blipFill>
        <p:spPr>
          <a:xfrm>
            <a:off x="1312780" y="1428194"/>
            <a:ext cx="8311373" cy="52422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39013" y="1082140"/>
            <a:ext cx="12827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ФАНКОЙЛЫ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40619" y="2286412"/>
            <a:ext cx="13516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РАДИАТОРЫ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67126" y="1389409"/>
            <a:ext cx="1778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ВЕНТУСТАНОВКА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127157" y="3726140"/>
            <a:ext cx="14382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ТЕПЛЫЙ ПОЛ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38037" y="5423170"/>
            <a:ext cx="18854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ТЕПЛОВОЙ НАСОС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93559" y="2991704"/>
            <a:ext cx="18309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АВТОМАТИЗАЦИЯ</a:t>
            </a:r>
          </a:p>
        </p:txBody>
      </p:sp>
      <p:sp>
        <p:nvSpPr>
          <p:cNvPr id="70" name="Заголовок 1"/>
          <p:cNvSpPr txBox="1">
            <a:spLocks/>
          </p:cNvSpPr>
          <p:nvPr/>
        </p:nvSpPr>
        <p:spPr>
          <a:xfrm>
            <a:off x="1133390" y="283482"/>
            <a:ext cx="10515600" cy="4092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dirty="0">
                <a:latin typeface="Trebuchet MS" panose="020B0603020202020204" pitchFamily="34" charset="0"/>
              </a:rPr>
              <a:t>Тепловые насосы и инженерные коммуникации</a:t>
            </a:r>
          </a:p>
        </p:txBody>
      </p:sp>
      <p:sp>
        <p:nvSpPr>
          <p:cNvPr id="6" name="Выноска: двойная изогнутая линия 5">
            <a:extLst>
              <a:ext uri="{FF2B5EF4-FFF2-40B4-BE49-F238E27FC236}">
                <a16:creationId xmlns:a16="http://schemas.microsoft.com/office/drawing/2014/main" xmlns="" id="{E98D2DBC-A8CB-4E33-ADBE-4A04AD2EF717}"/>
              </a:ext>
            </a:extLst>
          </p:cNvPr>
          <p:cNvSpPr/>
          <p:nvPr/>
        </p:nvSpPr>
        <p:spPr>
          <a:xfrm>
            <a:off x="3296012" y="2457614"/>
            <a:ext cx="1745325" cy="889594"/>
          </a:xfrm>
          <a:prstGeom prst="borderCallout3">
            <a:avLst>
              <a:gd name="adj1" fmla="val 20477"/>
              <a:gd name="adj2" fmla="val -1123"/>
              <a:gd name="adj3" fmla="val 18750"/>
              <a:gd name="adj4" fmla="val -16667"/>
              <a:gd name="adj5" fmla="val -80096"/>
              <a:gd name="adj6" fmla="val -17428"/>
              <a:gd name="adj7" fmla="val -80204"/>
              <a:gd name="adj8" fmla="val -103751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Выноска: двойная изогнутая линия 22">
            <a:extLst>
              <a:ext uri="{FF2B5EF4-FFF2-40B4-BE49-F238E27FC236}">
                <a16:creationId xmlns:a16="http://schemas.microsoft.com/office/drawing/2014/main" xmlns="" id="{D21F0B46-BE7C-4056-9AC9-B77689E7D3A5}"/>
              </a:ext>
            </a:extLst>
          </p:cNvPr>
          <p:cNvSpPr/>
          <p:nvPr/>
        </p:nvSpPr>
        <p:spPr>
          <a:xfrm>
            <a:off x="3011201" y="4458418"/>
            <a:ext cx="1974771" cy="2116099"/>
          </a:xfrm>
          <a:prstGeom prst="borderCallout3">
            <a:avLst>
              <a:gd name="adj1" fmla="val 82343"/>
              <a:gd name="adj2" fmla="val -273"/>
              <a:gd name="adj3" fmla="val 63863"/>
              <a:gd name="adj4" fmla="val -10242"/>
              <a:gd name="adj5" fmla="val 63401"/>
              <a:gd name="adj6" fmla="val -91116"/>
              <a:gd name="adj7" fmla="val 62750"/>
              <a:gd name="adj8" fmla="val -91027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Выноска: двойная изогнутая линия 23">
            <a:extLst>
              <a:ext uri="{FF2B5EF4-FFF2-40B4-BE49-F238E27FC236}">
                <a16:creationId xmlns:a16="http://schemas.microsoft.com/office/drawing/2014/main" xmlns="" id="{0FAA0101-F39B-432A-BC39-82052F4AEF71}"/>
              </a:ext>
            </a:extLst>
          </p:cNvPr>
          <p:cNvSpPr/>
          <p:nvPr/>
        </p:nvSpPr>
        <p:spPr>
          <a:xfrm>
            <a:off x="5602448" y="2447995"/>
            <a:ext cx="1049576" cy="664322"/>
          </a:xfrm>
          <a:prstGeom prst="borderCallout3">
            <a:avLst>
              <a:gd name="adj1" fmla="val 20477"/>
              <a:gd name="adj2" fmla="val -1123"/>
              <a:gd name="adj3" fmla="val 18750"/>
              <a:gd name="adj4" fmla="val -16667"/>
              <a:gd name="adj5" fmla="val -160914"/>
              <a:gd name="adj6" fmla="val 61700"/>
              <a:gd name="adj7" fmla="val -161023"/>
              <a:gd name="adj8" fmla="val 168002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Выноска: двойная изогнутая линия 25">
            <a:extLst>
              <a:ext uri="{FF2B5EF4-FFF2-40B4-BE49-F238E27FC236}">
                <a16:creationId xmlns:a16="http://schemas.microsoft.com/office/drawing/2014/main" xmlns="" id="{BCB3B418-45E3-4EBA-847E-CCE1F6F8E724}"/>
              </a:ext>
            </a:extLst>
          </p:cNvPr>
          <p:cNvSpPr/>
          <p:nvPr/>
        </p:nvSpPr>
        <p:spPr>
          <a:xfrm>
            <a:off x="5730698" y="3665170"/>
            <a:ext cx="1049576" cy="664322"/>
          </a:xfrm>
          <a:prstGeom prst="borderCallout3">
            <a:avLst>
              <a:gd name="adj1" fmla="val 23003"/>
              <a:gd name="adj2" fmla="val 100385"/>
              <a:gd name="adj3" fmla="val 25064"/>
              <a:gd name="adj4" fmla="val 150381"/>
              <a:gd name="adj5" fmla="val -154600"/>
              <a:gd name="adj6" fmla="val 209566"/>
              <a:gd name="adj7" fmla="val -154709"/>
              <a:gd name="adj8" fmla="val 347839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Выноска: двойная изогнутая линия 26">
            <a:extLst>
              <a:ext uri="{FF2B5EF4-FFF2-40B4-BE49-F238E27FC236}">
                <a16:creationId xmlns:a16="http://schemas.microsoft.com/office/drawing/2014/main" xmlns="" id="{7BE35E45-686F-4438-868E-F9F8C536DDEE}"/>
              </a:ext>
            </a:extLst>
          </p:cNvPr>
          <p:cNvSpPr/>
          <p:nvPr/>
        </p:nvSpPr>
        <p:spPr>
          <a:xfrm>
            <a:off x="6387909" y="4771840"/>
            <a:ext cx="2325164" cy="1533147"/>
          </a:xfrm>
          <a:prstGeom prst="borderCallout3">
            <a:avLst>
              <a:gd name="adj1" fmla="val 23003"/>
              <a:gd name="adj2" fmla="val 100385"/>
              <a:gd name="adj3" fmla="val 25064"/>
              <a:gd name="adj4" fmla="val 150381"/>
              <a:gd name="adj5" fmla="val -47354"/>
              <a:gd name="adj6" fmla="val 164467"/>
              <a:gd name="adj7" fmla="val -47463"/>
              <a:gd name="adj8" fmla="val 221562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Выноска: двойная изогнутая линия 27">
            <a:extLst>
              <a:ext uri="{FF2B5EF4-FFF2-40B4-BE49-F238E27FC236}">
                <a16:creationId xmlns:a16="http://schemas.microsoft.com/office/drawing/2014/main" xmlns="" id="{FA536686-4D8D-443A-83A7-D4B5DAEBA49C}"/>
              </a:ext>
            </a:extLst>
          </p:cNvPr>
          <p:cNvSpPr/>
          <p:nvPr/>
        </p:nvSpPr>
        <p:spPr>
          <a:xfrm>
            <a:off x="3522930" y="4458418"/>
            <a:ext cx="1124124" cy="533032"/>
          </a:xfrm>
          <a:prstGeom prst="borderCallout3">
            <a:avLst>
              <a:gd name="adj1" fmla="val 4739"/>
              <a:gd name="adj2" fmla="val 21265"/>
              <a:gd name="adj3" fmla="val -153648"/>
              <a:gd name="adj4" fmla="val 20617"/>
              <a:gd name="adj5" fmla="val -214198"/>
              <a:gd name="adj6" fmla="val -95121"/>
              <a:gd name="adj7" fmla="val -214619"/>
              <a:gd name="adj8" fmla="val -252982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57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1005352" y="951429"/>
            <a:ext cx="8948773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rgbClr val="94151E"/>
              </a:buClr>
              <a:buSzPct val="120000"/>
              <a:buFont typeface="Verdana" pitchFamily="34" charset="0"/>
              <a:buChar char="›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94151E"/>
              </a:buClr>
              <a:buSzPct val="120000"/>
              <a:buFont typeface="Verdana" pitchFamily="34" charset="0"/>
              <a:buChar char="›"/>
              <a:defRPr sz="1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94151E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4151E"/>
              </a:buClr>
              <a:buSzPct val="12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Описание объекта</a:t>
            </a:r>
            <a:r>
              <a:rPr lang="en-US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жилой трехэтажный дом общей площадью 440 квадратных метров. При проектировании и строительстве дома Заказчик стремился к соблюдению рекомендаций Института Пассивного Дома. Дом построен из кирпича </a:t>
            </a:r>
            <a:r>
              <a:rPr lang="en-US" altLang="ru-RU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Porotherm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500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внешним утеплением 200 мм, качественные окна и хорошее утепление кровли свели энергопотребление к минимуму. Для отопления и снабжения дома горячей водой установлен геотермальный тепловой насос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DANFOSS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мощностью 22 кВт. Помимо теплового насоса к буферной емкости подключен теплообменник топки камина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HOXTER,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установленного в гостиной. Система отопления комбинированная – теплый пол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UPONOR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конвекторы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VARMANN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панельные радиаторы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VIESSMANN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Охлаждение осуществляется от теплового насоса, в качестве комнатных приборов установлены фанкойлы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DAIKIN.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Помимо системы отопления, труба из сшитого полиэтилена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UPONOR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применяется в системах ХВС, ГВС и рециркуляции. Система канализации из бесшумных труб СИНИКОН подключена к септику ТОПА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 9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Для обеспечения свежего воздуха во всех помещениях дома применена вентиляционная установка с роторным рекуператором 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ENERVENT </a:t>
            </a:r>
            <a:r>
              <a:rPr lang="en-US" altLang="ru-RU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Pingvin</a:t>
            </a:r>
            <a:r>
              <a:rPr lang="en-US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alt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Распределение воздуха по помещениям осуществляется по гибким компактным антибактериальным воздуховодам.</a:t>
            </a:r>
            <a:endParaRPr lang="en-US" altLang="ru-RU" sz="15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Установленное оборудование</a:t>
            </a:r>
            <a:r>
              <a:rPr lang="en-US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тепловой насос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Danfoss DHP-S Eco 22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с системой удаленного доступа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буферная емкость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Huch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EnTEC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PS-Eco 800,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водонагреватель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Huch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EnTEC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HLS-Plus 501.</a:t>
            </a:r>
            <a:endParaRPr lang="ru-RU" sz="15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Источник низкопотенциального тепла</a:t>
            </a:r>
            <a:r>
              <a:rPr lang="en-US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грунт, геотермальные зонды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Uponor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GeoVertis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, суммарная длина 360 метров (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6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зондов по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6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0 метров).</a:t>
            </a:r>
          </a:p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r>
              <a:rPr lang="ru-RU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Монтаж и пусконаладка</a:t>
            </a:r>
            <a:r>
              <a:rPr lang="en-US" altLang="ru-RU" sz="1500" b="1" dirty="0">
                <a:solidFill>
                  <a:srgbClr val="0D0D0D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ru-RU" sz="1500" b="1" dirty="0">
                <a:latin typeface="Trebuchet MS" panose="020B0603020202020204" pitchFamily="34" charset="0"/>
              </a:rPr>
              <a:t>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осень 2016 года – лето 2017 года.</a:t>
            </a:r>
          </a:p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endParaRPr lang="ru-RU" sz="1500" dirty="0">
              <a:latin typeface="Trebuchet MS" panose="020B0603020202020204" pitchFamily="34" charset="0"/>
            </a:endParaRPr>
          </a:p>
          <a:p>
            <a:pPr marL="0" indent="0" algn="just" eaLnBrk="1" hangingPunct="1">
              <a:spcAft>
                <a:spcPts val="600"/>
              </a:spcAft>
              <a:buClrTx/>
              <a:buSzTx/>
              <a:buNone/>
            </a:pPr>
            <a:endParaRPr lang="ru-RU" sz="1500" dirty="0">
              <a:latin typeface="Trebuchet MS" panose="020B060302020202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05351" y="283482"/>
            <a:ext cx="10515600" cy="4092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dirty="0">
                <a:latin typeface="Trebuchet MS" panose="020B0603020202020204" pitchFamily="34" charset="0"/>
              </a:rPr>
              <a:t>Коттедж, Ново-Переделкино, Москва</a:t>
            </a:r>
          </a:p>
        </p:txBody>
      </p:sp>
      <p:sp>
        <p:nvSpPr>
          <p:cNvPr id="32" name="Шестиугольник 31"/>
          <p:cNvSpPr/>
          <p:nvPr/>
        </p:nvSpPr>
        <p:spPr>
          <a:xfrm>
            <a:off x="9777663" y="126471"/>
            <a:ext cx="863600" cy="75922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latin typeface="Trebuchet MS" panose="020B0603020202020204" pitchFamily="34" charset="0"/>
              </a:rPr>
              <a:t>440   м²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10241542" y="607724"/>
            <a:ext cx="863600" cy="75922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dirty="0">
                <a:latin typeface="Trebuchet MS" panose="020B0603020202020204" pitchFamily="34" charset="0"/>
              </a:rPr>
              <a:t>22</a:t>
            </a:r>
            <a:r>
              <a:rPr lang="ru-RU" b="1" dirty="0">
                <a:latin typeface="Trebuchet MS" panose="020B0603020202020204" pitchFamily="34" charset="0"/>
              </a:rPr>
              <a:t>  </a:t>
            </a:r>
            <a:r>
              <a:rPr lang="ru-RU" sz="1600" b="1" dirty="0">
                <a:latin typeface="Trebuchet MS" panose="020B0603020202020204" pitchFamily="34" charset="0"/>
              </a:rPr>
              <a:t>кВт</a:t>
            </a:r>
            <a:endParaRPr lang="ru-RU" b="1" dirty="0">
              <a:latin typeface="Trebuchet MS" panose="020B060302020202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28191" y="1513206"/>
            <a:ext cx="339018" cy="37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19383" y="5308097"/>
            <a:ext cx="356634" cy="40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10576" y="2972450"/>
            <a:ext cx="374249" cy="45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http://image.yayimages.com/1600/vector/weather-icons-set-vector-39382672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80026" y="2241681"/>
            <a:ext cx="435349" cy="37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DDB"/>
              </a:clrFrom>
              <a:clrTo>
                <a:srgbClr val="FFFDDB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03341" y="5876471"/>
            <a:ext cx="446512" cy="39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79779" y="3780770"/>
            <a:ext cx="435843" cy="4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http://900igr.net/datai/skazki-i-igry/Ten.files/0017-021-Unitaz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2288" y="4613544"/>
            <a:ext cx="290825" cy="33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594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4721" y="283482"/>
            <a:ext cx="10515600" cy="724095"/>
          </a:xfrm>
        </p:spPr>
        <p:txBody>
          <a:bodyPr/>
          <a:lstStyle/>
          <a:p>
            <a:r>
              <a:rPr lang="ru-RU" altLang="ru-RU" sz="2800" b="1" dirty="0">
                <a:latin typeface="Trebuchet MS" panose="020B0603020202020204" pitchFamily="34" charset="0"/>
              </a:rPr>
              <a:t>Коттедж, Ново-Переделкино, Москва</a:t>
            </a:r>
            <a:endParaRPr lang="ru-RU" sz="2800" dirty="0"/>
          </a:p>
        </p:txBody>
      </p:sp>
      <p:pic>
        <p:nvPicPr>
          <p:cNvPr id="3" name="Изображение 2" descr="IMG_29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923" y="2367139"/>
            <a:ext cx="4473222" cy="3354917"/>
          </a:xfrm>
          <a:prstGeom prst="rect">
            <a:avLst/>
          </a:prstGeom>
        </p:spPr>
      </p:pic>
      <p:pic>
        <p:nvPicPr>
          <p:cNvPr id="4" name="Изображение 3" descr="IMG_299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61" y="1796485"/>
            <a:ext cx="1708799" cy="1281600"/>
          </a:xfrm>
          <a:prstGeom prst="rect">
            <a:avLst/>
          </a:prstGeom>
        </p:spPr>
      </p:pic>
      <p:pic>
        <p:nvPicPr>
          <p:cNvPr id="5" name="Изображение 4" descr="IMG_299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59" y="3193505"/>
            <a:ext cx="1710000" cy="1465716"/>
          </a:xfrm>
          <a:prstGeom prst="rect">
            <a:avLst/>
          </a:prstGeom>
        </p:spPr>
      </p:pic>
      <p:pic>
        <p:nvPicPr>
          <p:cNvPr id="6" name="Изображение 5" descr="IMG_299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35" y="4774641"/>
            <a:ext cx="1708801" cy="1281600"/>
          </a:xfrm>
          <a:prstGeom prst="rect">
            <a:avLst/>
          </a:prstGeom>
        </p:spPr>
      </p:pic>
      <p:pic>
        <p:nvPicPr>
          <p:cNvPr id="7" name="Изображение 6" descr="IMG_2997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74" y="4762393"/>
            <a:ext cx="1709484" cy="1282113"/>
          </a:xfrm>
          <a:prstGeom prst="rect">
            <a:avLst/>
          </a:prstGeom>
        </p:spPr>
      </p:pic>
      <p:pic>
        <p:nvPicPr>
          <p:cNvPr id="11" name="Рисунок 4" descr="Изображение выглядит как внутренний, пол, предмет, сидит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13" y="1796485"/>
            <a:ext cx="1707445" cy="1293848"/>
          </a:xfrm>
          <a:prstGeom prst="rect">
            <a:avLst/>
          </a:prstGeom>
        </p:spPr>
      </p:pic>
      <p:pic>
        <p:nvPicPr>
          <p:cNvPr id="12" name="Рисунок 8" descr="Изображение выглядит как здание, внутренний, электроника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71" y="3302184"/>
            <a:ext cx="1717687" cy="1248358"/>
          </a:xfrm>
          <a:prstGeom prst="rect">
            <a:avLst/>
          </a:prstGeom>
        </p:spPr>
      </p:pic>
      <p:sp>
        <p:nvSpPr>
          <p:cNvPr id="13" name="Шестиугольник 12"/>
          <p:cNvSpPr/>
          <p:nvPr/>
        </p:nvSpPr>
        <p:spPr>
          <a:xfrm>
            <a:off x="8158252" y="1594027"/>
            <a:ext cx="863600" cy="75922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latin typeface="Trebuchet MS" panose="020B0603020202020204" pitchFamily="34" charset="0"/>
              </a:rPr>
              <a:t>440   м²</a:t>
            </a:r>
          </a:p>
        </p:txBody>
      </p:sp>
      <p:sp>
        <p:nvSpPr>
          <p:cNvPr id="15" name="Шестиугольник 14"/>
          <p:cNvSpPr/>
          <p:nvPr/>
        </p:nvSpPr>
        <p:spPr>
          <a:xfrm>
            <a:off x="2850687" y="1581389"/>
            <a:ext cx="863600" cy="75922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dirty="0">
                <a:latin typeface="Trebuchet MS" panose="020B0603020202020204" pitchFamily="34" charset="0"/>
              </a:rPr>
              <a:t>22</a:t>
            </a:r>
            <a:r>
              <a:rPr lang="ru-RU" b="1" dirty="0">
                <a:latin typeface="Trebuchet MS" panose="020B0603020202020204" pitchFamily="34" charset="0"/>
              </a:rPr>
              <a:t>  </a:t>
            </a:r>
            <a:r>
              <a:rPr lang="ru-RU" sz="1600" b="1" dirty="0">
                <a:latin typeface="Trebuchet MS" panose="020B0603020202020204" pitchFamily="34" charset="0"/>
              </a:rPr>
              <a:t>кВт</a:t>
            </a:r>
            <a:endParaRPr lang="ru-RU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6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gar\Desktop\Logo-eco-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5025"/>
          <a:stretch/>
        </p:blipFill>
        <p:spPr bwMode="auto">
          <a:xfrm>
            <a:off x="1534401" y="170358"/>
            <a:ext cx="9457449" cy="406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92060" y="4139439"/>
            <a:ext cx="7864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3600" b="1" dirty="0">
                <a:latin typeface="Trebuchet MS" panose="020B0603020202020204" pitchFamily="34" charset="0"/>
              </a:rPr>
              <a:t>Будьте здоровы!</a:t>
            </a:r>
          </a:p>
          <a:p>
            <a:pPr algn="ctr"/>
            <a:r>
              <a:rPr lang="ru-RU" sz="3600" b="1" dirty="0">
                <a:latin typeface="Trebuchet MS" panose="020B0603020202020204" pitchFamily="34" charset="0"/>
              </a:rPr>
              <a:t>Следите за нашими новостями!</a:t>
            </a:r>
          </a:p>
        </p:txBody>
      </p:sp>
      <p:pic>
        <p:nvPicPr>
          <p:cNvPr id="1027" name="Picture 3" descr="C:\Users\gar\Desktop\Имя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933" y="5291805"/>
            <a:ext cx="7620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2622883" y="5494421"/>
            <a:ext cx="6858000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27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37349</TotalTime>
  <Words>647</Words>
  <Application>Microsoft Office PowerPoint</Application>
  <PresentationFormat>Произвольный</PresentationFormat>
  <Paragraphs>126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1_Тема Office</vt:lpstr>
      <vt:lpstr>2_Тема Office</vt:lpstr>
      <vt:lpstr>Презентация PowerPoint</vt:lpstr>
      <vt:lpstr>Статистика заболеваемости в РФ</vt:lpstr>
      <vt:lpstr>Взаимосвязь заболеваний и факторов внешней среды</vt:lpstr>
      <vt:lpstr>Взаимосвязь факторов и инженерных решений</vt:lpstr>
      <vt:lpstr>Оптимальные значения влажности для организма человека:</vt:lpstr>
      <vt:lpstr>Снижение риска сердечно-сосудистых заболеваний и возникновения онкологии</vt:lpstr>
      <vt:lpstr>Снижение риска сердечно-сосудистых заболеваний</vt:lpstr>
      <vt:lpstr>Превышение норм ЭМИ</vt:lpstr>
      <vt:lpstr>Снижение риска возникновения онкологических заболеваний</vt:lpstr>
      <vt:lpstr>Заболеваемость злокачественными новообразованиями</vt:lpstr>
      <vt:lpstr>Презентация PowerPoint</vt:lpstr>
      <vt:lpstr>Презентация PowerPoint</vt:lpstr>
      <vt:lpstr>Презентация PowerPoint</vt:lpstr>
      <vt:lpstr>Коттедж, Ново-Переделкино, Москва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Vizirov Sergey</dc:creator>
  <cp:lastModifiedBy>gar</cp:lastModifiedBy>
  <cp:revision>406</cp:revision>
  <cp:lastPrinted>2018-01-29T15:38:17Z</cp:lastPrinted>
  <dcterms:created xsi:type="dcterms:W3CDTF">2015-10-05T14:38:55Z</dcterms:created>
  <dcterms:modified xsi:type="dcterms:W3CDTF">2018-01-31T11:11:38Z</dcterms:modified>
</cp:coreProperties>
</file>