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 varScale="1">
        <p:scale>
          <a:sx n="68" d="100"/>
          <a:sy n="68" d="100"/>
        </p:scale>
        <p:origin x="5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2765865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ПРОБЛЕМЫ ПРАВОПРИМЕНЕНИЯ МЕР ГОСУДАРСТВЕННОЙ ПОДДЕРЖКИ ВНЕДРЕНИЯ ТЕПЛОВЫХ НАСОСОВ</a:t>
            </a: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85800" y="3212976"/>
            <a:ext cx="7772400" cy="1944215"/>
          </a:xfrm>
        </p:spPr>
        <p:txBody>
          <a:bodyPr>
            <a:normAutofit fontScale="47500" lnSpcReduction="20000"/>
          </a:bodyPr>
          <a:lstStyle/>
          <a:p>
            <a:r>
              <a:rPr lang="ru-RU" sz="4200" b="1" dirty="0"/>
              <a:t>ПОПОВА ЕЛЕНА НИКОЛАЕВНА</a:t>
            </a:r>
            <a:r>
              <a:rPr lang="ru-RU" sz="4200" dirty="0"/>
              <a:t>,</a:t>
            </a:r>
          </a:p>
          <a:p>
            <a:r>
              <a:rPr lang="ru-RU" sz="4200" dirty="0"/>
              <a:t> учредитель и </a:t>
            </a:r>
            <a:r>
              <a:rPr lang="ru-RU" sz="4200" dirty="0" err="1"/>
              <a:t>соруководитель</a:t>
            </a:r>
            <a:r>
              <a:rPr lang="ru-RU" sz="4200" dirty="0"/>
              <a:t> </a:t>
            </a:r>
            <a:r>
              <a:rPr lang="fr-FR" sz="4200" dirty="0"/>
              <a:t> </a:t>
            </a:r>
            <a:r>
              <a:rPr lang="ru-RU" sz="4200" dirty="0"/>
              <a:t>компании «Международный юридический бутик LENA’S», </a:t>
            </a:r>
            <a:endParaRPr lang="fr-FR" sz="4200" dirty="0"/>
          </a:p>
          <a:p>
            <a:r>
              <a:rPr lang="ru-RU" sz="4200" dirty="0"/>
              <a:t>докторант совместной исследовательской программы Докторской школы 513 Университета Лазурного Берега  и Лаборатории ВИЭ МГУ имени </a:t>
            </a:r>
            <a:r>
              <a:rPr lang="ru-RU" sz="4200" dirty="0" err="1"/>
              <a:t>М.В.Ломоносова</a:t>
            </a:r>
            <a:r>
              <a:rPr lang="ru-RU" sz="4200" dirty="0"/>
              <a:t> , практикующий юрист</a:t>
            </a:r>
          </a:p>
          <a:p>
            <a:endParaRPr lang="ru-RU" dirty="0"/>
          </a:p>
        </p:txBody>
      </p:sp>
      <p:pic>
        <p:nvPicPr>
          <p:cNvPr id="1026" name="Picture 2" descr="E:\ВСЕ ДОКУМЕНТЫ\Документы 2017г\Междунар.юр.бутик\Продвижение\Лого\Lena's\лого для В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222"/>
            <a:ext cx="1959950" cy="195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elen\Desktop\мгу виэ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0"/>
            <a:ext cx="2213930" cy="196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elen\Desktop\12820079_300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85" y="22222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69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15616" y="4653136"/>
            <a:ext cx="7162800" cy="1368152"/>
          </a:xfrm>
        </p:spPr>
        <p:txBody>
          <a:bodyPr>
            <a:normAutofit/>
          </a:bodyPr>
          <a:lstStyle/>
          <a:p>
            <a:r>
              <a:rPr lang="ru-RU" sz="1800" i="1" dirty="0">
                <a:solidFill>
                  <a:schemeClr val="bg1"/>
                </a:solidFill>
              </a:rPr>
              <a:t>«Разработка типовых технических решений по использованию тепловых насосов в системах теплоснабжения в крупных городах и городских образованиях – это одно из основных направлений научно-технического прогресса в энергетическом секторе»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4" b="5954"/>
          <a:stretch>
            <a:fillRect/>
          </a:stretch>
        </p:blipFill>
        <p:spPr>
          <a:xfrm>
            <a:off x="827584" y="188640"/>
            <a:ext cx="7200800" cy="323903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645024"/>
            <a:ext cx="8075432" cy="79208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Из Энергетической стратегии России на период до 2030 года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196872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4114800" cy="3071545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525963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«Содействие в разработке и использовании </a:t>
            </a:r>
            <a:r>
              <a:rPr lang="ru-RU" i="1" u="sng" dirty="0">
                <a:solidFill>
                  <a:schemeClr val="bg1"/>
                </a:solidFill>
              </a:rPr>
              <a:t>«объектов, технологий, имеющих высокую энергетическую эффективность» </a:t>
            </a:r>
          </a:p>
          <a:p>
            <a:endParaRPr lang="ru-RU" i="1" u="sng" dirty="0">
              <a:solidFill>
                <a:schemeClr val="bg1"/>
              </a:solidFill>
            </a:endParaRPr>
          </a:p>
          <a:p>
            <a:r>
              <a:rPr lang="ru-RU" sz="2200" dirty="0">
                <a:solidFill>
                  <a:schemeClr val="bg1"/>
                </a:solidFill>
              </a:rPr>
              <a:t>(пп.3) п.1 ст. 27 Федерального закона от 23.11.2009 N 261-ФЗ )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Государственная поддержка в области энергосбережения и повышения энергетической эффективности </a:t>
            </a:r>
          </a:p>
        </p:txBody>
      </p:sp>
    </p:spTree>
    <p:extLst>
      <p:ext uri="{BB962C8B-B14F-4D97-AF65-F5344CB8AC3E}">
        <p14:creationId xmlns:p14="http://schemas.microsoft.com/office/powerpoint/2010/main" val="2800110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484784"/>
            <a:ext cx="5112568" cy="27519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Тепловой насос – энергоэффективная технология?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187624" y="4509120"/>
            <a:ext cx="7956376" cy="1759918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/>
              <a:t>Тепловые насосы, использующие возобновляемые источников энергии, в частности тепло грунта, воды и воздуха,  признаны государством  в качестве   </a:t>
            </a:r>
            <a:r>
              <a:rPr lang="ru-RU" b="1" i="1" u="sng" dirty="0"/>
              <a:t>«объектов и технологий высокой энергетической эффективности» </a:t>
            </a:r>
            <a:r>
              <a:rPr lang="ru-RU" dirty="0"/>
              <a:t>(Постановление Правительства РФ от 17 июня 2015 г. № 600 (ред. от 25.08.2017)</a:t>
            </a:r>
          </a:p>
        </p:txBody>
      </p:sp>
    </p:spTree>
    <p:extLst>
      <p:ext uri="{BB962C8B-B14F-4D97-AF65-F5344CB8AC3E}">
        <p14:creationId xmlns:p14="http://schemas.microsoft.com/office/powerpoint/2010/main" val="110324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993229"/>
              </p:ext>
            </p:extLst>
          </p:nvPr>
        </p:nvGraphicFramePr>
        <p:xfrm>
          <a:off x="457200" y="1844824"/>
          <a:ext cx="828092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171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ВИДЫ НАЛОГОВ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СРОК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ОСНОВАНИЕ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5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/>
                        <a:t>налог на прибыль организации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/>
                        <a:t>региональные и</a:t>
                      </a:r>
                      <a:r>
                        <a:rPr lang="ru-RU" baseline="0"/>
                        <a:t> </a:t>
                      </a:r>
                      <a:r>
                        <a:rPr lang="ru-RU"/>
                        <a:t>местные налоги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1</a:t>
                      </a:r>
                      <a:r>
                        <a:rPr lang="ru-RU" baseline="0" dirty="0"/>
                        <a:t> год – 5 лет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осуществление организацией инвестиций в </a:t>
                      </a:r>
                      <a:r>
                        <a:rPr lang="ru-RU" b="1" u="sng" dirty="0"/>
                        <a:t>создание</a:t>
                      </a:r>
                      <a:r>
                        <a:rPr lang="ru-RU" dirty="0"/>
                        <a:t>…  иных объектов, технологий, имеющих высокую энергетическую эффективность, в соответствии с Правительственным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перечнем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100 процентов стоимости </a:t>
                      </a:r>
                      <a:r>
                        <a:rPr lang="ru-RU" b="1" u="sng" dirty="0"/>
                        <a:t>приобретенного </a:t>
                      </a:r>
                      <a:r>
                        <a:rPr lang="ru-RU" dirty="0"/>
                        <a:t>организацией </a:t>
                      </a:r>
                      <a:r>
                        <a:rPr lang="ru-RU" b="1" u="sng" dirty="0"/>
                        <a:t>оборудования</a:t>
                      </a:r>
                      <a:r>
                        <a:rPr lang="ru-RU" dirty="0"/>
                        <a:t>, используемого исключительно для перечисленных целей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ИНВЕСТИЦИОННЫЙ НАЛОГОВЫЙ КРЕДИТ</a:t>
            </a:r>
          </a:p>
        </p:txBody>
      </p:sp>
    </p:spTree>
    <p:extLst>
      <p:ext uri="{BB962C8B-B14F-4D97-AF65-F5344CB8AC3E}">
        <p14:creationId xmlns:p14="http://schemas.microsoft.com/office/powerpoint/2010/main" val="185429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ru-RU" i="1" dirty="0"/>
              <a:t>«Налогоплательщики вправе применять к основной норме амортизации</a:t>
            </a:r>
            <a:r>
              <a:rPr lang="ru-RU" b="1" i="1" u="sng" dirty="0"/>
              <a:t> специальный коэффициент, но не выше 2, в отношении амортизируемых основных средств, относящихся к объектам</a:t>
            </a:r>
            <a:r>
              <a:rPr lang="ru-RU" i="1" dirty="0"/>
              <a:t> (за исключением зданий), </a:t>
            </a:r>
            <a:r>
              <a:rPr lang="ru-RU" i="1" u="sng" dirty="0"/>
              <a:t>имеющим высокую энергетическую эффективность,</a:t>
            </a:r>
            <a:r>
              <a:rPr lang="ru-RU" i="1" dirty="0"/>
              <a:t> в соответствии с перечнем таких объектов, установленным Правительством Российской Федерации…»</a:t>
            </a:r>
          </a:p>
          <a:p>
            <a:pPr marL="109728" indent="0" algn="r">
              <a:buNone/>
            </a:pPr>
            <a:r>
              <a:rPr lang="ru-RU" sz="2400" dirty="0"/>
              <a:t>(подпункт  4 пункта 1 статьи 259.3 НК РФ)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СПЕЦКОЭФФИЦИЕНТ К ОСНОВНОЙ НОРМЕ АМОРТИЗАЦИИ</a:t>
            </a:r>
          </a:p>
        </p:txBody>
      </p:sp>
    </p:spTree>
    <p:extLst>
      <p:ext uri="{BB962C8B-B14F-4D97-AF65-F5344CB8AC3E}">
        <p14:creationId xmlns:p14="http://schemas.microsoft.com/office/powerpoint/2010/main" val="210649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687154"/>
              </p:ext>
            </p:extLst>
          </p:nvPr>
        </p:nvGraphicFramePr>
        <p:xfrm>
          <a:off x="323529" y="2060848"/>
          <a:ext cx="8363271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7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33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ВИДЫ ОБЪЕКТОВ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СРОК</a:t>
                      </a:r>
                      <a:r>
                        <a:rPr lang="ru-RU" baseline="0" dirty="0"/>
                        <a:t> ДЕЙСТВИЯ ЛЬГОТЫ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ВОЗНИКНОВЕНИЯ</a:t>
                      </a:r>
                      <a:r>
                        <a:rPr lang="ru-RU" baseline="0" dirty="0"/>
                        <a:t> ПРАВА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404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в отношении </a:t>
                      </a:r>
                      <a:r>
                        <a:rPr lang="ru-RU" b="1" u="sng" dirty="0"/>
                        <a:t>вновь вводимых объектов, имеющих высокую энергетическую эффективность</a:t>
                      </a:r>
                      <a:r>
                        <a:rPr lang="ru-RU" dirty="0"/>
                        <a:t>, в соответствии с  Правительственным перечнем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(три) года со дня постановки на учет 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 01.01.2012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НАЛОГОВЫЕ ЛЬГОТЫ ПО НАЛОГУ НА ИМУЩЕСТВО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3756069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91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Инвестиционный налоговый кредит: ПРАВО или ОБЯЗАННОСТЬ?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229200"/>
            <a:ext cx="4040188" cy="9430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 фото - Федеральный арбитражный суд Московского округа (сейчас  - Арбитражный суд Московского округа)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229200"/>
            <a:ext cx="4041775" cy="943000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dirty="0"/>
              <a:t>Цитата из Постановления ФАС МО от 05.07.2013г. по делу № А40-117434/12-115-837)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/>
              <a:t>«Суд кассационной инстанции, поддерживая судебные акты, учёл, что нормами налогового законодательства Федеральной </a:t>
            </a:r>
            <a:r>
              <a:rPr lang="ru-RU" b="1" i="1" u="sng" dirty="0"/>
              <a:t>налоговой службе не предоставлена безусловная обязанность </a:t>
            </a:r>
            <a:r>
              <a:rPr lang="ru-RU" i="1" dirty="0"/>
              <a:t>предоставить инвестиционный налоговый кредит по спорному основанию»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7509"/>
            <a:ext cx="4040188" cy="2855994"/>
          </a:xfrm>
        </p:spPr>
      </p:pic>
    </p:spTree>
    <p:extLst>
      <p:ext uri="{BB962C8B-B14F-4D97-AF65-F5344CB8AC3E}">
        <p14:creationId xmlns:p14="http://schemas.microsoft.com/office/powerpoint/2010/main" val="3550767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36815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Когда у организаций возникло право пользования налоговой льготой по налогу на имущество?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3394720" cy="762000"/>
          </a:xfrm>
        </p:spPr>
        <p:txBody>
          <a:bodyPr>
            <a:normAutofit/>
          </a:bodyPr>
          <a:lstStyle/>
          <a:p>
            <a:r>
              <a:rPr lang="ru-RU" sz="1800" dirty="0"/>
              <a:t>На фото - Арбитражный суд Удмуртской республики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355976" y="5410200"/>
            <a:ext cx="4330825" cy="7620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(Цитата из Решения АС Удмуртии от 24 ноября 2017 по делу №А71-9807/2017 )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211960" y="1444294"/>
            <a:ext cx="4474841" cy="3928922"/>
          </a:xfrm>
        </p:spPr>
        <p:txBody>
          <a:bodyPr>
            <a:noAutofit/>
          </a:bodyPr>
          <a:lstStyle/>
          <a:p>
            <a:r>
              <a:rPr lang="ru-RU" sz="1400" i="1" dirty="0"/>
              <a:t>«Право на использование льготы, предусмотренной п. 21 ст. 381 НК РФ, формально появилось у налогоплательщиков </a:t>
            </a:r>
            <a:r>
              <a:rPr lang="ru-RU" sz="1400" b="1" i="1" u="sng" dirty="0"/>
              <a:t>с 01.01.2012 </a:t>
            </a:r>
            <a:r>
              <a:rPr lang="ru-RU" sz="1400" i="1" dirty="0"/>
              <a:t>(льгота введена Федеральным законом от 07.06.2011 №132-Ф3). Инспекцией не учтено, что </a:t>
            </a:r>
            <a:r>
              <a:rPr lang="ru-RU" sz="1400" b="1" i="1" u="sng" dirty="0"/>
              <a:t>Правительство Российской Федерации</a:t>
            </a:r>
            <a:r>
              <a:rPr lang="ru-RU" sz="1400" i="1" dirty="0"/>
              <a:t>, издав Постановление №600 и установив в нем перечень объектов, имеющих высокую энергетическую эффективность, </a:t>
            </a:r>
            <a:r>
              <a:rPr lang="ru-RU" sz="1400" b="1" i="1" u="sng" dirty="0"/>
              <a:t>не вправе отменить, изменить или отсрочить действие нормы закона.</a:t>
            </a:r>
          </a:p>
          <a:p>
            <a:r>
              <a:rPr lang="ru-RU" sz="1400" i="1" dirty="0"/>
              <a:t>Применив подход, указанный в оспариваемых решениях (</a:t>
            </a:r>
            <a:r>
              <a:rPr lang="ru-RU" sz="1400" b="1" i="1" u="sng" dirty="0"/>
              <a:t>после 01.01.2016 применение льготы правомерно, а в 2015г. неправомерно</a:t>
            </a:r>
            <a:r>
              <a:rPr lang="ru-RU" sz="1400" i="1" dirty="0"/>
              <a:t>), </a:t>
            </a:r>
            <a:r>
              <a:rPr lang="ru-RU" sz="1400" b="1" i="1" u="sng" dirty="0"/>
              <a:t>инспекция ограничила срок использования обществом законно установленной льготы</a:t>
            </a:r>
            <a:r>
              <a:rPr lang="ru-RU" sz="1400" i="1" dirty="0"/>
              <a:t> в отношении объекта основного средства «котел-утилизатор».</a:t>
            </a:r>
          </a:p>
          <a:p>
            <a:pPr marL="109728" indent="0">
              <a:buNone/>
            </a:pPr>
            <a:r>
              <a:rPr lang="ru-RU" sz="1400" b="1" u="sng" dirty="0"/>
              <a:t> 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97" y="1916832"/>
            <a:ext cx="3445569" cy="3024336"/>
          </a:xfrm>
        </p:spPr>
      </p:pic>
    </p:spTree>
    <p:extLst>
      <p:ext uri="{BB962C8B-B14F-4D97-AF65-F5344CB8AC3E}">
        <p14:creationId xmlns:p14="http://schemas.microsoft.com/office/powerpoint/2010/main" val="3699353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Спор об отнесении объекта к «</a:t>
            </a:r>
            <a:r>
              <a:rPr lang="ru-RU" dirty="0" err="1"/>
              <a:t>льготируемому</a:t>
            </a:r>
            <a:r>
              <a:rPr lang="ru-RU" dirty="0"/>
              <a:t>» имуществу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На фото - Арбитражный суд Челябинской области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(Решение Арбитражного суда Челябинской области от 13 мая 2016 года по делу №А76-19284/2015)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4032448" cy="3304641"/>
          </a:xfrm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i="1" dirty="0"/>
              <a:t>Налоговая инспекция считает, что </a:t>
            </a:r>
            <a:r>
              <a:rPr lang="ru-RU" i="1" dirty="0" err="1"/>
              <a:t>блочно</a:t>
            </a:r>
            <a:r>
              <a:rPr lang="ru-RU" i="1" dirty="0"/>
              <a:t>-модульные котельные в комплекте с насосным оборудованием, дымовой трубой и баком запаса топлива не относятся к </a:t>
            </a:r>
            <a:r>
              <a:rPr lang="ru-RU" i="1" dirty="0" err="1"/>
              <a:t>льготируемому</a:t>
            </a:r>
            <a:r>
              <a:rPr lang="ru-RU" i="1" dirty="0"/>
              <a:t> имуществу. </a:t>
            </a:r>
          </a:p>
          <a:p>
            <a:endParaRPr lang="ru-RU" i="1" dirty="0"/>
          </a:p>
          <a:p>
            <a:r>
              <a:rPr lang="ru-RU" i="1" dirty="0"/>
              <a:t>Однако, исследовав все материалы дела,  выслушав пояснения привлеченных специалистов и оценив результаты судебной экспертизы, </a:t>
            </a:r>
            <a:r>
              <a:rPr lang="ru-RU" b="1" i="1" u="sng" dirty="0"/>
              <a:t>суд  счет выводы налогового органа несостоятельными и пришел к выводу о правомерном применении обществом льготы по налогу на имущество организаций</a:t>
            </a:r>
            <a:r>
              <a:rPr lang="ru-RU" i="1" dirty="0"/>
              <a:t>, для организации в отношении вводимого оборудования, имеющего высокий класс ИЭЭФ. </a:t>
            </a:r>
          </a:p>
        </p:txBody>
      </p:sp>
    </p:spTree>
    <p:extLst>
      <p:ext uri="{BB962C8B-B14F-4D97-AF65-F5344CB8AC3E}">
        <p14:creationId xmlns:p14="http://schemas.microsoft.com/office/powerpoint/2010/main" val="2905867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1493"/>
            <a:ext cx="4055476" cy="3352527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ОПЫТ ФРАНЦИИ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4320479" y="1411493"/>
            <a:ext cx="4716017" cy="4864695"/>
          </a:xfrm>
        </p:spPr>
        <p:txBody>
          <a:bodyPr>
            <a:noAutofit/>
          </a:bodyPr>
          <a:lstStyle/>
          <a:p>
            <a:r>
              <a:rPr lang="ru-RU" sz="1600" dirty="0"/>
              <a:t>Франция -  одна из стран – основных потребителей тепловых насосов в Европе.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Франция -  наибольший рынок систем «воздух-вода» в Европе.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В основном применяются системы отопления с использованием тепловых насосов -  в жилых, административных и промышленных зданиях.</a:t>
            </a:r>
            <a:endParaRPr lang="en-US" sz="1600" dirty="0"/>
          </a:p>
          <a:p>
            <a:pPr marL="109728" indent="0">
              <a:buNone/>
            </a:pPr>
            <a:r>
              <a:rPr lang="ru-RU" sz="1600" dirty="0"/>
              <a:t> </a:t>
            </a:r>
          </a:p>
          <a:p>
            <a:r>
              <a:rPr lang="ru-RU" sz="1600" dirty="0"/>
              <a:t>В Энергетической дорожной карте (</a:t>
            </a:r>
            <a:r>
              <a:rPr lang="ru-RU" sz="1600" dirty="0" err="1"/>
              <a:t>Grenelle</a:t>
            </a:r>
            <a:r>
              <a:rPr lang="ru-RU" sz="1600" dirty="0"/>
              <a:t> </a:t>
            </a:r>
            <a:r>
              <a:rPr lang="ru-RU" sz="1600" dirty="0" err="1"/>
              <a:t>de</a:t>
            </a:r>
            <a:r>
              <a:rPr lang="ru-RU" sz="1600" dirty="0"/>
              <a:t> </a:t>
            </a:r>
            <a:r>
              <a:rPr lang="ru-RU" sz="1600" dirty="0" err="1"/>
              <a:t>l'Environnement</a:t>
            </a:r>
            <a:r>
              <a:rPr lang="ru-RU" sz="1600" dirty="0"/>
              <a:t>) Франция поставила цель установить </a:t>
            </a:r>
            <a:r>
              <a:rPr lang="ru-RU" sz="1600" b="1" u="sng" dirty="0"/>
              <a:t>2 млн. тепловых насосов до 2020 года</a:t>
            </a:r>
            <a:r>
              <a:rPr lang="ru-RU" sz="1600" dirty="0"/>
              <a:t>. 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Использованию тепловых насосов способствуют </a:t>
            </a:r>
            <a:r>
              <a:rPr lang="ru-RU" sz="1600" b="1" u="sng" dirty="0"/>
              <a:t>налоговые кредиты </a:t>
            </a:r>
            <a:r>
              <a:rPr lang="ru-RU" sz="1600" dirty="0"/>
              <a:t>на их установку, которые доступны с 2005 года., а также </a:t>
            </a:r>
            <a:r>
              <a:rPr lang="ru-RU" sz="1600" b="1" u="sng" dirty="0"/>
              <a:t>займы. </a:t>
            </a:r>
          </a:p>
        </p:txBody>
      </p:sp>
    </p:spTree>
    <p:extLst>
      <p:ext uri="{BB962C8B-B14F-4D97-AF65-F5344CB8AC3E}">
        <p14:creationId xmlns:p14="http://schemas.microsoft.com/office/powerpoint/2010/main" val="2999793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377" y="332656"/>
            <a:ext cx="7772400" cy="1829761"/>
          </a:xfrm>
        </p:spPr>
        <p:txBody>
          <a:bodyPr/>
          <a:lstStyle/>
          <a:p>
            <a:r>
              <a:rPr lang="ru-RU" dirty="0"/>
              <a:t>СПАСИБО ЗА ВНИМАНИЕ !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284984"/>
            <a:ext cx="7772400" cy="1526327"/>
          </a:xfrm>
        </p:spPr>
        <p:txBody>
          <a:bodyPr>
            <a:normAutofit fontScale="92500" lnSpcReduction="20000"/>
          </a:bodyPr>
          <a:lstStyle/>
          <a:p>
            <a:r>
              <a:rPr lang="ru-RU" b="1" u="sng" dirty="0"/>
              <a:t>Заходите к нам: </a:t>
            </a:r>
          </a:p>
          <a:p>
            <a:r>
              <a:rPr lang="ru-RU" b="1" dirty="0"/>
              <a:t>Сайт: </a:t>
            </a:r>
            <a:r>
              <a:rPr lang="fr-FR" dirty="0"/>
              <a:t>http://lenaslaw.com/</a:t>
            </a:r>
            <a:r>
              <a:rPr lang="ru-RU" dirty="0"/>
              <a:t> </a:t>
            </a:r>
          </a:p>
          <a:p>
            <a:r>
              <a:rPr lang="ru-RU" b="1" dirty="0"/>
              <a:t> </a:t>
            </a:r>
            <a:r>
              <a:rPr lang="en-GB" b="1" dirty="0"/>
              <a:t>FB</a:t>
            </a:r>
            <a:r>
              <a:rPr lang="uk-UA" b="1" dirty="0"/>
              <a:t>: </a:t>
            </a:r>
            <a:r>
              <a:rPr lang="fr-FR" dirty="0"/>
              <a:t>https://f</a:t>
            </a:r>
            <a:r>
              <a:rPr lang="en-US" dirty="0"/>
              <a:t>b</a:t>
            </a:r>
            <a:r>
              <a:rPr lang="fr-FR" dirty="0"/>
              <a:t>.com/lenaslawcom/</a:t>
            </a:r>
          </a:p>
          <a:p>
            <a:r>
              <a:rPr lang="ru-RU" b="1" dirty="0"/>
              <a:t>Группа ВИЭ: </a:t>
            </a:r>
            <a:r>
              <a:rPr lang="fr-FR" dirty="0"/>
              <a:t>https://fb.com/groups/energiesauvage/</a:t>
            </a:r>
            <a:r>
              <a:rPr lang="ru-RU" dirty="0"/>
              <a:t> </a:t>
            </a:r>
            <a:r>
              <a:rPr lang="uk-UA" dirty="0"/>
              <a:t> </a:t>
            </a:r>
            <a:endParaRPr lang="ru-RU" dirty="0"/>
          </a:p>
          <a:p>
            <a:endParaRPr lang="fr-FR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668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</TotalTime>
  <Words>785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Verdana</vt:lpstr>
      <vt:lpstr>Wingdings 2</vt:lpstr>
      <vt:lpstr>Wingdings 3</vt:lpstr>
      <vt:lpstr>Открытая</vt:lpstr>
      <vt:lpstr>ПРОБЛЕМЫ ПРАВОПРИМЕНЕНИЯ МЕР ГОСУДАРСТВЕННОЙ ПОДДЕРЖКИ ВНЕДРЕНИЯ ТЕПЛОВЫХ НАСОСОВ</vt:lpstr>
      <vt:lpstr>Из Энергетической стратегии России на период до 2030 года:  </vt:lpstr>
      <vt:lpstr>Государственная поддержка в области энергосбережения и повышения энергетической эффективности </vt:lpstr>
      <vt:lpstr>Тепловой насос – энергоэффективная технология? </vt:lpstr>
      <vt:lpstr>ИНВЕСТИЦИОННЫЙ НАЛОГОВЫЙ КРЕДИТ</vt:lpstr>
      <vt:lpstr>СПЕЦКОЭФФИЦИЕНТ К ОСНОВНОЙ НОРМЕ АМОРТИЗАЦИИ</vt:lpstr>
      <vt:lpstr>НАЛОГОВЫЕ ЛЬГОТЫ ПО НАЛОГУ НА ИМУЩЕСТВО ОРГАНИЗАЦИЙ</vt:lpstr>
      <vt:lpstr>Инвестиционный налоговый кредит: ПРАВО или ОБЯЗАННОСТЬ?</vt:lpstr>
      <vt:lpstr>Когда у организаций возникло право пользования налоговой льготой по налогу на имущество? </vt:lpstr>
      <vt:lpstr>Спор об отнесении объекта к «льготируемому» имуществу</vt:lpstr>
      <vt:lpstr>ОПЫТ ФРАНЦИИ</vt:lpstr>
      <vt:lpstr>СПАСИБО ЗА ВНИМАНИЕ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ПРАВОПРИМЕНЕНИЯ МЕР ГОСУДАРСТВЕННОЙ ПОДДЕРЖКИ ВНЕДРЕНИЯ ТЕПЛОВЫХ НАСОСОВ</dc:title>
  <dc:creator>Елена Попова</dc:creator>
  <cp:lastModifiedBy>Oleg Larin</cp:lastModifiedBy>
  <cp:revision>17</cp:revision>
  <dcterms:created xsi:type="dcterms:W3CDTF">2018-02-04T07:51:42Z</dcterms:created>
  <dcterms:modified xsi:type="dcterms:W3CDTF">2018-02-05T07:26:13Z</dcterms:modified>
</cp:coreProperties>
</file>