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D54BE-2A1D-4E21-AB8B-B4A4C059C9AA}" type="datetimeFigureOut">
              <a:rPr lang="ru-RU" smtClean="0"/>
              <a:t>03.02.2018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D71A-CFFE-44A7-A09C-BCF9C0F7E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13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D54BE-2A1D-4E21-AB8B-B4A4C059C9AA}" type="datetimeFigureOut">
              <a:rPr lang="ru-RU" smtClean="0"/>
              <a:t>03.02.2018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D71A-CFFE-44A7-A09C-BCF9C0F7E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04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D54BE-2A1D-4E21-AB8B-B4A4C059C9AA}" type="datetimeFigureOut">
              <a:rPr lang="ru-RU" smtClean="0"/>
              <a:t>03.02.2018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D71A-CFFE-44A7-A09C-BCF9C0F7E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104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D54BE-2A1D-4E21-AB8B-B4A4C059C9AA}" type="datetimeFigureOut">
              <a:rPr lang="ru-RU" smtClean="0"/>
              <a:t>03.02.2018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D71A-CFFE-44A7-A09C-BCF9C0F7E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722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D54BE-2A1D-4E21-AB8B-B4A4C059C9AA}" type="datetimeFigureOut">
              <a:rPr lang="ru-RU" smtClean="0"/>
              <a:t>03.02.2018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D71A-CFFE-44A7-A09C-BCF9C0F7E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903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D54BE-2A1D-4E21-AB8B-B4A4C059C9AA}" type="datetimeFigureOut">
              <a:rPr lang="ru-RU" smtClean="0"/>
              <a:t>03.02.2018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D71A-CFFE-44A7-A09C-BCF9C0F7E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783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D54BE-2A1D-4E21-AB8B-B4A4C059C9AA}" type="datetimeFigureOut">
              <a:rPr lang="ru-RU" smtClean="0"/>
              <a:t>03.02.2018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D71A-CFFE-44A7-A09C-BCF9C0F7E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069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D54BE-2A1D-4E21-AB8B-B4A4C059C9AA}" type="datetimeFigureOut">
              <a:rPr lang="ru-RU" smtClean="0"/>
              <a:t>03.02.2018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D71A-CFFE-44A7-A09C-BCF9C0F7E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25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D54BE-2A1D-4E21-AB8B-B4A4C059C9AA}" type="datetimeFigureOut">
              <a:rPr lang="ru-RU" smtClean="0"/>
              <a:t>03.02.2018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D71A-CFFE-44A7-A09C-BCF9C0F7E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958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D54BE-2A1D-4E21-AB8B-B4A4C059C9AA}" type="datetimeFigureOut">
              <a:rPr lang="ru-RU" smtClean="0"/>
              <a:t>03.02.2018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D71A-CFFE-44A7-A09C-BCF9C0F7E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751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D54BE-2A1D-4E21-AB8B-B4A4C059C9AA}" type="datetimeFigureOut">
              <a:rPr lang="ru-RU" smtClean="0"/>
              <a:t>03.02.2018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D71A-CFFE-44A7-A09C-BCF9C0F7E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964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D54BE-2A1D-4E21-AB8B-B4A4C059C9AA}" type="datetimeFigureOut">
              <a:rPr lang="ru-RU" smtClean="0"/>
              <a:t>03.02.2018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7D71A-CFFE-44A7-A09C-BCF9C0F7E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562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63691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Перспективы использования Тепловых насосов в малых городах России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1920" y="5445224"/>
            <a:ext cx="5032648" cy="103252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Майоров Сергей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Малицкая Екатерина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602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Текущая ситуация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95" y="1600200"/>
            <a:ext cx="7832009" cy="4525963"/>
          </a:xfrm>
        </p:spPr>
      </p:pic>
    </p:spTree>
    <p:extLst>
      <p:ext uri="{BB962C8B-B14F-4D97-AF65-F5344CB8AC3E}">
        <p14:creationId xmlns:p14="http://schemas.microsoft.com/office/powerpoint/2010/main" val="2827731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Текущее состояние инфраструктур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Системы </a:t>
            </a:r>
            <a:r>
              <a:rPr lang="ru-RU" sz="2000" dirty="0"/>
              <a:t>теплоснабжения поселений в РФ включают более 77 тыс. котельных, около 24 тыс. центральных тепловых пунктов, более 160 тыс. километров тепловых сетей. Более 60% объектов находятся в муниципальной собственности. Показатели эффективности работы систем теплоснабжения на 20-30% хуже, чем в североевропейских странах, отмечают эксперты</a:t>
            </a:r>
            <a:r>
              <a:rPr lang="ru-RU" sz="2000" dirty="0" smtClean="0"/>
              <a:t>.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645024"/>
            <a:ext cx="7677150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819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Текущее состояние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3"/>
            <a:ext cx="8229600" cy="3744416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sz="3600" dirty="0"/>
              <a:t>В последние 20 лет износ оборудования ТЭЦ и теплосетей критически вырос. Количество котлов со сроком эксплуатации более 30 лет составило 75%, в том числе более 50 лет – 23%, а турбин 64% и 18% соответственно. Низкая эффективность работы ТЭЦ из-за недостаточности потребляемых тепловых нагрузок и </a:t>
            </a:r>
            <a:r>
              <a:rPr lang="ru-RU" sz="3600" dirty="0" err="1"/>
              <a:t>недоинвестирования</a:t>
            </a:r>
            <a:r>
              <a:rPr lang="ru-RU" sz="3600" dirty="0"/>
              <a:t> отрасли в целях ее модернизации стала причиной снижения их конкурентоспособности на оптовом рынке электроэнергии и мощности, и начался процесс вывода объектов генерации из эксплуатации.</a:t>
            </a:r>
          </a:p>
          <a:p>
            <a:pPr algn="just"/>
            <a:r>
              <a:rPr lang="ru-RU" sz="3600" dirty="0"/>
              <a:t>Аналогичная ситуация и с тепловыми сетями — 68% сетей выработали свой ресурс (превышен критический срок службы трубопроводов). Усугубляет ситуацию практическое отсутствие резервирования в сетях (отсутствие </a:t>
            </a:r>
            <a:r>
              <a:rPr lang="ru-RU" sz="3600" dirty="0" err="1"/>
              <a:t>закольцовок</a:t>
            </a:r>
            <a:r>
              <a:rPr lang="ru-RU" sz="3600" dirty="0"/>
              <a:t>, перемычек) на ремонтный период и на случай аварий, в том числе на источниках тепловой энергии. Гидравлические режимы в сетях зачастую разрегулированы, что значительно повышает эксплуатационные расходы, в первую очередь, на электроэнергию, используемую для работы насосов, и ухудшает качество теплоснабжения.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1250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Текущее положение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Не смотря на то, что внедрение тепловых насосов может быть эффективным инструментом при реализации государственной программы «Расселение аварийного и ветхого жилья», ассоциация производителей тепловых насосов не ведет работу с профильными министерствами и ведомствами, а также с ассоциациями поселений и городов России. На сегодняшний день не существует базового коммерческого предложения потребителям. Отметим при этом, что кране важной является экономическая эффективность замены традиционных схем теплоснабжения тепловыми насосами! Традиции в подходах к энергоснабжения объектов очень сильны!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1945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Перспективные ниши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Тема автономного </a:t>
            </a:r>
            <a:r>
              <a:rPr lang="ru-RU" dirty="0" err="1"/>
              <a:t>энерго</a:t>
            </a:r>
            <a:r>
              <a:rPr lang="ru-RU" dirty="0"/>
              <a:t> (тепло) снабжения крайне актуальна для создания комфортной среды обитания, как в существующих поселениях (особенно при модернизации систем/сетей теплоснабжения), так и на вновь осваиваемых территориях Дальневосточного гектара, Территорий опережающего социально-экономического развития, Опережающих зон развития Арктической зоны Российской Федерации.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2332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Поддержка инвестора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•  Финансовая поддержка Фонда содействия реформированию </a:t>
            </a:r>
            <a:r>
              <a:rPr lang="ru-RU" dirty="0" err="1"/>
              <a:t>жилищнокоммунального</a:t>
            </a:r>
            <a:r>
              <a:rPr lang="ru-RU" dirty="0"/>
              <a:t> хозяйства (Фонд ЖКХ).</a:t>
            </a:r>
            <a:br>
              <a:rPr lang="ru-RU" dirty="0"/>
            </a:br>
            <a:r>
              <a:rPr lang="ru-RU" dirty="0"/>
              <a:t>•  Типовое («коробочное») тиражируемое кредитное решение Сбербанка, </a:t>
            </a:r>
            <a:br>
              <a:rPr lang="ru-RU" dirty="0"/>
            </a:br>
            <a:r>
              <a:rPr lang="ru-RU" dirty="0"/>
              <a:t>предусматривающее стандартизацию параметров заемного финансирования </a:t>
            </a:r>
            <a:br>
              <a:rPr lang="ru-RU" dirty="0"/>
            </a:br>
            <a:r>
              <a:rPr lang="ru-RU" dirty="0"/>
              <a:t>концессионных проектов . </a:t>
            </a:r>
            <a:br>
              <a:rPr lang="ru-RU" dirty="0"/>
            </a:br>
            <a:r>
              <a:rPr lang="ru-RU" dirty="0"/>
              <a:t>•  Программа развития концессий с выпуском инфраструктурных облигаций. </a:t>
            </a:r>
            <a:br>
              <a:rPr lang="ru-RU" dirty="0"/>
            </a:br>
            <a:r>
              <a:rPr lang="ru-RU" dirty="0"/>
              <a:t>•  Предоставление государственной гарантии на осуществление инвестиционных </a:t>
            </a:r>
            <a:br>
              <a:rPr lang="ru-RU" dirty="0"/>
            </a:br>
            <a:r>
              <a:rPr lang="ru-RU" dirty="0"/>
              <a:t>проектов в области энергосбережения и повышения ЭЭ в сфере ЖКХ. </a:t>
            </a:r>
            <a:br>
              <a:rPr lang="ru-RU" dirty="0"/>
            </a:br>
            <a:r>
              <a:rPr lang="ru-RU" dirty="0"/>
              <a:t>•  Участие АО Корпорации МСП. </a:t>
            </a:r>
            <a:br>
              <a:rPr lang="ru-RU" dirty="0"/>
            </a:br>
            <a:r>
              <a:rPr lang="ru-RU" dirty="0"/>
              <a:t>•  Финансовая поддержка МСП Банка. </a:t>
            </a:r>
            <a:br>
              <a:rPr lang="ru-RU" dirty="0"/>
            </a:br>
            <a:r>
              <a:rPr lang="ru-RU" dirty="0"/>
              <a:t>•  Методологическая поддержка потенциальных инвесторов центром ГЧП при </a:t>
            </a:r>
            <a:br>
              <a:rPr lang="ru-RU" dirty="0"/>
            </a:br>
            <a:r>
              <a:rPr lang="ru-RU" dirty="0"/>
              <a:t>Минстрое РФ: типовая документация, алгоритм проведения конкурса, финансовая </a:t>
            </a:r>
            <a:br>
              <a:rPr lang="ru-RU" dirty="0"/>
            </a:br>
            <a:r>
              <a:rPr lang="ru-RU" dirty="0"/>
              <a:t>модель. </a:t>
            </a:r>
            <a:br>
              <a:rPr lang="ru-RU" dirty="0"/>
            </a:br>
            <a:r>
              <a:rPr lang="ru-RU" dirty="0"/>
              <a:t>•  Портал «Биржа проектов ЖКХ» h[p://</a:t>
            </a:r>
            <a:r>
              <a:rPr lang="ru-RU" dirty="0" smtClean="0"/>
              <a:t>биржаинвестиций.рф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9584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48" y="332656"/>
            <a:ext cx="8540766" cy="640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0823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8640"/>
            <a:ext cx="7820686" cy="5865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3755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7628665" cy="5721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1223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430" y="332656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020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7" y="3853656"/>
            <a:ext cx="9525" cy="1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3216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25591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4883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204864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48784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369</Words>
  <Application>Microsoft Office PowerPoint</Application>
  <PresentationFormat>Экран (4:3)</PresentationFormat>
  <Paragraphs>17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Перспективы использования Тепловых насосов в малых городах России</vt:lpstr>
      <vt:lpstr>Текущая ситуация</vt:lpstr>
      <vt:lpstr>Текущее состояние инфраструктур</vt:lpstr>
      <vt:lpstr>Текущее состояние</vt:lpstr>
      <vt:lpstr>Текущее положение</vt:lpstr>
      <vt:lpstr>Перспективные ниши</vt:lpstr>
      <vt:lpstr>Поддержка инвестора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Перспективы использования Тепловых насосов в малых городах России</dc:title>
  <dc:creator>admin</dc:creator>
  <cp:lastModifiedBy>admin</cp:lastModifiedBy>
  <cp:revision>5</cp:revision>
  <dcterms:created xsi:type="dcterms:W3CDTF">2018-02-03T15:05:11Z</dcterms:created>
  <dcterms:modified xsi:type="dcterms:W3CDTF">2018-02-03T15:35:44Z</dcterms:modified>
</cp:coreProperties>
</file>