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66" r:id="rId2"/>
    <p:sldId id="268" r:id="rId3"/>
    <p:sldId id="307" r:id="rId4"/>
    <p:sldId id="304" r:id="rId5"/>
    <p:sldId id="298" r:id="rId6"/>
    <p:sldId id="302" r:id="rId7"/>
    <p:sldId id="299" r:id="rId8"/>
    <p:sldId id="300" r:id="rId9"/>
    <p:sldId id="301" r:id="rId10"/>
    <p:sldId id="305" r:id="rId11"/>
    <p:sldId id="310" r:id="rId12"/>
    <p:sldId id="267" r:id="rId13"/>
    <p:sldId id="306" r:id="rId14"/>
    <p:sldId id="309" r:id="rId15"/>
    <p:sldId id="308" r:id="rId16"/>
    <p:sldId id="303" r:id="rId17"/>
    <p:sldId id="275" r:id="rId18"/>
    <p:sldId id="274" r:id="rId19"/>
    <p:sldId id="269" r:id="rId20"/>
    <p:sldId id="26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94E3A-87C4-4A8B-BFD6-860F72E77A2B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E42E5-7956-4858-8411-013ED933C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98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E42E5-7956-4858-8411-013ED933C31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8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02F5-16AD-4732-9496-D1D06E504CEF}" type="datetime1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166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B379-CA1F-40A7-A86C-A9A849692D18}" type="datetime1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22017" y="6356351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96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D7B7-C575-4AA3-80B3-354853A83EF3}" type="datetime1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8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839A-D0A1-4486-9AA9-3234A7605427}" type="datetime1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51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0CA-6BCA-4C20-A123-B9953665894E}" type="datetime1">
              <a:rPr lang="ru-RU" smtClean="0"/>
              <a:t>05.02.2018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7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78A4-422C-40C5-8BF9-BC4621D9E7AC}" type="datetime1">
              <a:rPr lang="ru-RU" smtClean="0"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118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A7F7-0623-4873-91AA-6EC89B4BF9D5}" type="datetime1">
              <a:rPr lang="ru-RU" smtClean="0"/>
              <a:t>05.02.2018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4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C47F-8A94-4D40-929B-83BC7412B0C2}" type="datetime1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19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EED8C-465C-4653-885E-F2A83FC3F4EE}" type="datetime1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90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DFCB-D3DF-4727-A3FC-B7578E75DFF6}" type="datetime1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79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6FE09-7077-42DC-BE9D-2E5A07CBC699}" type="datetime1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28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C9E2D-D8A0-4339-A320-D3E5D4DDCA04}" type="datetime1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BE415-F893-45D4-A1D2-4B2FF4C5C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10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46200" y="2657304"/>
            <a:ext cx="6866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Тепловые насосы в мире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6200" y="4775200"/>
            <a:ext cx="2169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+mj-lt"/>
              </a:rPr>
              <a:t>В.А. Сидорович</a:t>
            </a:r>
          </a:p>
          <a:p>
            <a:r>
              <a:rPr lang="ru-RU" sz="2400" dirty="0" smtClean="0">
                <a:latin typeface="+mj-lt"/>
              </a:rPr>
              <a:t>Февраль 2018</a:t>
            </a:r>
            <a:endParaRPr lang="ru-RU" sz="2400" dirty="0">
              <a:latin typeface="+mj-l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435480"/>
            <a:ext cx="1239164" cy="53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5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2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Мировой рынок тепловых насосов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19" y="1446364"/>
            <a:ext cx="7213600" cy="5258178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702733" y="4927599"/>
            <a:ext cx="4106334" cy="9228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30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3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Мировой рынок геотермальных тепловых насосов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54" y="1561254"/>
            <a:ext cx="8604429" cy="507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4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934" y="91904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Продажи воздушных тепловых насосов в США (млн.)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1418906"/>
            <a:ext cx="7810500" cy="5086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3934" y="6465257"/>
            <a:ext cx="2853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+mj-lt"/>
              </a:rPr>
              <a:t>Источник: </a:t>
            </a:r>
            <a:r>
              <a:rPr lang="en-US" sz="1600" dirty="0" smtClean="0">
                <a:latin typeface="+mj-lt"/>
              </a:rPr>
              <a:t>Statista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716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5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934" y="91904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Рынок тепловых насосов в Европе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49" y="1799583"/>
            <a:ext cx="7476760" cy="46876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3934" y="6150390"/>
            <a:ext cx="1058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+mj-lt"/>
              </a:rPr>
              <a:t>Источник: </a:t>
            </a:r>
            <a:r>
              <a:rPr lang="en-US" sz="1600" dirty="0" smtClean="0">
                <a:latin typeface="+mj-lt"/>
              </a:rPr>
              <a:t>EHPA</a:t>
            </a:r>
            <a:endParaRPr lang="ru-RU" sz="16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3267" y="6378694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2007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771176" y="6378694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2016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488384" y="1250775"/>
            <a:ext cx="2641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1 млн единиц в год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7809184" y="1758126"/>
            <a:ext cx="474133" cy="39793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01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6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934" y="91904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Рынок тепловых насосов в Европе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2267" y="2410758"/>
            <a:ext cx="73933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Общее количество установленных тепловых насосов в Европе в 2017 г превысило 10 млн.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72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7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934" y="91904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Структура продаж тепловых насосов в Европе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59467" y="6365055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2007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703442" y="6365055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2016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1549401"/>
            <a:ext cx="7381527" cy="49191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3934" y="6150390"/>
            <a:ext cx="1058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+mj-lt"/>
              </a:rPr>
              <a:t>Источник: </a:t>
            </a:r>
            <a:r>
              <a:rPr lang="en-US" sz="1600" dirty="0" smtClean="0">
                <a:latin typeface="+mj-lt"/>
              </a:rPr>
              <a:t>EHPA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93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4" y="1569497"/>
            <a:ext cx="8737600" cy="513504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8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934" y="91904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Крупнейшие рынки тепловых насосов в Европе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888817" y="5866066"/>
            <a:ext cx="1058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+mj-lt"/>
              </a:rPr>
              <a:t>Источник: </a:t>
            </a:r>
            <a:r>
              <a:rPr lang="en-US" sz="1600" dirty="0" smtClean="0">
                <a:latin typeface="+mj-lt"/>
              </a:rPr>
              <a:t>EHPA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865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9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3934" y="91904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Крупнейшие рынки тепловых насосов в Европе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3" y="1549400"/>
            <a:ext cx="8200150" cy="49725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80200" y="641770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+mj-lt"/>
              </a:rPr>
              <a:t>Источник: </a:t>
            </a:r>
            <a:r>
              <a:rPr lang="en-US" sz="1600" dirty="0" smtClean="0">
                <a:latin typeface="+mj-lt"/>
              </a:rPr>
              <a:t>EHPA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40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10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7865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Тепловые насосы</a:t>
            </a:r>
          </a:p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 Финляндии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67" y="1485862"/>
            <a:ext cx="7662333" cy="52802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45682" y="1485862"/>
            <a:ext cx="4057651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В стране с населением 5,5 млн. установлено 800 000 тепловых насосов.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В ИЖС в ¾ случаев устанавливаются тепловые насосы.</a:t>
            </a:r>
            <a:endParaRPr lang="ru-RU" sz="2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670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11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7865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Тепловые насосы</a:t>
            </a:r>
          </a:p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 </a:t>
            </a: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Германии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67" y="1447021"/>
            <a:ext cx="7044266" cy="543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6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12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7801" y="100371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Отопление в новых жилых домах в Германии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435480"/>
            <a:ext cx="1239164" cy="53010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33" y="1723644"/>
            <a:ext cx="7374467" cy="4462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1" y="6211669"/>
            <a:ext cx="35493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+mj-lt"/>
              </a:rPr>
              <a:t>Все новостройки;</a:t>
            </a:r>
            <a:r>
              <a:rPr lang="en-US" sz="1600" dirty="0" smtClean="0">
                <a:latin typeface="+mj-lt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Доля ТН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&gt; 26% (2017)</a:t>
            </a:r>
            <a:endParaRPr lang="ru-RU" sz="16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ru-RU" sz="1600" dirty="0" smtClean="0">
                <a:latin typeface="+mj-lt"/>
              </a:rPr>
              <a:t>Источник: </a:t>
            </a:r>
            <a:r>
              <a:rPr lang="en-US" sz="1600" dirty="0" smtClean="0">
                <a:latin typeface="+mj-lt"/>
              </a:rPr>
              <a:t>AG</a:t>
            </a:r>
            <a:r>
              <a:rPr lang="ru-RU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Energiebilanzen</a:t>
            </a:r>
            <a:endParaRPr lang="ru-RU" sz="1600" dirty="0">
              <a:latin typeface="+mj-lt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817534" y="1299798"/>
            <a:ext cx="474133" cy="39793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9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13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7865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Зачем ставят </a:t>
            </a:r>
          </a:p>
          <a:p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т</a:t>
            </a: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епловые насосы?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40266" y="2232759"/>
            <a:ext cx="8297334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4000" dirty="0" smtClean="0">
                <a:latin typeface="+mj-lt"/>
              </a:rPr>
              <a:t>«К </a:t>
            </a:r>
            <a:r>
              <a:rPr lang="ru-RU" sz="4000" b="1" dirty="0" smtClean="0">
                <a:latin typeface="+mj-lt"/>
              </a:rPr>
              <a:t>2030</a:t>
            </a:r>
            <a:r>
              <a:rPr lang="ru-RU" sz="4000" dirty="0" smtClean="0">
                <a:latin typeface="+mj-lt"/>
              </a:rPr>
              <a:t> году Германии потребуется </a:t>
            </a:r>
            <a:r>
              <a:rPr lang="ru-RU" sz="4000" b="1" dirty="0" smtClean="0">
                <a:latin typeface="+mj-lt"/>
              </a:rPr>
              <a:t>5-6 миллионов тепловых насосов </a:t>
            </a:r>
            <a:r>
              <a:rPr lang="ru-RU" sz="4000" dirty="0" smtClean="0">
                <a:latin typeface="+mj-lt"/>
              </a:rPr>
              <a:t>чтобы выполнить цель снижения выбросов парниковых газов на 55%»</a:t>
            </a:r>
            <a:r>
              <a:rPr lang="en-US" sz="4000" dirty="0" smtClean="0">
                <a:latin typeface="+mj-lt"/>
              </a:rPr>
              <a:t>.</a:t>
            </a:r>
            <a:endParaRPr lang="ru-RU" sz="4000" dirty="0" smtClean="0">
              <a:latin typeface="+mj-lt"/>
            </a:endParaRPr>
          </a:p>
          <a:p>
            <a:pPr>
              <a:spcAft>
                <a:spcPts val="1200"/>
              </a:spcAft>
            </a:pPr>
            <a:r>
              <a:rPr lang="ru-RU" sz="3600" i="1" dirty="0" smtClean="0">
                <a:latin typeface="+mj-lt"/>
              </a:rPr>
              <a:t>(в 2017 году продано 78 тысяч)</a:t>
            </a:r>
            <a:endParaRPr lang="en-US" sz="3600" i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535" y="6339416"/>
            <a:ext cx="4097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Источник: </a:t>
            </a:r>
            <a:r>
              <a:rPr lang="en-US" sz="1400" dirty="0"/>
              <a:t>Agora </a:t>
            </a:r>
            <a:r>
              <a:rPr lang="en-US" sz="1400" dirty="0" err="1"/>
              <a:t>Energiewende</a:t>
            </a:r>
            <a:r>
              <a:rPr lang="en-US" sz="1400" dirty="0"/>
              <a:t> | </a:t>
            </a:r>
            <a:r>
              <a:rPr lang="en-US" sz="1400" dirty="0" err="1"/>
              <a:t>Wärmewende</a:t>
            </a:r>
            <a:r>
              <a:rPr lang="en-US" sz="1400" dirty="0"/>
              <a:t> 2030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5295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14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7865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Зачем ставят </a:t>
            </a:r>
          </a:p>
          <a:p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т</a:t>
            </a: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епловые насосы?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618065" y="2402013"/>
            <a:ext cx="80094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4000" dirty="0" smtClean="0">
                <a:latin typeface="+mj-lt"/>
              </a:rPr>
              <a:t>К </a:t>
            </a:r>
            <a:r>
              <a:rPr lang="ru-RU" sz="4000" b="1" dirty="0" smtClean="0">
                <a:latin typeface="+mj-lt"/>
              </a:rPr>
              <a:t>20</a:t>
            </a:r>
            <a:r>
              <a:rPr lang="en-US" sz="4000" b="1" dirty="0" smtClean="0">
                <a:latin typeface="+mj-lt"/>
              </a:rPr>
              <a:t>50</a:t>
            </a:r>
            <a:r>
              <a:rPr lang="ru-RU" sz="4000" b="1" dirty="0" smtClean="0">
                <a:latin typeface="+mj-lt"/>
              </a:rPr>
              <a:t> </a:t>
            </a:r>
            <a:r>
              <a:rPr lang="ru-RU" sz="4000" dirty="0" smtClean="0">
                <a:latin typeface="+mj-lt"/>
              </a:rPr>
              <a:t>году Германии потребуется </a:t>
            </a:r>
            <a:r>
              <a:rPr lang="en-US" sz="4000" b="1" dirty="0" smtClean="0">
                <a:latin typeface="+mj-lt"/>
              </a:rPr>
              <a:t>14</a:t>
            </a:r>
            <a:r>
              <a:rPr lang="ru-RU" sz="4000" b="1" dirty="0" smtClean="0">
                <a:latin typeface="+mj-lt"/>
              </a:rPr>
              <a:t> миллионов тепловых насосов </a:t>
            </a:r>
            <a:r>
              <a:rPr lang="ru-RU" sz="4000" dirty="0" smtClean="0">
                <a:latin typeface="+mj-lt"/>
              </a:rPr>
              <a:t>чтобы выполнить цель снижения выбросов парниковых газов на </a:t>
            </a:r>
            <a:r>
              <a:rPr lang="en-US" sz="4000" dirty="0" smtClean="0">
                <a:latin typeface="+mj-lt"/>
              </a:rPr>
              <a:t>80</a:t>
            </a:r>
            <a:r>
              <a:rPr lang="ru-RU" sz="4000" dirty="0" smtClean="0">
                <a:latin typeface="+mj-lt"/>
              </a:rPr>
              <a:t>%</a:t>
            </a:r>
            <a:r>
              <a:rPr lang="en-US" sz="4000" dirty="0" smtClean="0">
                <a:latin typeface="+mj-lt"/>
              </a:rPr>
              <a:t>.</a:t>
            </a:r>
            <a:endParaRPr lang="ru-RU" sz="4000" dirty="0" smtClean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535" y="6339416"/>
            <a:ext cx="1240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Источник: </a:t>
            </a:r>
            <a:r>
              <a:rPr lang="en-US" sz="1400" dirty="0" smtClean="0"/>
              <a:t>BDI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6989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15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7865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Зачем ставят</a:t>
            </a:r>
          </a:p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тепловые насосы?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15" y="2620441"/>
            <a:ext cx="4246033" cy="28956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1807515"/>
            <a:ext cx="325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Возобновляемая энергия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3818" y="1807515"/>
            <a:ext cx="4023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Энергоэффективность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9467" y="3697659"/>
            <a:ext cx="231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Занятость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9267" y="3479383"/>
            <a:ext cx="27347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Снижение выбросов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CO2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7672" y="5535110"/>
            <a:ext cx="4156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Снижение загрязнения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PM 2,5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0600" y="5444761"/>
            <a:ext cx="325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Управление спросом</a:t>
            </a: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414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16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7865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Европейская директива </a:t>
            </a: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по </a:t>
            </a:r>
            <a:r>
              <a:rPr lang="ru-RU" sz="3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энергоэффективности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81283" y="1474343"/>
            <a:ext cx="2065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</a:t>
            </a:r>
            <a:r>
              <a:rPr lang="ru-RU" dirty="0" smtClean="0"/>
              <a:t>2</a:t>
            </a:r>
            <a:r>
              <a:rPr lang="en-US" dirty="0" smtClean="0"/>
              <a:t>/</a:t>
            </a:r>
            <a:r>
              <a:rPr lang="ru-RU" dirty="0" smtClean="0"/>
              <a:t>27</a:t>
            </a:r>
            <a:r>
              <a:rPr lang="en-US" dirty="0" smtClean="0"/>
              <a:t>/EU</a:t>
            </a:r>
            <a:r>
              <a:rPr lang="en-US" b="1" dirty="0" smtClean="0"/>
              <a:t> </a:t>
            </a:r>
            <a:r>
              <a:rPr lang="ru-RU" dirty="0"/>
              <a:t>(</a:t>
            </a:r>
            <a:r>
              <a:rPr lang="en-US" dirty="0" smtClean="0"/>
              <a:t>EED)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956733" y="2514603"/>
            <a:ext cx="7492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600" dirty="0">
                <a:latin typeface="+mj-lt"/>
              </a:rPr>
              <a:t>Впервые количественно определена цель </a:t>
            </a:r>
            <a:r>
              <a:rPr lang="ru-RU" sz="3600" dirty="0" err="1" smtClean="0">
                <a:latin typeface="+mj-lt"/>
              </a:rPr>
              <a:t>энергоэффективности</a:t>
            </a:r>
            <a:r>
              <a:rPr lang="ru-RU" sz="3600" dirty="0" smtClean="0">
                <a:latin typeface="+mj-lt"/>
              </a:rPr>
              <a:t> </a:t>
            </a:r>
            <a:r>
              <a:rPr lang="ru-RU" sz="3600" b="1" dirty="0" smtClean="0">
                <a:latin typeface="+mj-lt"/>
              </a:rPr>
              <a:t>2020</a:t>
            </a:r>
            <a:r>
              <a:rPr lang="ru-RU" sz="3600" dirty="0">
                <a:latin typeface="+mj-lt"/>
              </a:rPr>
              <a:t>: «не более </a:t>
            </a:r>
            <a:r>
              <a:rPr lang="en-US" sz="3600" dirty="0">
                <a:latin typeface="+mj-lt"/>
              </a:rPr>
              <a:t>1 483 </a:t>
            </a:r>
            <a:r>
              <a:rPr lang="ru-RU" sz="3600" dirty="0">
                <a:latin typeface="+mj-lt"/>
              </a:rPr>
              <a:t>МТНЭ первичной энергии и не более </a:t>
            </a:r>
            <a:r>
              <a:rPr lang="en-US" sz="3600" dirty="0">
                <a:latin typeface="+mj-lt"/>
              </a:rPr>
              <a:t>1 086 </a:t>
            </a:r>
            <a:r>
              <a:rPr lang="ru-RU" sz="3600" dirty="0">
                <a:latin typeface="+mj-lt"/>
              </a:rPr>
              <a:t>МТЭН конечной энергии»</a:t>
            </a:r>
            <a:r>
              <a:rPr lang="en-US" sz="3600" dirty="0">
                <a:latin typeface="+mj-lt"/>
              </a:rPr>
              <a:t> </a:t>
            </a:r>
            <a:r>
              <a:rPr lang="ru-RU" sz="3600" dirty="0">
                <a:latin typeface="+mj-lt"/>
              </a:rPr>
              <a:t>(«Цель 20</a:t>
            </a:r>
            <a:r>
              <a:rPr lang="ru-RU" sz="3600" dirty="0" smtClean="0">
                <a:latin typeface="+mj-lt"/>
              </a:rPr>
              <a:t>%»)</a:t>
            </a:r>
            <a:r>
              <a:rPr lang="en-US" sz="36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53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17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7865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Европейская директива </a:t>
            </a: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об </a:t>
            </a:r>
            <a:r>
              <a:rPr lang="ru-RU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энергоэффективности</a:t>
            </a: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зданий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7550" y="1659009"/>
            <a:ext cx="835005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Страны ЕС должны обеспечить, что </a:t>
            </a:r>
            <a:endParaRPr lang="ru-RU" sz="23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en-US" sz="23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(a)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с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3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31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декабря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3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2020, </a:t>
            </a:r>
            <a:r>
              <a:rPr lang="ru-RU" sz="2300" b="1" dirty="0" smtClean="0">
                <a:solidFill>
                  <a:srgbClr val="C00000"/>
                </a:solidFill>
                <a:latin typeface="+mj-lt"/>
              </a:rPr>
              <a:t>все новые здания – здания с почти нулевым потреблением энергии</a:t>
            </a:r>
            <a:r>
              <a:rPr lang="en-US" sz="23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300" b="1" dirty="0" smtClean="0">
                <a:solidFill>
                  <a:srgbClr val="C00000"/>
                </a:solidFill>
                <a:latin typeface="+mj-lt"/>
              </a:rPr>
              <a:t>(</a:t>
            </a:r>
            <a:r>
              <a:rPr lang="en-US" sz="2300" b="1" dirty="0" smtClean="0">
                <a:solidFill>
                  <a:srgbClr val="C00000"/>
                </a:solidFill>
                <a:latin typeface="+mj-lt"/>
              </a:rPr>
              <a:t>nearly </a:t>
            </a:r>
            <a:r>
              <a:rPr lang="en-US" sz="2300" b="1" dirty="0">
                <a:solidFill>
                  <a:srgbClr val="C00000"/>
                </a:solidFill>
                <a:latin typeface="+mj-lt"/>
              </a:rPr>
              <a:t>zero-energy </a:t>
            </a:r>
            <a:r>
              <a:rPr lang="en-US" sz="2300" b="1" dirty="0" smtClean="0">
                <a:solidFill>
                  <a:srgbClr val="C00000"/>
                </a:solidFill>
                <a:latin typeface="+mj-lt"/>
              </a:rPr>
              <a:t>buildings</a:t>
            </a:r>
            <a:r>
              <a:rPr lang="ru-RU" sz="2300" b="1" dirty="0" smtClean="0">
                <a:solidFill>
                  <a:srgbClr val="C00000"/>
                </a:solidFill>
                <a:latin typeface="+mj-lt"/>
              </a:rPr>
              <a:t>)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;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и</a:t>
            </a:r>
            <a:endParaRPr lang="ru-RU" sz="23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en-US" sz="23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(b)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после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3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31 December 2018,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все новые здания, занятые и принадлежащие государственным органам - </a:t>
            </a:r>
            <a:r>
              <a:rPr lang="ru-RU" sz="23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здания с почти нулевым потреблением </a:t>
            </a:r>
            <a:r>
              <a:rPr lang="ru-RU" sz="23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энергии.</a:t>
            </a:r>
            <a:endParaRPr lang="ru-RU" sz="23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‘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здание с почти нулевым потреблением энергии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’ </a:t>
            </a:r>
            <a:r>
              <a:rPr lang="ru-RU" sz="2300" dirty="0">
                <a:latin typeface="+mj-lt"/>
              </a:rPr>
              <a:t>означает здание с очень высокими энергетическими характеристиками, как определено в </a:t>
            </a:r>
            <a:r>
              <a:rPr lang="ru-RU" sz="2300" dirty="0" smtClean="0">
                <a:latin typeface="+mj-lt"/>
              </a:rPr>
              <a:t>Приложении </a:t>
            </a:r>
            <a:r>
              <a:rPr lang="ru-RU" sz="2300" dirty="0">
                <a:latin typeface="+mj-lt"/>
              </a:rPr>
              <a:t>I. Почти нулевой или очень низкий объем требуемой энергии </a:t>
            </a:r>
            <a:r>
              <a:rPr lang="ru-RU" sz="2300" b="1" dirty="0">
                <a:solidFill>
                  <a:srgbClr val="C00000"/>
                </a:solidFill>
                <a:latin typeface="+mj-lt"/>
              </a:rPr>
              <a:t>должен быть в значительной степени покрыт за счет энергии из возобновляемых источников</a:t>
            </a:r>
            <a:r>
              <a:rPr lang="ru-RU" sz="2300" dirty="0">
                <a:latin typeface="+mj-lt"/>
              </a:rPr>
              <a:t>, включая энергию из возобновляемых источников, </a:t>
            </a:r>
            <a:r>
              <a:rPr lang="ru-RU" sz="2300" dirty="0" smtClean="0">
                <a:latin typeface="+mj-lt"/>
              </a:rPr>
              <a:t>производимую на месте или неподалеку;</a:t>
            </a:r>
            <a:endParaRPr lang="ru-RU" sz="23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81283" y="1474343"/>
            <a:ext cx="2065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2010/31/EU</a:t>
            </a:r>
            <a:r>
              <a:rPr lang="en-US" b="1" dirty="0"/>
              <a:t> </a:t>
            </a:r>
            <a:r>
              <a:rPr lang="ru-RU" dirty="0"/>
              <a:t>(</a:t>
            </a:r>
            <a:r>
              <a:rPr lang="en-US" dirty="0"/>
              <a:t>EPBD</a:t>
            </a:r>
            <a:r>
              <a:rPr lang="en-US" dirty="0" smtClean="0"/>
              <a:t>)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57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18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6917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Плоды регулирования? Энергоемкость ВВП снижается (ЕС)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2" y="1580849"/>
            <a:ext cx="8153399" cy="48570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401" y="6437871"/>
            <a:ext cx="2779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Источник: </a:t>
            </a:r>
            <a:r>
              <a:rPr lang="en-US" sz="1400" dirty="0"/>
              <a:t>http://eur-lex.europa.eu</a:t>
            </a:r>
            <a:endParaRPr lang="ru-RU" sz="14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12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9750" y="6339417"/>
            <a:ext cx="2057400" cy="365125"/>
          </a:xfrm>
        </p:spPr>
        <p:txBody>
          <a:bodyPr/>
          <a:lstStyle/>
          <a:p>
            <a:fld id="{3A4BE415-F893-45D4-A1D2-4B2FF4C5C4FF}" type="slidenum">
              <a:rPr lang="ru-RU" smtClean="0"/>
              <a:t>19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37" y="351074"/>
            <a:ext cx="1239164" cy="5301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01" y="100371"/>
            <a:ext cx="635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Пример гос. стимулирования тепловых насосов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388533"/>
            <a:ext cx="8737600" cy="0"/>
          </a:xfrm>
          <a:prstGeom prst="line">
            <a:avLst/>
          </a:prstGeom>
          <a:ln w="53975" cap="sq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4416" y="1808050"/>
            <a:ext cx="850880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Программа </a:t>
            </a:r>
            <a:r>
              <a:rPr lang="en-US" sz="26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KfW</a:t>
            </a:r>
            <a:r>
              <a:rPr lang="en-US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(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немецкий банк развития) № 27</a:t>
            </a:r>
            <a:r>
              <a:rPr lang="en-US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1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Premium</a:t>
            </a:r>
          </a:p>
          <a:p>
            <a:pPr>
              <a:spcAft>
                <a:spcPts val="1200"/>
              </a:spcAft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Стимулирование внедрения больших 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(</a:t>
            </a:r>
            <a:r>
              <a:rPr lang="en-US" sz="2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&gt; 100 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кВт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) тепловых насосов</a:t>
            </a:r>
            <a:r>
              <a:rPr lang="en-US" sz="2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:</a:t>
            </a:r>
            <a:endParaRPr lang="ru-RU" sz="2600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marL="457200" indent="-457200">
              <a:spcAft>
                <a:spcPts val="1200"/>
              </a:spcAft>
              <a:buFont typeface="Calibri Light" panose="020F0302020204030204" pitchFamily="34" charset="0"/>
              <a:buChar char="→"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От 1% годовых;</a:t>
            </a:r>
          </a:p>
          <a:p>
            <a:pPr marL="457200" indent="-457200">
              <a:spcAft>
                <a:spcPts val="1200"/>
              </a:spcAft>
              <a:buFont typeface="Calibri Light" panose="020F0302020204030204" pitchFamily="34" charset="0"/>
              <a:buChar char="→"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До €10 млн;</a:t>
            </a:r>
          </a:p>
          <a:p>
            <a:pPr marL="457200" indent="-457200">
              <a:spcAft>
                <a:spcPts val="1200"/>
              </a:spcAft>
              <a:buFont typeface="Calibri Light" panose="020F0302020204030204" pitchFamily="34" charset="0"/>
              <a:buChar char="→"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До 100% суммы инвестиций;</a:t>
            </a:r>
          </a:p>
          <a:p>
            <a:pPr marL="457200" indent="-457200">
              <a:spcAft>
                <a:spcPts val="1200"/>
              </a:spcAft>
              <a:buFont typeface="Calibri Light" panose="020F0302020204030204" pitchFamily="34" charset="0"/>
              <a:buChar char="→"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От 2 до 20 лет;</a:t>
            </a:r>
            <a:endParaRPr lang="ru-RU" sz="2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marL="457200" indent="-457200">
              <a:spcAft>
                <a:spcPts val="1200"/>
              </a:spcAft>
              <a:buFont typeface="Calibri Light" panose="020F0302020204030204" pitchFamily="34" charset="0"/>
              <a:buChar char="→"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Плюс субсидия от €10 000 до €50 000.</a:t>
            </a:r>
            <a:endParaRPr lang="en-US" sz="2600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82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212" y="2548466"/>
            <a:ext cx="3545138" cy="31580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195" y="3200399"/>
            <a:ext cx="3883884" cy="2908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/>
              <a:t>Владимир Сидор</a:t>
            </a:r>
            <a:r>
              <a:rPr lang="ru-RU" sz="2800" i="1" dirty="0" smtClean="0"/>
              <a:t>о</a:t>
            </a:r>
            <a:r>
              <a:rPr lang="ru-RU" sz="2800" dirty="0" smtClean="0"/>
              <a:t>вич</a:t>
            </a:r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vs@e-institut.ru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http://renen.ru/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http://www.e-institut.ru/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+7 (985) 768-34-87</a:t>
            </a:r>
          </a:p>
          <a:p>
            <a:endParaRPr lang="ru-RU" dirty="0"/>
          </a:p>
        </p:txBody>
      </p:sp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537195" y="783198"/>
            <a:ext cx="5010001" cy="99340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E415-F893-45D4-A1D2-4B2FF4C5C4F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7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3766</TotalTime>
  <Words>510</Words>
  <Application>Microsoft Office PowerPoint</Application>
  <PresentationFormat>Экран (4:3)</PresentationFormat>
  <Paragraphs>94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Сидорович</dc:creator>
  <cp:lastModifiedBy>Владимир Сидорович</cp:lastModifiedBy>
  <cp:revision>83</cp:revision>
  <dcterms:created xsi:type="dcterms:W3CDTF">2017-11-22T08:04:57Z</dcterms:created>
  <dcterms:modified xsi:type="dcterms:W3CDTF">2018-02-05T12:01:19Z</dcterms:modified>
</cp:coreProperties>
</file>