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60" r:id="rId5"/>
    <p:sldId id="261" r:id="rId6"/>
    <p:sldId id="265" r:id="rId7"/>
    <p:sldId id="263" r:id="rId8"/>
    <p:sldId id="264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2ED31671-412D-4A30-A159-8EC561206673}">
          <p14:sldIdLst>
            <p14:sldId id="256"/>
            <p14:sldId id="257"/>
            <p14:sldId id="258"/>
            <p14:sldId id="260"/>
            <p14:sldId id="261"/>
            <p14:sldId id="265"/>
            <p14:sldId id="263"/>
            <p14:sldId id="264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C89EF96-8CEA-46FF-86C4-4CE0E7609802}" styleName="Светлый стиль 3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CF1AB2-1976-4502-BF36-3FF5EA218861}" styleName="Средний стиль 4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37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144134" cy="1373070"/>
          </a:xfrm>
        </p:spPr>
        <p:txBody>
          <a:bodyPr anchor="b">
            <a:noAutofit/>
          </a:bodyPr>
          <a:lstStyle>
            <a:lvl1pPr algn="r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BE3C1-DBE1-495D-B57B-2849774B866A}" type="datetimeFigureOut">
              <a:rPr lang="en-US" dirty="0"/>
              <a:t>2/10/2016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55346" y="2750337"/>
            <a:ext cx="1171888" cy="1356442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wipe/>
      </p:transition>
    </mc:Choice>
    <mc:Fallback xmlns="">
      <p:transition>
        <p:wip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DE42F4-6EEF-4EF7-8ED4-2208F0F89A08}" type="datetimeFigureOut">
              <a:rPr lang="en-US" dirty="0"/>
              <a:t>2/10/2016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wipe/>
      </p:transition>
    </mc:Choice>
    <mc:Fallback xmlns="">
      <p:transition>
        <p:wip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2" y="4232171"/>
            <a:ext cx="961386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78ACC-22D6-47C1-A373-4FD133E34F3C}" type="datetimeFigureOut">
              <a:rPr lang="en-US" dirty="0"/>
              <a:t>2/10/2016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29455" y="286989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wipe/>
      </p:transition>
    </mc:Choice>
    <mc:Fallback xmlns="">
      <p:transition>
        <p:wip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4698358" cy="359931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700058" cy="359931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A6C69-6797-4E8A-BF37-F2C3751466E9}" type="datetimeFigureOut">
              <a:rPr lang="en-US" dirty="0"/>
              <a:t>2/10/2016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wipe/>
      </p:transition>
    </mc:Choice>
    <mc:Fallback xmlns="">
      <p:transition>
        <p:wip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6350" y="2336873"/>
            <a:ext cx="4472327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22" y="3030008"/>
            <a:ext cx="4698355" cy="290617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20154" y="2336873"/>
            <a:ext cx="4474028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4123" y="3030008"/>
            <a:ext cx="4700059" cy="290617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2014A1-A632-4878-A0D3-F52BA7563730}" type="datetimeFigureOut">
              <a:rPr lang="en-US" dirty="0"/>
              <a:t>2/10/2016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wipe/>
      </p:transition>
    </mc:Choice>
    <mc:Fallback xmlns="">
      <p:transition>
        <p:wip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99F462-093F-4566-844B-4C71F2739DA5}" type="datetimeFigureOut">
              <a:rPr lang="en-US" dirty="0"/>
              <a:t>2/10/2016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wipe/>
      </p:transition>
    </mc:Choice>
    <mc:Fallback xmlns="">
      <p:transition>
        <p:wip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4A7AC-904D-4781-85BA-7D10C17ED021}" type="datetimeFigureOut">
              <a:rPr lang="en-US" dirty="0"/>
              <a:t>2/10/2016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wipe/>
      </p:transition>
    </mc:Choice>
    <mc:Fallback xmlns="">
      <p:transition>
        <p:wip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5846" y="2336873"/>
            <a:ext cx="5608336" cy="359931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2336872"/>
            <a:ext cx="3790078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1444B-B92B-4E27-8C94-BB93EAF5CB18}" type="datetimeFigureOut">
              <a:rPr lang="en-US" dirty="0"/>
              <a:t>2/10/2016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wipe/>
      </p:transition>
    </mc:Choice>
    <mc:Fallback xmlns="">
      <p:transition>
        <p:wip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3" y="753228"/>
            <a:ext cx="9613857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68333" y="2336874"/>
            <a:ext cx="5425849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3" y="2336873"/>
            <a:ext cx="3876256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EFA5E-FA76-400D-B3DC-F0BA90E6D107}" type="datetimeFigureOut">
              <a:rPr lang="en-US" dirty="0"/>
              <a:t>2/10/2016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wipe/>
      </p:transition>
    </mc:Choice>
    <mc:Fallback xmlns="">
      <p:transition>
        <p:wip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613859" cy="453051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0322" y="609597"/>
            <a:ext cx="9613859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19" y="5169583"/>
            <a:ext cx="9613862" cy="6229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C117F-5CCF-4837-BE5F-2B92066CAFAF}" type="datetimeFigureOut">
              <a:rPr lang="en-US" dirty="0"/>
              <a:t>2/10/2016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309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wipe/>
      </p:transition>
    </mc:Choice>
    <mc:Fallback xmlns="">
      <p:transition>
        <p:wip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B90BD-B6CE-46B7-997F-7313B992CCDC}" type="datetimeFigureOut">
              <a:rPr lang="en-US" dirty="0"/>
              <a:t>2/10/2016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61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wipe/>
      </p:transition>
    </mc:Choice>
    <mc:Fallback xmlns="">
      <p:transition>
        <p:wip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02288" y="3653379"/>
            <a:ext cx="815657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9D11F-B188-461D-B23F-39381795C052}" type="datetimeFigureOut">
              <a:rPr lang="en-US" dirty="0"/>
              <a:t>2/10/2016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wipe/>
      </p:transition>
    </mc:Choice>
    <mc:Fallback xmlns="">
      <p:transition>
        <p:wip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4711615"/>
            <a:ext cx="9613862" cy="5885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0" y="5300149"/>
            <a:ext cx="9613862" cy="50225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6D8D9-55A2-4063-B0F3-121F44549695}" type="datetimeFigureOut">
              <a:rPr lang="en-US" dirty="0"/>
              <a:t>2/10/2016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wipe/>
      </p:transition>
    </mc:Choice>
    <mc:Fallback xmlns="">
      <p:transition>
        <p:wip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45470" y="3022673"/>
            <a:ext cx="306324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6" y="2336873"/>
            <a:ext cx="30700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4156" y="3022673"/>
            <a:ext cx="3070025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B24536-994D-4021-A283-9F449C0DB509}" type="datetimeFigureOut">
              <a:rPr lang="en-US" dirty="0"/>
              <a:t>2/10/2016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wipe/>
      </p:transition>
    </mc:Choice>
    <mc:Fallback xmlns="">
      <p:transition>
        <p:wip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0318" y="4873765"/>
            <a:ext cx="3049705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5471" y="429750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944117" y="4873764"/>
            <a:ext cx="306729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30678" y="4297503"/>
            <a:ext cx="30635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3067563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BBB78-C96F-47B7-AB17-D852CA960AC9}" type="datetimeFigureOut">
              <a:rPr lang="en-US" dirty="0"/>
              <a:t>2/10/2016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wipe/>
      </p:transition>
    </mc:Choice>
    <mc:Fallback xmlns="">
      <p:transition>
        <p:wip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3F48C-C7C6-4055-9F49-3777875E72AE}" type="datetimeFigureOut">
              <a:rPr lang="en-US" dirty="0"/>
              <a:t>2/10/2016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wipe/>
      </p:transition>
    </mc:Choice>
    <mc:Fallback xmlns="">
      <p:transition>
        <p:wip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 rot="5400000">
            <a:off x="8116207" y="1869395"/>
            <a:ext cx="510698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9868202" y="5372403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29231" y="609597"/>
            <a:ext cx="1073802" cy="435376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0322" y="609597"/>
            <a:ext cx="8870004" cy="532658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07126" y="5936187"/>
            <a:ext cx="2743200" cy="365125"/>
          </a:xfrm>
        </p:spPr>
        <p:txBody>
          <a:bodyPr/>
          <a:lstStyle/>
          <a:p>
            <a:fld id="{6178E61D-D431-422C-9764-11DAFE33AB63}" type="datetimeFigureOut">
              <a:rPr lang="en-US" dirty="0"/>
              <a:t>2/10/2016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126805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97550" y="5398633"/>
            <a:ext cx="1154151" cy="1090789"/>
          </a:xfrm>
        </p:spPr>
        <p:txBody>
          <a:bodyPr anchor="t"/>
          <a:lstStyle>
            <a:lvl1pPr algn="ctr">
              <a:defRPr/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wipe/>
      </p:transition>
    </mc:Choice>
    <mc:Fallback xmlns="">
      <p:transition>
        <p:wip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6E9DEC-419B-4CC5-A080-3B06BD5A8291}" type="datetimeFigureOut">
              <a:rPr lang="en-US" dirty="0"/>
              <a:t>2/10/2016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mc:AlternateContent xmlns:mc="http://schemas.openxmlformats.org/markup-compatibility/2006" xmlns:p14="http://schemas.microsoft.com/office/powerpoint/2010/main">
    <mc:Choice Requires="p14">
      <p:transition p14:dur="100">
        <p:wipe/>
      </p:transition>
    </mc:Choice>
    <mc:Fallback xmlns="">
      <p:transition>
        <p:wip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5.emf"/><Relationship Id="rId4" Type="http://schemas.openxmlformats.org/officeDocument/2006/relationships/oleObject" Target="../embeddings/oleObject1.bin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hyperlink" Target="mailto:info@ecosmaga.ru" TargetMode="External"/><Relationship Id="rId4" Type="http://schemas.openxmlformats.org/officeDocument/2006/relationships/hyperlink" Target="http://www.ecosmaga.ru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79400" y="2701488"/>
            <a:ext cx="8629723" cy="1373070"/>
          </a:xfrm>
        </p:spPr>
        <p:txBody>
          <a:bodyPr/>
          <a:lstStyle/>
          <a:p>
            <a:pPr algn="ctr"/>
            <a:r>
              <a:rPr lang="ru-RU" sz="2800" dirty="0" smtClean="0"/>
              <a:t>Перспектива применения тепловых насосов с использованием в качестве источника тепла систем охлаждения производственных мощностей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9153511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Click="0" advTm="4829">
        <p:wipe/>
      </p:transition>
    </mc:Choice>
    <mc:Fallback xmlns="">
      <p:transition advClick="0" advTm="4829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Потенциальные источники энергии для тепловых насосов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0321" y="2336872"/>
            <a:ext cx="9919946" cy="4368727"/>
          </a:xfrm>
        </p:spPr>
        <p:txBody>
          <a:bodyPr>
            <a:normAutofit/>
          </a:bodyPr>
          <a:lstStyle/>
          <a:p>
            <a:pPr marL="0" indent="271463">
              <a:buNone/>
            </a:pPr>
            <a:r>
              <a:rPr lang="ru-RU" sz="2800" dirty="0" smtClean="0"/>
              <a:t>Помимо традиционных скважин и водных теплообменников тепло можно получать и с других источников, таких как:</a:t>
            </a:r>
          </a:p>
          <a:p>
            <a:r>
              <a:rPr lang="ru-RU" sz="2800" dirty="0" smtClean="0"/>
              <a:t>Системы охлаждения различных устройства и установок;</a:t>
            </a:r>
          </a:p>
          <a:p>
            <a:r>
              <a:rPr lang="ru-RU" sz="2800" dirty="0" smtClean="0"/>
              <a:t>Рекуперация тепла стоков </a:t>
            </a:r>
          </a:p>
          <a:p>
            <a:r>
              <a:rPr lang="ru-RU" sz="2800" dirty="0" smtClean="0"/>
              <a:t>Использование теплоты систем канализации</a:t>
            </a:r>
          </a:p>
          <a:p>
            <a:endParaRPr lang="ru-RU" sz="2800" dirty="0" smtClean="0"/>
          </a:p>
          <a:p>
            <a:endParaRPr lang="ru-RU" sz="28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90359" y="637438"/>
            <a:ext cx="1394549" cy="13125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14592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Click="0" advTm="20396">
        <p:wipe/>
      </p:transition>
    </mc:Choice>
    <mc:Fallback xmlns="">
      <p:transition advClick="0" advTm="20396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Пример использования теплоты системы охлаждения магистральных насосов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90359" y="637438"/>
            <a:ext cx="1394549" cy="1312517"/>
          </a:xfrm>
          <a:prstGeom prst="rect">
            <a:avLst/>
          </a:prstGeom>
        </p:spPr>
      </p:pic>
      <p:sp>
        <p:nvSpPr>
          <p:cNvPr id="6" name="Объект 5"/>
          <p:cNvSpPr>
            <a:spLocks noGrp="1"/>
          </p:cNvSpPr>
          <p:nvPr>
            <p:ph idx="1"/>
          </p:nvPr>
        </p:nvSpPr>
        <p:spPr>
          <a:xfrm>
            <a:off x="448733" y="2336873"/>
            <a:ext cx="11319934" cy="914327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ru-RU" dirty="0" smtClean="0"/>
              <a:t>К нам обратился заказчик, с целью отопить административное здание от системы охлаждения магистральных циркуляционных насосов, вводные данные:</a:t>
            </a:r>
          </a:p>
          <a:p>
            <a:pPr marL="0" indent="0">
              <a:buNone/>
            </a:pPr>
            <a:endParaRPr lang="ru-RU" dirty="0"/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78025446"/>
              </p:ext>
            </p:extLst>
          </p:nvPr>
        </p:nvGraphicFramePr>
        <p:xfrm>
          <a:off x="1651000" y="3251200"/>
          <a:ext cx="8127999" cy="1854200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5825067"/>
                <a:gridCol w="1481667"/>
                <a:gridCol w="821265"/>
              </a:tblGrid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Температура</a:t>
                      </a:r>
                      <a:r>
                        <a:rPr lang="ru-RU" baseline="0" dirty="0" smtClean="0"/>
                        <a:t> источника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С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Мощность источника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230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кВт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Отапливаемая</a:t>
                      </a:r>
                      <a:r>
                        <a:rPr lang="ru-RU" baseline="0" dirty="0" smtClean="0"/>
                        <a:t> площадь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2000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Кв.м</a:t>
                      </a:r>
                      <a:r>
                        <a:rPr lang="ru-RU" dirty="0" smtClean="0"/>
                        <a:t>.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Источники тепла в здании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Радиаторы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Необходимая</a:t>
                      </a:r>
                      <a:r>
                        <a:rPr lang="ru-RU" baseline="0" dirty="0" smtClean="0"/>
                        <a:t> температура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60-70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С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8" name="Объект 5"/>
          <p:cNvSpPr txBox="1">
            <a:spLocks/>
          </p:cNvSpPr>
          <p:nvPr/>
        </p:nvSpPr>
        <p:spPr>
          <a:xfrm>
            <a:off x="680321" y="5351006"/>
            <a:ext cx="11088346" cy="9143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ru-RU" dirty="0" smtClean="0"/>
              <a:t>Помимо этого, присутствовала проблема возможного загрязнения медных теплообменников тепловых </a:t>
            </a:r>
            <a:r>
              <a:rPr lang="ru-RU" dirty="0" smtClean="0"/>
              <a:t>насосов.</a:t>
            </a:r>
            <a:endParaRPr lang="ru-RU" dirty="0" smtClean="0"/>
          </a:p>
          <a:p>
            <a:pPr marL="0" indent="0">
              <a:buFont typeface="Arial" panose="020B0604020202020204" pitchFamily="34" charset="0"/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211785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10227">
        <p:wipe/>
      </p:transition>
    </mc:Choice>
    <mc:Fallback xmlns="">
      <p:transition advTm="10227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Применённое решение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90359" y="637438"/>
            <a:ext cx="1394549" cy="1312517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627384" y="2192866"/>
            <a:ext cx="97197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В данном проекте использовалась схема с промежуточными разборными пластинчатыми теплообменниками</a:t>
            </a:r>
            <a:endParaRPr lang="ru-RU" dirty="0"/>
          </a:p>
        </p:txBody>
      </p:sp>
      <p:graphicFrame>
        <p:nvGraphicFramePr>
          <p:cNvPr id="13" name="Объект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34586640"/>
              </p:ext>
            </p:extLst>
          </p:nvPr>
        </p:nvGraphicFramePr>
        <p:xfrm>
          <a:off x="1347988" y="3502696"/>
          <a:ext cx="9302590" cy="253938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9" name="CorelDRAW" r:id="rId4" imgW="4646016" imgH="1268730" progId="CorelDraw.Graphic.17">
                  <p:embed/>
                </p:oleObj>
              </mc:Choice>
              <mc:Fallback>
                <p:oleObj name="CorelDRAW" r:id="rId4" imgW="4646016" imgH="1268730" progId="CorelDraw.Graphic.17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347988" y="3502696"/>
                        <a:ext cx="9302590" cy="253938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TextBox 13"/>
          <p:cNvSpPr txBox="1"/>
          <p:nvPr/>
        </p:nvSpPr>
        <p:spPr>
          <a:xfrm>
            <a:off x="5056557" y="3906418"/>
            <a:ext cx="1885452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800" dirty="0" smtClean="0"/>
              <a:t>Тепловой </a:t>
            </a:r>
          </a:p>
          <a:p>
            <a:pPr algn="ctr"/>
            <a:r>
              <a:rPr lang="ru-RU" sz="2800" dirty="0" smtClean="0"/>
              <a:t>насос</a:t>
            </a:r>
            <a:endParaRPr lang="ru-RU" sz="2800" dirty="0"/>
          </a:p>
        </p:txBody>
      </p:sp>
      <p:sp>
        <p:nvSpPr>
          <p:cNvPr id="15" name="TextBox 14"/>
          <p:cNvSpPr txBox="1"/>
          <p:nvPr/>
        </p:nvSpPr>
        <p:spPr>
          <a:xfrm>
            <a:off x="204488" y="4093028"/>
            <a:ext cx="206819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dirty="0" smtClean="0"/>
              <a:t>Теплообменник 1</a:t>
            </a:r>
          </a:p>
          <a:p>
            <a:pPr algn="ctr"/>
            <a:r>
              <a:rPr lang="ru-RU" dirty="0" smtClean="0"/>
              <a:t>К системе</a:t>
            </a:r>
          </a:p>
          <a:p>
            <a:pPr algn="ctr"/>
            <a:r>
              <a:rPr lang="ru-RU" dirty="0" smtClean="0"/>
              <a:t>отбора тепла</a:t>
            </a:r>
            <a:endParaRPr lang="ru-RU" dirty="0"/>
          </a:p>
        </p:txBody>
      </p:sp>
      <p:sp>
        <p:nvSpPr>
          <p:cNvPr id="16" name="TextBox 15"/>
          <p:cNvSpPr txBox="1"/>
          <p:nvPr/>
        </p:nvSpPr>
        <p:spPr>
          <a:xfrm>
            <a:off x="9720988" y="4093028"/>
            <a:ext cx="206819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dirty="0" smtClean="0"/>
              <a:t>Теплообменник 2</a:t>
            </a:r>
          </a:p>
          <a:p>
            <a:pPr algn="ctr"/>
            <a:r>
              <a:rPr lang="ru-RU" dirty="0" smtClean="0"/>
              <a:t>К системе</a:t>
            </a:r>
          </a:p>
          <a:p>
            <a:pPr algn="ctr"/>
            <a:r>
              <a:rPr lang="ru-RU" dirty="0" smtClean="0"/>
              <a:t>отопления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11139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18955">
        <p:wipe/>
      </p:transition>
    </mc:Choice>
    <mc:Fallback xmlns="">
      <p:transition advTm="18955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Рабочее тело и конструкция установки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43840" y="2171410"/>
            <a:ext cx="11312435" cy="3599316"/>
          </a:xfrm>
        </p:spPr>
        <p:txBody>
          <a:bodyPr/>
          <a:lstStyle/>
          <a:p>
            <a:pPr marL="0" indent="269875">
              <a:buNone/>
            </a:pPr>
            <a:r>
              <a:rPr lang="ru-RU" dirty="0" smtClean="0"/>
              <a:t>Для достижения максимальной температуры было решено использовать </a:t>
            </a:r>
            <a:r>
              <a:rPr lang="ru-RU" dirty="0" err="1" smtClean="0"/>
              <a:t>полугерметичный</a:t>
            </a:r>
            <a:r>
              <a:rPr lang="ru-RU" dirty="0" smtClean="0"/>
              <a:t> поршневой компрессор на фреоне марки </a:t>
            </a:r>
            <a:r>
              <a:rPr lang="en-US" dirty="0" smtClean="0"/>
              <a:t>R134, </a:t>
            </a:r>
            <a:r>
              <a:rPr lang="ru-RU" dirty="0" smtClean="0"/>
              <a:t>это позволило при сохранении </a:t>
            </a:r>
            <a:r>
              <a:rPr lang="en-US" dirty="0" smtClean="0"/>
              <a:t>COP </a:t>
            </a:r>
            <a:r>
              <a:rPr lang="ru-RU" smtClean="0"/>
              <a:t>около 3,65 </a:t>
            </a:r>
            <a:r>
              <a:rPr lang="ru-RU" dirty="0" smtClean="0"/>
              <a:t>единиц обеспечивать высокую температуру – до 65 градусов без дополнительных затрат.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90359" y="637438"/>
            <a:ext cx="1394549" cy="131251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25393" y="3558903"/>
            <a:ext cx="5262240" cy="3065281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811383" y="4232366"/>
            <a:ext cx="413657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357188"/>
            <a:r>
              <a:rPr lang="ru-RU" dirty="0" smtClean="0"/>
              <a:t>График зависимости температуры подачи от температуры источника тепла на </a:t>
            </a:r>
            <a:r>
              <a:rPr lang="ru-RU" dirty="0" err="1" smtClean="0"/>
              <a:t>полугерметичном</a:t>
            </a:r>
            <a:r>
              <a:rPr lang="ru-RU" dirty="0" smtClean="0"/>
              <a:t> поршневом компрессоре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015315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17989">
        <p:wipe/>
      </p:transition>
    </mc:Choice>
    <mc:Fallback xmlns="">
      <p:transition advTm="17989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Экономика и окупаемость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0321" y="2336873"/>
            <a:ext cx="9613861" cy="4199394"/>
          </a:xfrm>
        </p:spPr>
        <p:txBody>
          <a:bodyPr>
            <a:normAutofit/>
          </a:bodyPr>
          <a:lstStyle/>
          <a:p>
            <a:r>
              <a:rPr lang="ru-RU" dirty="0" smtClean="0"/>
              <a:t>Стоимость установки составила 3млн. Рублей.</a:t>
            </a:r>
          </a:p>
          <a:p>
            <a:r>
              <a:rPr lang="ru-RU" dirty="0" smtClean="0"/>
              <a:t>Преимущество с традиционными источниками – нет необходимости бурения 4км скважин, что обошлось бы ещё 4 млн рублей.</a:t>
            </a:r>
          </a:p>
          <a:p>
            <a:r>
              <a:rPr lang="ru-RU" dirty="0" smtClean="0"/>
              <a:t>Оценочные годовые затраты на эксплуатацию системы – 470т.р. </a:t>
            </a:r>
          </a:p>
          <a:p>
            <a:r>
              <a:rPr lang="ru-RU" dirty="0" smtClean="0"/>
              <a:t>Оценочная стоимость эксплуатации электрического котла – 1700т.р.</a:t>
            </a:r>
          </a:p>
          <a:p>
            <a:r>
              <a:rPr lang="ru-RU" dirty="0" smtClean="0"/>
              <a:t>Окупаемость – 6,5 лет</a:t>
            </a:r>
          </a:p>
          <a:p>
            <a:r>
              <a:rPr lang="ru-RU" dirty="0" smtClean="0"/>
              <a:t>Срок службы установки – до 25 лет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178979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wipe/>
      </p:transition>
    </mc:Choice>
    <mc:Fallback xmlns="">
      <p:transition>
        <p:wip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Основные проблемы во внедрении и эксплуатации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0321" y="2336872"/>
            <a:ext cx="9613861" cy="4165527"/>
          </a:xfrm>
        </p:spPr>
        <p:txBody>
          <a:bodyPr/>
          <a:lstStyle/>
          <a:p>
            <a:r>
              <a:rPr lang="ru-RU" dirty="0" smtClean="0"/>
              <a:t>Низкая рабочая температура – не всегда подходит для реконструкции уже используемых систем теплоснабжения - в данном проекте эта проблема решена, т.к. источник тепла имеет болеет высокую температуру, чем традиционные скважины.</a:t>
            </a:r>
          </a:p>
          <a:p>
            <a:r>
              <a:rPr lang="ru-RU" dirty="0" smtClean="0"/>
              <a:t>Отсутствие российских комплектующих – не хватает например качественных компрессоров и теплообменников, ЭРВ и различных датчиков.</a:t>
            </a:r>
          </a:p>
          <a:p>
            <a:r>
              <a:rPr lang="ru-RU" dirty="0" smtClean="0"/>
              <a:t>Отсутствие нормативной базы по данному виду отопительных приборов</a:t>
            </a:r>
          </a:p>
          <a:p>
            <a:r>
              <a:rPr lang="ru-RU" dirty="0" smtClean="0"/>
              <a:t>Отсутствие сервисной поддержки у многих производителей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90359" y="637438"/>
            <a:ext cx="1394549" cy="13125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45375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17377">
        <p:wipe/>
      </p:transition>
    </mc:Choice>
    <mc:Fallback xmlns="">
      <p:transition advTm="17377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Связаться с нами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90359" y="637438"/>
            <a:ext cx="1394549" cy="1312517"/>
          </a:xfrm>
          <a:prstGeom prst="rect">
            <a:avLst/>
          </a:prstGeom>
        </p:spPr>
      </p:pic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746" y="2387600"/>
            <a:ext cx="4800883" cy="359886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" name="TextBox 6"/>
          <p:cNvSpPr txBox="1"/>
          <p:nvPr/>
        </p:nvSpPr>
        <p:spPr>
          <a:xfrm>
            <a:off x="5969000" y="2472266"/>
            <a:ext cx="5691777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/>
              <a:t>Наши контакты</a:t>
            </a:r>
            <a:endParaRPr lang="en-US" sz="2400" dirty="0" smtClean="0"/>
          </a:p>
          <a:p>
            <a:r>
              <a:rPr lang="ru-RU" dirty="0" smtClean="0"/>
              <a:t>Действующую установку Вы можете увидеть в нашем офисе по адресу:</a:t>
            </a:r>
          </a:p>
          <a:p>
            <a:r>
              <a:rPr lang="ru-RU" dirty="0" err="1" smtClean="0"/>
              <a:t>г.Москва</a:t>
            </a:r>
            <a:r>
              <a:rPr lang="ru-RU" dirty="0" smtClean="0"/>
              <a:t>, </a:t>
            </a:r>
            <a:r>
              <a:rPr lang="ru-RU" dirty="0" err="1" smtClean="0"/>
              <a:t>м.Сходненская</a:t>
            </a:r>
            <a:r>
              <a:rPr lang="ru-RU" dirty="0" smtClean="0"/>
              <a:t>, Цветочный проезд, дом 17, офис 207</a:t>
            </a:r>
          </a:p>
          <a:p>
            <a:r>
              <a:rPr lang="ru-RU" dirty="0" smtClean="0"/>
              <a:t>Телефон: +7(495)777-67-02</a:t>
            </a:r>
          </a:p>
          <a:p>
            <a:r>
              <a:rPr lang="ru-RU" dirty="0" smtClean="0"/>
              <a:t>Сайт: </a:t>
            </a:r>
            <a:r>
              <a:rPr lang="en-US" dirty="0" smtClean="0">
                <a:hlinkClick r:id="rId4"/>
              </a:rPr>
              <a:t>www.ecosmaga.ru</a:t>
            </a:r>
            <a:endParaRPr lang="en-US" dirty="0" smtClean="0"/>
          </a:p>
          <a:p>
            <a:r>
              <a:rPr lang="en-US" dirty="0" smtClean="0"/>
              <a:t>E-mail: </a:t>
            </a:r>
            <a:r>
              <a:rPr lang="en-US" dirty="0" smtClean="0">
                <a:hlinkClick r:id="rId5"/>
              </a:rPr>
              <a:t>info@ecosmaga.ru</a:t>
            </a:r>
            <a:endParaRPr lang="en-US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85693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13237">
        <p:wipe/>
      </p:transition>
    </mc:Choice>
    <mc:Fallback xmlns="">
      <p:transition advTm="13237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Берлин">
  <a:themeElements>
    <a:clrScheme name="Berlin">
      <a:dk1>
        <a:sysClr val="windowText" lastClr="000000"/>
      </a:dk1>
      <a:lt1>
        <a:sysClr val="window" lastClr="FFFFFF"/>
      </a:lt1>
      <a:dk2>
        <a:srgbClr val="9D360E"/>
      </a:dk2>
      <a:lt2>
        <a:srgbClr val="E7E6E6"/>
      </a:lt2>
      <a:accent1>
        <a:srgbClr val="F09415"/>
      </a:accent1>
      <a:accent2>
        <a:srgbClr val="C1B56B"/>
      </a:accent2>
      <a:accent3>
        <a:srgbClr val="4BAF73"/>
      </a:accent3>
      <a:accent4>
        <a:srgbClr val="5AA6C0"/>
      </a:accent4>
      <a:accent5>
        <a:srgbClr val="D17DF9"/>
      </a:accent5>
      <a:accent6>
        <a:srgbClr val="FA7E5C"/>
      </a:accent6>
      <a:hlink>
        <a:srgbClr val="FFAE3E"/>
      </a:hlink>
      <a:folHlink>
        <a:srgbClr val="FCC77E"/>
      </a:folHlink>
    </a:clrScheme>
    <a:fontScheme name="Berlin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erli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0CBE056-4EF4-4D92-969E-947779DA7AA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TM04033917[[fn=Берлин]]</Template>
  <TotalTime>850</TotalTime>
  <Words>354</Words>
  <Application>Microsoft Office PowerPoint</Application>
  <PresentationFormat>Широкоэкранный</PresentationFormat>
  <Paragraphs>55</Paragraphs>
  <Slides>8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2" baseType="lpstr">
      <vt:lpstr>Arial</vt:lpstr>
      <vt:lpstr>Trebuchet MS</vt:lpstr>
      <vt:lpstr>Берлин</vt:lpstr>
      <vt:lpstr>CorelDRAW</vt:lpstr>
      <vt:lpstr>Перспектива применения тепловых насосов с использованием в качестве источника тепла систем охлаждения производственных мощностей</vt:lpstr>
      <vt:lpstr>Потенциальные источники энергии для тепловых насосов</vt:lpstr>
      <vt:lpstr>Пример использования теплоты системы охлаждения магистральных насосов</vt:lpstr>
      <vt:lpstr>Применённое решение</vt:lpstr>
      <vt:lpstr>Рабочее тело и конструкция установки</vt:lpstr>
      <vt:lpstr>Экономика и окупаемость</vt:lpstr>
      <vt:lpstr>Основные проблемы во внедрении и эксплуатации</vt:lpstr>
      <vt:lpstr>Связаться с нами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Тепловые насосы SMAGA</dc:title>
  <dc:creator>Антон</dc:creator>
  <cp:lastModifiedBy>Антон</cp:lastModifiedBy>
  <cp:revision>35</cp:revision>
  <dcterms:created xsi:type="dcterms:W3CDTF">2015-03-26T13:09:57Z</dcterms:created>
  <dcterms:modified xsi:type="dcterms:W3CDTF">2016-02-10T14:56:13Z</dcterms:modified>
  <cp:contentStatus/>
</cp:coreProperties>
</file>