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11"/>
  </p:notesMasterIdLst>
  <p:sldIdLst>
    <p:sldId id="256" r:id="rId3"/>
    <p:sldId id="281" r:id="rId4"/>
    <p:sldId id="296" r:id="rId5"/>
    <p:sldId id="297" r:id="rId6"/>
    <p:sldId id="298" r:id="rId7"/>
    <p:sldId id="293" r:id="rId8"/>
    <p:sldId id="299" r:id="rId9"/>
    <p:sldId id="262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howGuides="1">
      <p:cViewPr varScale="1">
        <p:scale>
          <a:sx n="66" d="100"/>
          <a:sy n="66" d="100"/>
        </p:scale>
        <p:origin x="127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30"/>
      <c:rotY val="40"/>
      <c:depthPercent val="11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solidFill>
            <a:schemeClr val="bg1">
              <a:lumMod val="50000"/>
              <a:lumOff val="50000"/>
            </a:schemeClr>
          </a:solidFill>
        </a:defRPr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EFB8F-7C03-44D8-AC17-1BCBFE1137FB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A47C7-467B-4C3B-B595-0BE6D875A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509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722313" algn="l"/>
                <a:tab pos="1446213" algn="l"/>
                <a:tab pos="2170113" algn="l"/>
                <a:tab pos="2894013" algn="l"/>
              </a:tabLst>
            </a:pPr>
            <a:fld id="{FCE80869-1E98-407F-9732-EB26EE7DDE8C}" type="slidenum">
              <a:rPr lang="ru-RU" smtClean="0">
                <a:ea typeface="SimSun" charset="-122"/>
              </a:rPr>
              <a:pPr>
                <a:tabLst>
                  <a:tab pos="722313" algn="l"/>
                  <a:tab pos="1446213" algn="l"/>
                  <a:tab pos="2170113" algn="l"/>
                  <a:tab pos="2894013" algn="l"/>
                </a:tabLst>
              </a:pPr>
              <a:t>6</a:t>
            </a:fld>
            <a:endParaRPr lang="ru-RU" smtClean="0">
              <a:ea typeface="SimSun" charset="-122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882650"/>
            <a:ext cx="5799137" cy="43513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9003" y="5513076"/>
            <a:ext cx="5995172" cy="5223548"/>
          </a:xfrm>
          <a:noFill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1937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9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5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5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37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21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6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0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93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1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30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32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01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60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216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27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61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62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13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4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E09D-C3D6-48CB-95F4-695A093B129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424F-C964-4248-911C-5E1FE968C3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35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7660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9AF23-4836-4090-AE3D-1160837FC804}" type="datetimeFigureOut">
              <a:rPr lang="ru-RU" smtClean="0"/>
              <a:pPr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0194A-816C-490A-A266-983346C4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4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fld id="{6794C319-C839-423A-B1F0-B130FF3B4098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SimSun" charset="-122"/>
              </a:rPr>
              <a:pPr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t>07.02.2016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ea typeface="SimSun" charset="-122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ea typeface="SimSun" charset="-122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fld id="{117B80AF-46DD-4178-BED9-B142CD40ECF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SimSun" charset="-122"/>
              </a:rPr>
              <a:pPr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ea typeface="SimSu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359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u-ko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mailto:Artem.Ermolin@u-k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5556" y="621983"/>
            <a:ext cx="3456384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88900" dist="254000" dir="396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ООО «УКО»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27784" y="4293096"/>
            <a:ext cx="4176464" cy="1296144"/>
          </a:xfrm>
          <a:prstGeom prst="rect">
            <a:avLst/>
          </a:prstGeom>
          <a:gradFill rotWithShape="0">
            <a:gsLst>
              <a:gs pos="0">
                <a:srgbClr val="CC6D20"/>
              </a:gs>
              <a:gs pos="100000">
                <a:srgbClr val="FF9135"/>
              </a:gs>
            </a:gsLst>
            <a:lin ang="16200000" scaled="1"/>
          </a:gradFill>
          <a:ln w="9360">
            <a:solidFill>
              <a:srgbClr val="F59240"/>
            </a:solidFill>
            <a:round/>
            <a:headEnd/>
            <a:tailEnd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</a:tabLst>
            </a:pPr>
            <a:r>
              <a:rPr lang="ru-RU" sz="2800" b="1" dirty="0" smtClean="0">
                <a:solidFill>
                  <a:schemeClr val="bg1"/>
                </a:solidFill>
              </a:rPr>
              <a:t>Ермолин Артем, </a:t>
            </a: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</a:tabLst>
            </a:pPr>
            <a:r>
              <a:rPr lang="ru-RU" sz="2800" b="1" dirty="0">
                <a:solidFill>
                  <a:schemeClr val="bg1"/>
                </a:solidFill>
              </a:rPr>
              <a:t>Г</a:t>
            </a:r>
            <a:r>
              <a:rPr lang="ru-RU" sz="2800" b="1" dirty="0" smtClean="0">
                <a:solidFill>
                  <a:schemeClr val="bg1"/>
                </a:solidFill>
              </a:rPr>
              <a:t>енеральный директор</a:t>
            </a: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</a:tabLst>
            </a:pPr>
            <a:r>
              <a:rPr lang="ru-RU" sz="2800" b="1" dirty="0" smtClean="0">
                <a:solidFill>
                  <a:schemeClr val="bg1"/>
                </a:solidFill>
              </a:rPr>
              <a:t>ООО «УКО»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39750" y="2924944"/>
            <a:ext cx="8099425" cy="1080120"/>
          </a:xfrm>
          <a:prstGeom prst="rect">
            <a:avLst/>
          </a:prstGeom>
          <a:solidFill>
            <a:srgbClr val="FFFFFF"/>
          </a:solidFill>
          <a:ln w="25560">
            <a:solidFill>
              <a:srgbClr val="FFFFFF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400" b="1" dirty="0" smtClean="0"/>
              <a:t>«Утилизация техники</a:t>
            </a:r>
            <a:r>
              <a:rPr lang="en-US" sz="2400" b="1" dirty="0" smtClean="0"/>
              <a:t>,</a:t>
            </a:r>
            <a:r>
              <a:rPr lang="ru-RU" sz="2400" b="1" dirty="0" smtClean="0"/>
              <a:t> содержащей </a:t>
            </a:r>
            <a:r>
              <a:rPr lang="ru-RU" sz="2400" b="1" dirty="0" err="1" smtClean="0"/>
              <a:t>озоноразрушающие</a:t>
            </a:r>
            <a:r>
              <a:rPr lang="ru-RU" sz="2400" b="1" dirty="0" smtClean="0"/>
              <a:t> вещества»</a:t>
            </a:r>
            <a:endParaRPr lang="ru-RU" sz="2400" b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9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51570" y="1133343"/>
            <a:ext cx="459243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466553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2788" y="1258882"/>
            <a:ext cx="4592637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Весной 2016 года утилизирующая компания «УКО» при поддержке ООН по промышленному развитию и Минприроды РФ вводит в эксплуатацию первый в России завод по переработке холодильной и климатической техники. Производственная мощность завода составит от 50 тыс. до 200 тыс. единиц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фреоносодержащей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техники в год. </a:t>
            </a:r>
          </a:p>
          <a:p>
            <a:pPr lvl="0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Пуско-наладочные работы планируется завершить в течение февраля 2016 года. </a:t>
            </a:r>
          </a:p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Завод расположен в Дмитровском районе М.О. вблизи железнодорожной станции Белый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Раст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4500563" y="1222722"/>
            <a:ext cx="4643437" cy="46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429125" y="5184750"/>
            <a:ext cx="4714875" cy="4445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" name="Picture 2" descr="Разработка стратегии уничтожения ОРВ и создания сети для сбора ОР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3096344" cy="372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4716016" cy="107154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/>
              <a:t>Первый завод по утилизации холодильной, морозильной и климатической техники </a:t>
            </a:r>
            <a:r>
              <a:rPr lang="ru-RU" sz="2400" dirty="0"/>
              <a:t>в РФ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48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51570" y="1133343"/>
            <a:ext cx="459243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466553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04" y="1333004"/>
            <a:ext cx="41764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Демонтаж двигателя (ручной)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Всасывание и разделение масла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газа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Уменьшение размера частиц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Автоматическое отделение железа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Гранулирование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Автоматическое отделение цветных металлов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Всасывание полиуретана и брикетирование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Система адсорбции фреонов</a:t>
            </a:r>
          </a:p>
          <a:p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260648"/>
            <a:ext cx="3419872" cy="8108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Процесс переработки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37" y="1373170"/>
            <a:ext cx="4138181" cy="275878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764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51570" y="1133343"/>
            <a:ext cx="459243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466553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306" y="1168213"/>
            <a:ext cx="41764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Экологически дружественная концепция означает, что уровень эмиссии фреонов в воздух, используемый в процессе холодной механической переработки, ничтожный. </a:t>
            </a:r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Интеллектуальная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система фильтров обеспечивает уровень эмиссии пыли в атмосферу ниже предела, установленного региональными и международными стандартами.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3419872" cy="107154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Экологически чистое производство</a:t>
            </a:r>
            <a:endParaRPr lang="ru-RU" sz="2400" dirty="0"/>
          </a:p>
        </p:txBody>
      </p:sp>
      <p:pic>
        <p:nvPicPr>
          <p:cNvPr id="10" name="Picture 2" descr="Линии компании FORR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8071" y="1484784"/>
            <a:ext cx="4355975" cy="2581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80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51570" y="1133343"/>
            <a:ext cx="459243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466553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3419872" cy="107154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Соблюдение</a:t>
            </a:r>
          </a:p>
          <a:p>
            <a:pPr algn="ctr"/>
            <a:r>
              <a:rPr lang="ru-RU" sz="2400" dirty="0" smtClean="0"/>
              <a:t>«</a:t>
            </a:r>
            <a:r>
              <a:rPr lang="ru-RU" sz="2400" dirty="0" err="1" smtClean="0"/>
              <a:t>Монреальского</a:t>
            </a:r>
            <a:r>
              <a:rPr lang="ru-RU" sz="2400" dirty="0" smtClean="0"/>
              <a:t> протокола»</a:t>
            </a:r>
            <a:endParaRPr lang="ru-RU" sz="2400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974492614"/>
              </p:ext>
            </p:extLst>
          </p:nvPr>
        </p:nvGraphicFramePr>
        <p:xfrm>
          <a:off x="303098" y="1352192"/>
          <a:ext cx="8496944" cy="381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7" descr="http://bm.img.com.ua/berlin/storage/news/orig/7/60/0270ce23a23f38f52a15d3d77e9f1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7902" y="1119402"/>
            <a:ext cx="2987779" cy="2172917"/>
          </a:xfrm>
          <a:prstGeom prst="roundRect">
            <a:avLst/>
          </a:prstGeom>
          <a:noFill/>
          <a:effectLst/>
        </p:spPr>
      </p:pic>
      <p:sp>
        <p:nvSpPr>
          <p:cNvPr id="9" name="TextBox 8"/>
          <p:cNvSpPr txBox="1"/>
          <p:nvPr/>
        </p:nvSpPr>
        <p:spPr>
          <a:xfrm>
            <a:off x="4572596" y="3406262"/>
            <a:ext cx="47019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Согласно словам президента РФ Владимира Владимирович Путина, на последней сессии Генассамблеи ООН и конференции ООН по вопросам изменения климата особое внимание нужно уделить вопросам изменения климата, выбросов парниковых газов и поиску качественно иных подходов решения экологических проблем. </a:t>
            </a:r>
            <a:endParaRPr lang="ru-RU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041" y="924747"/>
            <a:ext cx="44012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Многие страны, в том числе и Россия подписали </a:t>
            </a:r>
            <a:r>
              <a:rPr lang="ru-RU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Монреальский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протокол 1987 года, </a:t>
            </a:r>
            <a:endParaRPr lang="ru-RU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предусматривающий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постепенный отказ от производства, и применения </a:t>
            </a:r>
            <a:endParaRPr lang="ru-RU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озоноразрушающих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веществ: </a:t>
            </a:r>
            <a:r>
              <a:rPr lang="ru-RU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хлорфторуглеродов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ru-RU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гидрохлорфторуглеродов</a:t>
            </a:r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в последнее время активно применяемых гидрофторуглеродов (ГФУ).  </a:t>
            </a:r>
            <a:endParaRPr lang="ru-RU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Гидрофторуглероды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представляют собой мощный парниковый газ, который в тысячи </a:t>
            </a:r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 эффективнее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удерживает тепло, чем углекислый газ (СО2). По расчетам ученых, к 2050 году вклад ГФУ в парниковый эффект вырастет до 7%-12% от доли СО2.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9165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0" y="404663"/>
            <a:ext cx="3059832" cy="720081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defTabSz="449263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2313" algn="l"/>
                <a:tab pos="1446213" algn="l"/>
                <a:tab pos="2170113" algn="l"/>
              </a:tabLst>
            </a:pPr>
            <a:endParaRPr lang="ru-RU" dirty="0">
              <a:solidFill>
                <a:srgbClr val="000000"/>
              </a:solidFill>
              <a:latin typeface="Arial" pitchFamily="34" charset="0"/>
              <a:ea typeface="SimSun" charset="-122"/>
              <a:cs typeface="Arial" pitchFamily="34" charset="0"/>
            </a:endParaRP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2313" algn="l"/>
                <a:tab pos="1446213" algn="l"/>
                <a:tab pos="2170113" algn="l"/>
              </a:tabLst>
            </a:pPr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ea typeface="SimSun" charset="-122"/>
                <a:cs typeface="Arial" pitchFamily="34" charset="0"/>
              </a:rPr>
              <a:t>Тепловые насосы</a:t>
            </a:r>
            <a:endParaRPr lang="ru-RU" sz="2400" dirty="0">
              <a:solidFill>
                <a:prstClr val="white"/>
              </a:solidFill>
              <a:latin typeface="Arial" pitchFamily="34" charset="0"/>
              <a:ea typeface="SimSun" charset="-122"/>
              <a:cs typeface="Arial" pitchFamily="34" charset="0"/>
            </a:endParaRPr>
          </a:p>
          <a:p>
            <a:pPr defTabSz="449263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2313" algn="l"/>
                <a:tab pos="1446213" algn="l"/>
                <a:tab pos="2170113" algn="l"/>
              </a:tabLst>
            </a:pPr>
            <a:endParaRPr lang="ru-RU" sz="2400" dirty="0">
              <a:solidFill>
                <a:srgbClr val="000000"/>
              </a:solidFill>
              <a:latin typeface="Arial" pitchFamily="34" charset="0"/>
              <a:ea typeface="SimSun" charset="-122"/>
              <a:cs typeface="Arial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636151" y="1203789"/>
            <a:ext cx="6481117" cy="1937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defTabSz="449263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Наиболее распространенные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рабочие (</a:t>
            </a:r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озоноразрушающие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жидкости для тепловых насосов являются: 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R12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Хлорфторуглерод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CFC-12), R114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Хлорфторуглерод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CFC-114), R500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(Фреон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R500), R502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(Фреон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R500), R22 (</a:t>
            </a:r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Хлорфторуглеводород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HCFC-22), применяется  практически во  всех обратимых и низкотемпературных тепловых насосах.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2162348" cy="17281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3861048"/>
            <a:ext cx="86409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тилизационный Завод «УКО» будет крайне полезен  для извлечения и дальнейшей нейтрализации озоноразрушающих веществ, минеральных масел и прочих вредных элементов используемых в тепловых насосах большой мощности.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0334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2656"/>
            <a:ext cx="2843808" cy="73889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</a:rPr>
              <a:t>Есть вопросы?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201" y="2348880"/>
            <a:ext cx="58068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 удовольствием отвечу на вопросы по запуску завода «УКО» по утилизации холодильной и климатической техники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его полезности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сфере тепловых насосов большой мощности.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026" name="Picture 2" descr="D:\Google Диск\Мое\УКО\Презентации\Новая презентация\Презентация Ратэк 2016\WhatisTheGreenD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71440"/>
            <a:ext cx="2929012" cy="229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76256" y="351107"/>
            <a:ext cx="1829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ООО «УКО»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78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92275" y="1844675"/>
            <a:ext cx="6408738" cy="3240088"/>
          </a:xfrm>
          <a:prstGeom prst="rect">
            <a:avLst/>
          </a:prstGeom>
          <a:solidFill>
            <a:srgbClr val="FFFFFF"/>
          </a:solidFill>
          <a:ln w="25560">
            <a:solidFill>
              <a:srgbClr val="FFFFFF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r>
              <a:rPr lang="ru-RU" b="1" dirty="0">
                <a:solidFill>
                  <a:srgbClr val="000000"/>
                </a:solidFill>
                <a:latin typeface="Calibri" charset="0"/>
              </a:rPr>
              <a:t>Генеральный директор: </a:t>
            </a:r>
            <a:r>
              <a:rPr lang="ru-RU" dirty="0">
                <a:solidFill>
                  <a:srgbClr val="000000"/>
                </a:solidFill>
                <a:latin typeface="Calibri" charset="0"/>
              </a:rPr>
              <a:t>Ермолин Артем Витальевич</a:t>
            </a: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r>
              <a:rPr lang="ru-RU" b="1" dirty="0">
                <a:solidFill>
                  <a:srgbClr val="000000"/>
                </a:solidFill>
                <a:latin typeface="Calibri" charset="0"/>
              </a:rPr>
              <a:t> Многоканальный тел.: </a:t>
            </a:r>
            <a:r>
              <a:rPr lang="ru-RU" dirty="0">
                <a:solidFill>
                  <a:srgbClr val="000000"/>
                </a:solidFill>
                <a:latin typeface="Calibri" charset="0"/>
              </a:rPr>
              <a:t>+8 800 700 80 35</a:t>
            </a: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Calibri" charset="0"/>
              </a:rPr>
              <a:t>Мобильный телефон</a:t>
            </a:r>
            <a:r>
              <a:rPr lang="ru-RU" b="1" dirty="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ru-RU" dirty="0">
                <a:solidFill>
                  <a:srgbClr val="000000"/>
                </a:solidFill>
                <a:latin typeface="Calibri" charset="0"/>
              </a:rPr>
              <a:t>+7 985 921 84 17</a:t>
            </a: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r>
              <a:rPr lang="ru-RU" b="1" dirty="0">
                <a:solidFill>
                  <a:srgbClr val="000000"/>
                </a:solidFill>
                <a:latin typeface="Calibri" charset="0"/>
              </a:rPr>
              <a:t>Корпоративная эл. почта: </a:t>
            </a:r>
            <a:r>
              <a:rPr lang="en-US" dirty="0">
                <a:latin typeface="Calibri" charset="0"/>
              </a:rPr>
              <a:t>info@u-ko.ru</a:t>
            </a:r>
            <a:endParaRPr lang="ru-RU" dirty="0">
              <a:latin typeface="Calibri" charset="0"/>
              <a:hlinkClick r:id="rId3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r>
              <a:rPr lang="ru-RU" b="1" dirty="0">
                <a:solidFill>
                  <a:srgbClr val="000000"/>
                </a:solidFill>
                <a:latin typeface="Calibri" charset="0"/>
              </a:rPr>
              <a:t>Эл. почта генерального директора: </a:t>
            </a:r>
            <a:r>
              <a:rPr lang="en-US" dirty="0">
                <a:latin typeface="Calibri" charset="0"/>
              </a:rPr>
              <a:t>Artem.Ermolin@u-ko.ru</a:t>
            </a:r>
            <a:endParaRPr lang="ru-RU" dirty="0">
              <a:latin typeface="Calibri" charset="0"/>
              <a:hlinkClick r:id="rId4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ru-RU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09900" y="4356100"/>
            <a:ext cx="4133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</a:tabLst>
            </a:pPr>
            <a:r>
              <a:rPr lang="ru-RU" sz="3200" b="1">
                <a:solidFill>
                  <a:srgbClr val="92D050"/>
                </a:solidFill>
                <a:latin typeface="Calibri" charset="0"/>
              </a:rPr>
              <a:t>Спасибо за внимание!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11600" y="5916613"/>
            <a:ext cx="1739900" cy="534987"/>
          </a:xfrm>
          <a:prstGeom prst="rect">
            <a:avLst/>
          </a:prstGeom>
          <a:solidFill>
            <a:srgbClr val="FFFFFF"/>
          </a:solidFill>
          <a:ln w="2556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8" y="6021388"/>
            <a:ext cx="12049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53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481</Words>
  <Application>Microsoft Office PowerPoint</Application>
  <PresentationFormat>Экран (4:3)</PresentationFormat>
  <Paragraphs>57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SimSun</vt:lpstr>
      <vt:lpstr>Arial</vt:lpstr>
      <vt:lpstr>Calibri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Руслан</cp:lastModifiedBy>
  <cp:revision>271</cp:revision>
  <cp:lastPrinted>2016-01-28T15:19:50Z</cp:lastPrinted>
  <dcterms:created xsi:type="dcterms:W3CDTF">2012-07-08T14:31:35Z</dcterms:created>
  <dcterms:modified xsi:type="dcterms:W3CDTF">2016-02-07T10:51:47Z</dcterms:modified>
</cp:coreProperties>
</file>