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notesSlides/notesSlide8.xml" ContentType="application/vnd.openxmlformats-officedocument.presentationml.notesSlide+xml"/>
  <Override PartName="/ppt/charts/chart4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65" r:id="rId2"/>
    <p:sldId id="271" r:id="rId3"/>
    <p:sldId id="284" r:id="rId4"/>
    <p:sldId id="280" r:id="rId5"/>
    <p:sldId id="281" r:id="rId6"/>
    <p:sldId id="282" r:id="rId7"/>
    <p:sldId id="285" r:id="rId8"/>
    <p:sldId id="283" r:id="rId9"/>
    <p:sldId id="286" r:id="rId10"/>
    <p:sldId id="287" r:id="rId11"/>
    <p:sldId id="289" r:id="rId12"/>
    <p:sldId id="288" r:id="rId13"/>
    <p:sldId id="290" r:id="rId14"/>
    <p:sldId id="273" r:id="rId15"/>
    <p:sldId id="264" r:id="rId16"/>
  </p:sldIdLst>
  <p:sldSz cx="9144000" cy="6858000" type="screen4x3"/>
  <p:notesSz cx="6858000" cy="9144000"/>
  <p:defaultTextStyle>
    <a:defPPr>
      <a:defRPr lang="ru-RU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427"/>
    <a:srgbClr val="FF65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983" autoAdjust="0"/>
    <p:restoredTop sz="94608" autoAdjust="0"/>
  </p:normalViewPr>
  <p:slideViewPr>
    <p:cSldViewPr snapToGrid="0" snapToObjects="1">
      <p:cViewPr>
        <p:scale>
          <a:sx n="50" d="100"/>
          <a:sy n="50" d="100"/>
        </p:scale>
        <p:origin x="-1722" y="-5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5278146109769"/>
          <c:y val="4.35411690367737E-2"/>
          <c:w val="0.86020595673244504"/>
          <c:h val="0.75632568603488504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ln w="38100"/>
          </c:spPr>
          <c:marker>
            <c:symbol val="none"/>
          </c:marker>
          <c:cat>
            <c:numRef>
              <c:f>Лист1!$A$2:$A$67</c:f>
              <c:numCache>
                <c:formatCode>General</c:formatCode>
                <c:ptCount val="66"/>
                <c:pt idx="0">
                  <c:v>-30</c:v>
                </c:pt>
                <c:pt idx="1">
                  <c:v>-29</c:v>
                </c:pt>
                <c:pt idx="2">
                  <c:v>-28</c:v>
                </c:pt>
                <c:pt idx="3">
                  <c:v>-27</c:v>
                </c:pt>
                <c:pt idx="4">
                  <c:v>-26</c:v>
                </c:pt>
                <c:pt idx="5">
                  <c:v>-25</c:v>
                </c:pt>
                <c:pt idx="6">
                  <c:v>-24</c:v>
                </c:pt>
                <c:pt idx="7">
                  <c:v>-23</c:v>
                </c:pt>
                <c:pt idx="8">
                  <c:v>-22</c:v>
                </c:pt>
                <c:pt idx="9">
                  <c:v>-21</c:v>
                </c:pt>
                <c:pt idx="10">
                  <c:v>-20</c:v>
                </c:pt>
                <c:pt idx="11">
                  <c:v>-19</c:v>
                </c:pt>
                <c:pt idx="12">
                  <c:v>-18</c:v>
                </c:pt>
                <c:pt idx="13">
                  <c:v>-17</c:v>
                </c:pt>
                <c:pt idx="14">
                  <c:v>-16</c:v>
                </c:pt>
                <c:pt idx="15">
                  <c:v>-15</c:v>
                </c:pt>
                <c:pt idx="16">
                  <c:v>-14</c:v>
                </c:pt>
                <c:pt idx="17">
                  <c:v>-13</c:v>
                </c:pt>
                <c:pt idx="18">
                  <c:v>-12</c:v>
                </c:pt>
                <c:pt idx="19">
                  <c:v>-11</c:v>
                </c:pt>
                <c:pt idx="20">
                  <c:v>-10</c:v>
                </c:pt>
                <c:pt idx="21">
                  <c:v>-9</c:v>
                </c:pt>
                <c:pt idx="22">
                  <c:v>-8</c:v>
                </c:pt>
                <c:pt idx="23">
                  <c:v>-7</c:v>
                </c:pt>
                <c:pt idx="24">
                  <c:v>-6</c:v>
                </c:pt>
                <c:pt idx="25">
                  <c:v>-5</c:v>
                </c:pt>
                <c:pt idx="26">
                  <c:v>-4</c:v>
                </c:pt>
                <c:pt idx="27">
                  <c:v>-3</c:v>
                </c:pt>
                <c:pt idx="28">
                  <c:v>-2</c:v>
                </c:pt>
                <c:pt idx="29">
                  <c:v>-1</c:v>
                </c:pt>
                <c:pt idx="30">
                  <c:v>0</c:v>
                </c:pt>
                <c:pt idx="31">
                  <c:v>1</c:v>
                </c:pt>
                <c:pt idx="32">
                  <c:v>2</c:v>
                </c:pt>
                <c:pt idx="33">
                  <c:v>3</c:v>
                </c:pt>
                <c:pt idx="34">
                  <c:v>4</c:v>
                </c:pt>
                <c:pt idx="35">
                  <c:v>5</c:v>
                </c:pt>
                <c:pt idx="36">
                  <c:v>6</c:v>
                </c:pt>
                <c:pt idx="37">
                  <c:v>7</c:v>
                </c:pt>
                <c:pt idx="38">
                  <c:v>8</c:v>
                </c:pt>
                <c:pt idx="39">
                  <c:v>9</c:v>
                </c:pt>
                <c:pt idx="40">
                  <c:v>10</c:v>
                </c:pt>
                <c:pt idx="41">
                  <c:v>11</c:v>
                </c:pt>
                <c:pt idx="42">
                  <c:v>12</c:v>
                </c:pt>
                <c:pt idx="43">
                  <c:v>13</c:v>
                </c:pt>
                <c:pt idx="44">
                  <c:v>14</c:v>
                </c:pt>
                <c:pt idx="45">
                  <c:v>15</c:v>
                </c:pt>
                <c:pt idx="46">
                  <c:v>16</c:v>
                </c:pt>
                <c:pt idx="47">
                  <c:v>17</c:v>
                </c:pt>
                <c:pt idx="48">
                  <c:v>18</c:v>
                </c:pt>
                <c:pt idx="49">
                  <c:v>19</c:v>
                </c:pt>
                <c:pt idx="50">
                  <c:v>20</c:v>
                </c:pt>
                <c:pt idx="51">
                  <c:v>21</c:v>
                </c:pt>
                <c:pt idx="52">
                  <c:v>22</c:v>
                </c:pt>
                <c:pt idx="53">
                  <c:v>23</c:v>
                </c:pt>
                <c:pt idx="54">
                  <c:v>24</c:v>
                </c:pt>
                <c:pt idx="55">
                  <c:v>25</c:v>
                </c:pt>
                <c:pt idx="56">
                  <c:v>26</c:v>
                </c:pt>
                <c:pt idx="57">
                  <c:v>27</c:v>
                </c:pt>
                <c:pt idx="58">
                  <c:v>28</c:v>
                </c:pt>
                <c:pt idx="59">
                  <c:v>29</c:v>
                </c:pt>
                <c:pt idx="60">
                  <c:v>30</c:v>
                </c:pt>
                <c:pt idx="61">
                  <c:v>31</c:v>
                </c:pt>
                <c:pt idx="62">
                  <c:v>32</c:v>
                </c:pt>
                <c:pt idx="63">
                  <c:v>33</c:v>
                </c:pt>
                <c:pt idx="64">
                  <c:v>34</c:v>
                </c:pt>
                <c:pt idx="65">
                  <c:v>35</c:v>
                </c:pt>
              </c:numCache>
            </c:numRef>
          </c:cat>
          <c:val>
            <c:numRef>
              <c:f>Лист1!$B$2:$B$67</c:f>
              <c:numCache>
                <c:formatCode>0.00</c:formatCode>
                <c:ptCount val="66"/>
                <c:pt idx="0">
                  <c:v>0</c:v>
                </c:pt>
                <c:pt idx="1">
                  <c:v>0</c:v>
                </c:pt>
                <c:pt idx="2">
                  <c:v>0.60041124057573669</c:v>
                </c:pt>
                <c:pt idx="3">
                  <c:v>0.60041124057573669</c:v>
                </c:pt>
                <c:pt idx="4">
                  <c:v>4.8032899246058935</c:v>
                </c:pt>
                <c:pt idx="5">
                  <c:v>4.2028786840301571</c:v>
                </c:pt>
                <c:pt idx="6">
                  <c:v>4.8032899246058935</c:v>
                </c:pt>
                <c:pt idx="7">
                  <c:v>5.4037011651816309</c:v>
                </c:pt>
                <c:pt idx="8">
                  <c:v>17.411925976696363</c:v>
                </c:pt>
                <c:pt idx="9">
                  <c:v>19.813570938999312</c:v>
                </c:pt>
                <c:pt idx="10">
                  <c:v>21.014393420150785</c:v>
                </c:pt>
                <c:pt idx="11">
                  <c:v>25.817683344756677</c:v>
                </c:pt>
                <c:pt idx="12">
                  <c:v>19.213159698423574</c:v>
                </c:pt>
                <c:pt idx="13">
                  <c:v>21.614804660726524</c:v>
                </c:pt>
                <c:pt idx="14">
                  <c:v>36.625085675119941</c:v>
                </c:pt>
                <c:pt idx="15">
                  <c:v>45.631254283755993</c:v>
                </c:pt>
                <c:pt idx="16">
                  <c:v>45.030843043180255</c:v>
                </c:pt>
                <c:pt idx="17">
                  <c:v>48.63331048663467</c:v>
                </c:pt>
                <c:pt idx="18">
                  <c:v>56.438656614119246</c:v>
                </c:pt>
                <c:pt idx="19">
                  <c:v>70.24811514736119</c:v>
                </c:pt>
                <c:pt idx="20">
                  <c:v>93.664153529814925</c:v>
                </c:pt>
                <c:pt idx="21">
                  <c:v>104.67169294037009</c:v>
                </c:pt>
                <c:pt idx="22">
                  <c:v>109.27484578478408</c:v>
                </c:pt>
                <c:pt idx="23">
                  <c:v>126.08636052090471</c:v>
                </c:pt>
                <c:pt idx="24">
                  <c:v>149.50239890335845</c:v>
                </c:pt>
                <c:pt idx="25">
                  <c:v>162.71144619602464</c:v>
                </c:pt>
                <c:pt idx="26">
                  <c:v>182.52501713502397</c:v>
                </c:pt>
                <c:pt idx="27">
                  <c:v>194.33310486634676</c:v>
                </c:pt>
                <c:pt idx="28">
                  <c:v>211.94516792323506</c:v>
                </c:pt>
                <c:pt idx="29">
                  <c:v>258.77724468814256</c:v>
                </c:pt>
                <c:pt idx="30">
                  <c:v>324.2220699108978</c:v>
                </c:pt>
                <c:pt idx="31">
                  <c:v>412.68265935572299</c:v>
                </c:pt>
                <c:pt idx="32">
                  <c:v>420.48800548320759</c:v>
                </c:pt>
                <c:pt idx="33">
                  <c:v>324.2220699108978</c:v>
                </c:pt>
                <c:pt idx="34">
                  <c:v>289.59835503769699</c:v>
                </c:pt>
                <c:pt idx="35">
                  <c:v>268.78409869773816</c:v>
                </c:pt>
                <c:pt idx="36">
                  <c:v>296.20287868403011</c:v>
                </c:pt>
                <c:pt idx="37">
                  <c:v>283.39410555174771</c:v>
                </c:pt>
                <c:pt idx="38">
                  <c:v>262.37971213159693</c:v>
                </c:pt>
                <c:pt idx="39">
                  <c:v>259.97806716929398</c:v>
                </c:pt>
                <c:pt idx="40">
                  <c:v>254.57436600411236</c:v>
                </c:pt>
                <c:pt idx="41">
                  <c:v>277.99040438656613</c:v>
                </c:pt>
                <c:pt idx="42">
                  <c:v>297.20356408498964</c:v>
                </c:pt>
                <c:pt idx="43">
                  <c:v>298.40438656614111</c:v>
                </c:pt>
                <c:pt idx="44">
                  <c:v>305.00891021247423</c:v>
                </c:pt>
                <c:pt idx="45">
                  <c:v>303.20767649074702</c:v>
                </c:pt>
                <c:pt idx="46">
                  <c:v>308.01096641535293</c:v>
                </c:pt>
                <c:pt idx="47">
                  <c:v>280.99246058944476</c:v>
                </c:pt>
                <c:pt idx="48">
                  <c:v>233.55997258396158</c:v>
                </c:pt>
                <c:pt idx="49">
                  <c:v>212.5455791638108</c:v>
                </c:pt>
                <c:pt idx="50">
                  <c:v>151.30363262508564</c:v>
                </c:pt>
                <c:pt idx="51">
                  <c:v>154.90610006854007</c:v>
                </c:pt>
                <c:pt idx="52">
                  <c:v>140.49623029472238</c:v>
                </c:pt>
                <c:pt idx="53">
                  <c:v>87.059629883481819</c:v>
                </c:pt>
                <c:pt idx="54">
                  <c:v>66.645647703906761</c:v>
                </c:pt>
                <c:pt idx="55">
                  <c:v>54.637422892392038</c:v>
                </c:pt>
                <c:pt idx="56">
                  <c:v>39.026730637422887</c:v>
                </c:pt>
                <c:pt idx="57">
                  <c:v>27.618917066483888</c:v>
                </c:pt>
                <c:pt idx="58">
                  <c:v>21.014393420150785</c:v>
                </c:pt>
                <c:pt idx="59">
                  <c:v>18.612748457847839</c:v>
                </c:pt>
                <c:pt idx="60">
                  <c:v>15.010281014393417</c:v>
                </c:pt>
                <c:pt idx="61">
                  <c:v>12.008224811514733</c:v>
                </c:pt>
                <c:pt idx="62">
                  <c:v>7.2049348869088403</c:v>
                </c:pt>
                <c:pt idx="63">
                  <c:v>6.0041124057573665</c:v>
                </c:pt>
                <c:pt idx="64">
                  <c:v>1.8012337217272101</c:v>
                </c:pt>
                <c:pt idx="65">
                  <c:v>1.2008224811514734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228992"/>
        <c:axId val="6275840"/>
      </c:lineChart>
      <c:catAx>
        <c:axId val="62289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ru-RU"/>
          </a:p>
        </c:txPr>
        <c:crossAx val="6275840"/>
        <c:crosses val="autoZero"/>
        <c:auto val="1"/>
        <c:lblAlgn val="ctr"/>
        <c:lblOffset val="100"/>
        <c:tickLblSkip val="5"/>
        <c:noMultiLvlLbl val="0"/>
      </c:catAx>
      <c:valAx>
        <c:axId val="6275840"/>
        <c:scaling>
          <c:orientation val="minMax"/>
        </c:scaling>
        <c:delete val="0"/>
        <c:axPos val="l"/>
        <c:majorGridlines/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ru-RU"/>
          </a:p>
        </c:txPr>
        <c:crossAx val="622899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area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ТН</c:v>
                </c:pt>
              </c:strCache>
            </c:strRef>
          </c:tx>
          <c:cat>
            <c:numRef>
              <c:f>Лист1!$A$2:$A$53</c:f>
              <c:numCache>
                <c:formatCode>General</c:formatCode>
                <c:ptCount val="52"/>
                <c:pt idx="0">
                  <c:v>-26</c:v>
                </c:pt>
                <c:pt idx="1">
                  <c:v>-25</c:v>
                </c:pt>
                <c:pt idx="2">
                  <c:v>-24</c:v>
                </c:pt>
                <c:pt idx="3">
                  <c:v>-23</c:v>
                </c:pt>
                <c:pt idx="4">
                  <c:v>-22</c:v>
                </c:pt>
                <c:pt idx="5">
                  <c:v>-21</c:v>
                </c:pt>
                <c:pt idx="6">
                  <c:v>-20</c:v>
                </c:pt>
                <c:pt idx="7">
                  <c:v>-19</c:v>
                </c:pt>
                <c:pt idx="8">
                  <c:v>-18</c:v>
                </c:pt>
                <c:pt idx="9">
                  <c:v>-17</c:v>
                </c:pt>
                <c:pt idx="10">
                  <c:v>-16</c:v>
                </c:pt>
                <c:pt idx="11">
                  <c:v>-15</c:v>
                </c:pt>
                <c:pt idx="12">
                  <c:v>-14</c:v>
                </c:pt>
                <c:pt idx="13">
                  <c:v>-13</c:v>
                </c:pt>
                <c:pt idx="14">
                  <c:v>-12</c:v>
                </c:pt>
                <c:pt idx="15">
                  <c:v>-11</c:v>
                </c:pt>
                <c:pt idx="16">
                  <c:v>-10</c:v>
                </c:pt>
                <c:pt idx="17">
                  <c:v>-9</c:v>
                </c:pt>
                <c:pt idx="18">
                  <c:v>-8</c:v>
                </c:pt>
                <c:pt idx="19">
                  <c:v>-7</c:v>
                </c:pt>
                <c:pt idx="20">
                  <c:v>-6</c:v>
                </c:pt>
                <c:pt idx="21">
                  <c:v>-5</c:v>
                </c:pt>
                <c:pt idx="22">
                  <c:v>-4</c:v>
                </c:pt>
                <c:pt idx="23">
                  <c:v>-3</c:v>
                </c:pt>
                <c:pt idx="24">
                  <c:v>-2</c:v>
                </c:pt>
                <c:pt idx="25">
                  <c:v>-1</c:v>
                </c:pt>
                <c:pt idx="26">
                  <c:v>0</c:v>
                </c:pt>
                <c:pt idx="27">
                  <c:v>1</c:v>
                </c:pt>
                <c:pt idx="28">
                  <c:v>2</c:v>
                </c:pt>
                <c:pt idx="29">
                  <c:v>3</c:v>
                </c:pt>
                <c:pt idx="30">
                  <c:v>4</c:v>
                </c:pt>
                <c:pt idx="31">
                  <c:v>5</c:v>
                </c:pt>
                <c:pt idx="32">
                  <c:v>6</c:v>
                </c:pt>
                <c:pt idx="33">
                  <c:v>7</c:v>
                </c:pt>
                <c:pt idx="34">
                  <c:v>8</c:v>
                </c:pt>
                <c:pt idx="35">
                  <c:v>9</c:v>
                </c:pt>
                <c:pt idx="36">
                  <c:v>10</c:v>
                </c:pt>
                <c:pt idx="37">
                  <c:v>11</c:v>
                </c:pt>
                <c:pt idx="38">
                  <c:v>12</c:v>
                </c:pt>
                <c:pt idx="39">
                  <c:v>13</c:v>
                </c:pt>
                <c:pt idx="40">
                  <c:v>14</c:v>
                </c:pt>
                <c:pt idx="41">
                  <c:v>15</c:v>
                </c:pt>
                <c:pt idx="42">
                  <c:v>16</c:v>
                </c:pt>
                <c:pt idx="43">
                  <c:v>17</c:v>
                </c:pt>
                <c:pt idx="44">
                  <c:v>18</c:v>
                </c:pt>
                <c:pt idx="45">
                  <c:v>19</c:v>
                </c:pt>
                <c:pt idx="46">
                  <c:v>20</c:v>
                </c:pt>
                <c:pt idx="47">
                  <c:v>21</c:v>
                </c:pt>
                <c:pt idx="48">
                  <c:v>22</c:v>
                </c:pt>
                <c:pt idx="49">
                  <c:v>23</c:v>
                </c:pt>
                <c:pt idx="50">
                  <c:v>24</c:v>
                </c:pt>
                <c:pt idx="51">
                  <c:v>25</c:v>
                </c:pt>
              </c:numCache>
            </c:numRef>
          </c:cat>
          <c:val>
            <c:numRef>
              <c:f>Лист1!$B$2:$B$53</c:f>
              <c:numCache>
                <c:formatCode>General</c:formatCode>
                <c:ptCount val="5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25.7</c:v>
                </c:pt>
                <c:pt idx="24">
                  <c:v>26.4</c:v>
                </c:pt>
                <c:pt idx="25">
                  <c:v>26.95</c:v>
                </c:pt>
                <c:pt idx="26">
                  <c:v>27.5</c:v>
                </c:pt>
                <c:pt idx="27">
                  <c:v>28.25</c:v>
                </c:pt>
                <c:pt idx="28">
                  <c:v>28.173913043478262</c:v>
                </c:pt>
                <c:pt idx="29">
                  <c:v>26.608695652173914</c:v>
                </c:pt>
                <c:pt idx="30">
                  <c:v>25.043478260869566</c:v>
                </c:pt>
                <c:pt idx="31">
                  <c:v>23.478260869565219</c:v>
                </c:pt>
                <c:pt idx="32">
                  <c:v>21.913043478260871</c:v>
                </c:pt>
                <c:pt idx="33">
                  <c:v>20.347826086956523</c:v>
                </c:pt>
                <c:pt idx="34">
                  <c:v>18.782608695652176</c:v>
                </c:pt>
                <c:pt idx="35">
                  <c:v>17.217391304347824</c:v>
                </c:pt>
                <c:pt idx="36">
                  <c:v>15.652173913043478</c:v>
                </c:pt>
                <c:pt idx="37">
                  <c:v>14.086956521739131</c:v>
                </c:pt>
                <c:pt idx="38">
                  <c:v>12.521739130434783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Котел</c:v>
                </c:pt>
              </c:strCache>
            </c:strRef>
          </c:tx>
          <c:cat>
            <c:numRef>
              <c:f>Лист1!$A$2:$A$53</c:f>
              <c:numCache>
                <c:formatCode>General</c:formatCode>
                <c:ptCount val="52"/>
                <c:pt idx="0">
                  <c:v>-26</c:v>
                </c:pt>
                <c:pt idx="1">
                  <c:v>-25</c:v>
                </c:pt>
                <c:pt idx="2">
                  <c:v>-24</c:v>
                </c:pt>
                <c:pt idx="3">
                  <c:v>-23</c:v>
                </c:pt>
                <c:pt idx="4">
                  <c:v>-22</c:v>
                </c:pt>
                <c:pt idx="5">
                  <c:v>-21</c:v>
                </c:pt>
                <c:pt idx="6">
                  <c:v>-20</c:v>
                </c:pt>
                <c:pt idx="7">
                  <c:v>-19</c:v>
                </c:pt>
                <c:pt idx="8">
                  <c:v>-18</c:v>
                </c:pt>
                <c:pt idx="9">
                  <c:v>-17</c:v>
                </c:pt>
                <c:pt idx="10">
                  <c:v>-16</c:v>
                </c:pt>
                <c:pt idx="11">
                  <c:v>-15</c:v>
                </c:pt>
                <c:pt idx="12">
                  <c:v>-14</c:v>
                </c:pt>
                <c:pt idx="13">
                  <c:v>-13</c:v>
                </c:pt>
                <c:pt idx="14">
                  <c:v>-12</c:v>
                </c:pt>
                <c:pt idx="15">
                  <c:v>-11</c:v>
                </c:pt>
                <c:pt idx="16">
                  <c:v>-10</c:v>
                </c:pt>
                <c:pt idx="17">
                  <c:v>-9</c:v>
                </c:pt>
                <c:pt idx="18">
                  <c:v>-8</c:v>
                </c:pt>
                <c:pt idx="19">
                  <c:v>-7</c:v>
                </c:pt>
                <c:pt idx="20">
                  <c:v>-6</c:v>
                </c:pt>
                <c:pt idx="21">
                  <c:v>-5</c:v>
                </c:pt>
                <c:pt idx="22">
                  <c:v>-4</c:v>
                </c:pt>
                <c:pt idx="23">
                  <c:v>-3</c:v>
                </c:pt>
                <c:pt idx="24">
                  <c:v>-2</c:v>
                </c:pt>
                <c:pt idx="25">
                  <c:v>-1</c:v>
                </c:pt>
                <c:pt idx="26">
                  <c:v>0</c:v>
                </c:pt>
                <c:pt idx="27">
                  <c:v>1</c:v>
                </c:pt>
                <c:pt idx="28">
                  <c:v>2</c:v>
                </c:pt>
                <c:pt idx="29">
                  <c:v>3</c:v>
                </c:pt>
                <c:pt idx="30">
                  <c:v>4</c:v>
                </c:pt>
                <c:pt idx="31">
                  <c:v>5</c:v>
                </c:pt>
                <c:pt idx="32">
                  <c:v>6</c:v>
                </c:pt>
                <c:pt idx="33">
                  <c:v>7</c:v>
                </c:pt>
                <c:pt idx="34">
                  <c:v>8</c:v>
                </c:pt>
                <c:pt idx="35">
                  <c:v>9</c:v>
                </c:pt>
                <c:pt idx="36">
                  <c:v>10</c:v>
                </c:pt>
                <c:pt idx="37">
                  <c:v>11</c:v>
                </c:pt>
                <c:pt idx="38">
                  <c:v>12</c:v>
                </c:pt>
                <c:pt idx="39">
                  <c:v>13</c:v>
                </c:pt>
                <c:pt idx="40">
                  <c:v>14</c:v>
                </c:pt>
                <c:pt idx="41">
                  <c:v>15</c:v>
                </c:pt>
                <c:pt idx="42">
                  <c:v>16</c:v>
                </c:pt>
                <c:pt idx="43">
                  <c:v>17</c:v>
                </c:pt>
                <c:pt idx="44">
                  <c:v>18</c:v>
                </c:pt>
                <c:pt idx="45">
                  <c:v>19</c:v>
                </c:pt>
                <c:pt idx="46">
                  <c:v>20</c:v>
                </c:pt>
                <c:pt idx="47">
                  <c:v>21</c:v>
                </c:pt>
                <c:pt idx="48">
                  <c:v>22</c:v>
                </c:pt>
                <c:pt idx="49">
                  <c:v>23</c:v>
                </c:pt>
                <c:pt idx="50">
                  <c:v>24</c:v>
                </c:pt>
                <c:pt idx="51">
                  <c:v>25</c:v>
                </c:pt>
              </c:numCache>
            </c:numRef>
          </c:cat>
          <c:val>
            <c:numRef>
              <c:f>Лист1!$C$2:$C$53</c:f>
              <c:numCache>
                <c:formatCode>General</c:formatCode>
                <c:ptCount val="52"/>
                <c:pt idx="0">
                  <c:v>72</c:v>
                </c:pt>
                <c:pt idx="1">
                  <c:v>70.434782608695656</c:v>
                </c:pt>
                <c:pt idx="2">
                  <c:v>68.869565217391298</c:v>
                </c:pt>
                <c:pt idx="3">
                  <c:v>67.304347826086953</c:v>
                </c:pt>
                <c:pt idx="4">
                  <c:v>65.739130434782609</c:v>
                </c:pt>
                <c:pt idx="5">
                  <c:v>64.173913043478265</c:v>
                </c:pt>
                <c:pt idx="6">
                  <c:v>62.608695652173914</c:v>
                </c:pt>
                <c:pt idx="7">
                  <c:v>61.043478260869563</c:v>
                </c:pt>
                <c:pt idx="8">
                  <c:v>59.478260869565219</c:v>
                </c:pt>
                <c:pt idx="9">
                  <c:v>57.913043478260867</c:v>
                </c:pt>
                <c:pt idx="10">
                  <c:v>56.347826086956523</c:v>
                </c:pt>
                <c:pt idx="11">
                  <c:v>54.782608695652172</c:v>
                </c:pt>
                <c:pt idx="12">
                  <c:v>53.217391304347828</c:v>
                </c:pt>
                <c:pt idx="13">
                  <c:v>51.652173913043477</c:v>
                </c:pt>
                <c:pt idx="14">
                  <c:v>50.086956521739133</c:v>
                </c:pt>
                <c:pt idx="15">
                  <c:v>48.521739130434781</c:v>
                </c:pt>
                <c:pt idx="16">
                  <c:v>46.956521739130437</c:v>
                </c:pt>
                <c:pt idx="17">
                  <c:v>45.391304347826086</c:v>
                </c:pt>
                <c:pt idx="18">
                  <c:v>43.826086956521742</c:v>
                </c:pt>
                <c:pt idx="19">
                  <c:v>42.260869565217391</c:v>
                </c:pt>
                <c:pt idx="20">
                  <c:v>40.695652173913047</c:v>
                </c:pt>
                <c:pt idx="21">
                  <c:v>39.130434782608695</c:v>
                </c:pt>
                <c:pt idx="22">
                  <c:v>37.565217391304351</c:v>
                </c:pt>
                <c:pt idx="23">
                  <c:v>10.3</c:v>
                </c:pt>
                <c:pt idx="24">
                  <c:v>8.0347826086956502</c:v>
                </c:pt>
                <c:pt idx="25">
                  <c:v>5.9195652173913054</c:v>
                </c:pt>
                <c:pt idx="26">
                  <c:v>3.804347826086957</c:v>
                </c:pt>
                <c:pt idx="27">
                  <c:v>1.4891304347826093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4285440"/>
        <c:axId val="34286976"/>
      </c:areaChart>
      <c:catAx>
        <c:axId val="342854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 b="0"/>
            </a:pPr>
            <a:endParaRPr lang="ru-RU"/>
          </a:p>
        </c:txPr>
        <c:crossAx val="34286976"/>
        <c:crosses val="autoZero"/>
        <c:auto val="1"/>
        <c:lblAlgn val="ctr"/>
        <c:lblOffset val="100"/>
        <c:tickLblSkip val="5"/>
        <c:tickMarkSkip val="5"/>
        <c:noMultiLvlLbl val="0"/>
      </c:catAx>
      <c:valAx>
        <c:axId val="3428697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ru-RU"/>
          </a:p>
        </c:txPr>
        <c:crossAx val="34285440"/>
        <c:crosses val="autoZero"/>
        <c:crossBetween val="midCat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5985717884241743"/>
          <c:y val="3.2646666287073668E-2"/>
          <c:w val="0.48926293212134164"/>
          <c:h val="0.8438158687033078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Тепловой насос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Лист1!$B$2</c:f>
              <c:numCache>
                <c:formatCode>General</c:formatCode>
                <c:ptCount val="1"/>
                <c:pt idx="0">
                  <c:v>0.52559946143693581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Котел на дизельном топливе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Лист1!$C$2</c:f>
              <c:numCache>
                <c:formatCode>General</c:formatCode>
                <c:ptCount val="1"/>
                <c:pt idx="0">
                  <c:v>0.47440053856306413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607232"/>
        <c:axId val="32613120"/>
      </c:barChart>
      <c:catAx>
        <c:axId val="326072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2613120"/>
        <c:crosses val="autoZero"/>
        <c:auto val="1"/>
        <c:lblAlgn val="ctr"/>
        <c:lblOffset val="100"/>
        <c:noMultiLvlLbl val="0"/>
      </c:catAx>
      <c:valAx>
        <c:axId val="32613120"/>
        <c:scaling>
          <c:orientation val="minMax"/>
          <c:max val="1"/>
        </c:scaling>
        <c:delete val="0"/>
        <c:axPos val="l"/>
        <c:majorGridlines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ru-RU"/>
          </a:p>
        </c:txPr>
        <c:crossAx val="32607232"/>
        <c:crosses val="autoZero"/>
        <c:crossBetween val="between"/>
      </c:valAx>
    </c:plotArea>
    <c:legend>
      <c:legendPos val="r"/>
      <c:legendEntry>
        <c:idx val="0"/>
        <c:txPr>
          <a:bodyPr/>
          <a:lstStyle/>
          <a:p>
            <a:pPr>
              <a:defRPr sz="2000"/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2000"/>
            </a:pPr>
            <a:endParaRPr lang="ru-RU"/>
          </a:p>
        </c:txPr>
      </c:legendEntry>
      <c:layout>
        <c:manualLayout>
          <c:xMode val="edge"/>
          <c:yMode val="edge"/>
          <c:x val="0.62942766823085539"/>
          <c:y val="0.35578546434415659"/>
          <c:w val="0.36839055121189446"/>
          <c:h val="0.26228708117804811"/>
        </c:manualLayout>
      </c:layout>
      <c:overlay val="0"/>
      <c:txPr>
        <a:bodyPr/>
        <a:lstStyle/>
        <a:p>
          <a:pPr>
            <a:defRPr sz="20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600480013073495"/>
          <c:y val="3.2646666287073668E-2"/>
          <c:w val="0.48797432632470455"/>
          <c:h val="0.9065018361251909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Дизельное топливо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0.47440053856306413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Электроэнергия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0.14390839113142534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Окружающая среда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0.38169107030551053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913280"/>
        <c:axId val="32914816"/>
      </c:barChart>
      <c:catAx>
        <c:axId val="32913280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32914816"/>
        <c:crosses val="autoZero"/>
        <c:auto val="1"/>
        <c:lblAlgn val="ctr"/>
        <c:lblOffset val="100"/>
        <c:noMultiLvlLbl val="0"/>
      </c:catAx>
      <c:valAx>
        <c:axId val="32914816"/>
        <c:scaling>
          <c:orientation val="minMax"/>
          <c:max val="1"/>
        </c:scaling>
        <c:delete val="0"/>
        <c:axPos val="l"/>
        <c:majorGridlines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ru-RU"/>
          </a:p>
        </c:txPr>
        <c:crossAx val="3291328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1136703381137858"/>
          <c:y val="0.20512882229290411"/>
          <c:w val="0.38697792844268381"/>
          <c:h val="0.39343062176707216"/>
        </c:manualLayout>
      </c:layout>
      <c:overlay val="0"/>
      <c:txPr>
        <a:bodyPr/>
        <a:lstStyle/>
        <a:p>
          <a:pPr>
            <a:defRPr sz="20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1B126B-5245-1F46-BBAB-9A17CCEDD360}" type="datetimeFigureOut">
              <a:rPr lang="ru-RU" smtClean="0"/>
              <a:t>02.02.2015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43AAB0-D34C-BA46-AEB3-B37BC8D090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0063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9ABDF9-8F4D-4BAE-9AA3-AFDF6B8DA1ED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62775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9ABDF9-8F4D-4BAE-9AA3-AFDF6B8DA1ED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62775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9ABDF9-8F4D-4BAE-9AA3-AFDF6B8DA1ED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13396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9ABDF9-8F4D-4BAE-9AA3-AFDF6B8DA1ED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51060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9ABDF9-8F4D-4BAE-9AA3-AFDF6B8DA1ED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31805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9ABDF9-8F4D-4BAE-9AA3-AFDF6B8DA1ED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31805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9ABDF9-8F4D-4BAE-9AA3-AFDF6B8DA1ED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77510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9ABDF9-8F4D-4BAE-9AA3-AFDF6B8DA1ED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77510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9ABDF9-8F4D-4BAE-9AA3-AFDF6B8DA1ED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77510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9ABDF9-8F4D-4BAE-9AA3-AFDF6B8DA1ED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77510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9ABDF9-8F4D-4BAE-9AA3-AFDF6B8DA1ED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77510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9ABDF9-8F4D-4BAE-9AA3-AFDF6B8DA1ED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77510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9ABDF9-8F4D-4BAE-9AA3-AFDF6B8DA1ED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21461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02726-A063-EF45-BD52-2ED8EF388FA3}" type="datetimeFigureOut">
              <a:rPr lang="ru-RU" smtClean="0"/>
              <a:t>02.02.2015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C0045-2579-2449-8645-856C125F9C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56575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02726-A063-EF45-BD52-2ED8EF388FA3}" type="datetimeFigureOut">
              <a:rPr lang="ru-RU" smtClean="0"/>
              <a:t>02.02.2015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C0045-2579-2449-8645-856C125F9C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3840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02726-A063-EF45-BD52-2ED8EF388FA3}" type="datetimeFigureOut">
              <a:rPr lang="ru-RU" smtClean="0"/>
              <a:t>02.02.2015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C0045-2579-2449-8645-856C125F9C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5897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02726-A063-EF45-BD52-2ED8EF388FA3}" type="datetimeFigureOut">
              <a:rPr lang="ru-RU" smtClean="0"/>
              <a:t>02.02.2015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C0045-2579-2449-8645-856C125F9C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0977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02726-A063-EF45-BD52-2ED8EF388FA3}" type="datetimeFigureOut">
              <a:rPr lang="ru-RU" smtClean="0"/>
              <a:t>02.02.2015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C0045-2579-2449-8645-856C125F9C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52336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02726-A063-EF45-BD52-2ED8EF388FA3}" type="datetimeFigureOut">
              <a:rPr lang="ru-RU" smtClean="0"/>
              <a:t>02.02.2015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C0045-2579-2449-8645-856C125F9C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95686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02726-A063-EF45-BD52-2ED8EF388FA3}" type="datetimeFigureOut">
              <a:rPr lang="ru-RU" smtClean="0"/>
              <a:t>02.02.2015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C0045-2579-2449-8645-856C125F9C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36629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02726-A063-EF45-BD52-2ED8EF388FA3}" type="datetimeFigureOut">
              <a:rPr lang="ru-RU" smtClean="0"/>
              <a:t>02.02.2015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C0045-2579-2449-8645-856C125F9C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52832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02726-A063-EF45-BD52-2ED8EF388FA3}" type="datetimeFigureOut">
              <a:rPr lang="ru-RU" smtClean="0"/>
              <a:t>02.02.2015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C0045-2579-2449-8645-856C125F9C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00753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02726-A063-EF45-BD52-2ED8EF388FA3}" type="datetimeFigureOut">
              <a:rPr lang="ru-RU" smtClean="0"/>
              <a:t>02.02.2015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C0045-2579-2449-8645-856C125F9C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6714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02726-A063-EF45-BD52-2ED8EF388FA3}" type="datetimeFigureOut">
              <a:rPr lang="ru-RU" smtClean="0"/>
              <a:t>02.02.2015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C0045-2579-2449-8645-856C125F9C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7460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202726-A063-EF45-BD52-2ED8EF388FA3}" type="datetimeFigureOut">
              <a:rPr lang="ru-RU" smtClean="0"/>
              <a:t>02.02.2015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2C0045-2579-2449-8645-856C125F9C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0471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12" Type="http://schemas.openxmlformats.org/officeDocument/2006/relationships/image" Target="../media/image1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5.jpeg"/><Relationship Id="rId5" Type="http://schemas.openxmlformats.org/officeDocument/2006/relationships/image" Target="../media/image9.png"/><Relationship Id="rId10" Type="http://schemas.openxmlformats.org/officeDocument/2006/relationships/image" Target="../media/image14.jpeg"/><Relationship Id="rId4" Type="http://schemas.openxmlformats.org/officeDocument/2006/relationships/image" Target="../media/image4.png"/><Relationship Id="rId9" Type="http://schemas.openxmlformats.org/officeDocument/2006/relationships/image" Target="../media/image13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" y="4524419"/>
            <a:ext cx="6732240" cy="112474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400" dirty="0" smtClean="0">
              <a:latin typeface="Arial"/>
              <a:cs typeface="Arial"/>
            </a:endParaRPr>
          </a:p>
          <a:p>
            <a:endParaRPr lang="ru-RU" sz="2400" dirty="0" smtClean="0">
              <a:latin typeface="Arial"/>
              <a:cs typeface="Arial"/>
            </a:endParaRPr>
          </a:p>
          <a:p>
            <a:endParaRPr lang="ru-RU" sz="2400" dirty="0">
              <a:latin typeface="Arial"/>
              <a:cs typeface="Arial"/>
            </a:endParaRPr>
          </a:p>
          <a:p>
            <a:endParaRPr lang="ru-RU" sz="2400" dirty="0" smtClean="0">
              <a:latin typeface="Arial"/>
              <a:cs typeface="Arial"/>
            </a:endParaRPr>
          </a:p>
          <a:p>
            <a:endParaRPr lang="ru-RU" sz="2400" dirty="0">
              <a:latin typeface="Arial"/>
              <a:cs typeface="Arial"/>
            </a:endParaRPr>
          </a:p>
          <a:p>
            <a:endParaRPr lang="ru-RU" sz="2400" dirty="0" smtClean="0">
              <a:latin typeface="Arial"/>
              <a:cs typeface="Arial"/>
            </a:endParaRPr>
          </a:p>
          <a:p>
            <a:endParaRPr lang="ru-RU" sz="2400" dirty="0">
              <a:latin typeface="Arial"/>
              <a:cs typeface="Arial"/>
            </a:endParaRPr>
          </a:p>
          <a:p>
            <a:endParaRPr lang="ru-RU" sz="2400" dirty="0" smtClean="0">
              <a:latin typeface="Arial"/>
              <a:cs typeface="Arial"/>
            </a:endParaRPr>
          </a:p>
          <a:p>
            <a:endParaRPr lang="ru-RU" sz="2400" dirty="0">
              <a:latin typeface="Arial"/>
              <a:cs typeface="Arial"/>
            </a:endParaRPr>
          </a:p>
          <a:p>
            <a:endParaRPr lang="ru-RU" sz="2400" dirty="0" smtClean="0">
              <a:latin typeface="Arial"/>
              <a:cs typeface="Arial"/>
            </a:endParaRPr>
          </a:p>
          <a:p>
            <a:endParaRPr lang="ru-RU" sz="2400" dirty="0">
              <a:latin typeface="Arial"/>
              <a:cs typeface="Arial"/>
            </a:endParaRPr>
          </a:p>
          <a:p>
            <a:endParaRPr lang="ru-RU" sz="2400" dirty="0" smtClean="0">
              <a:latin typeface="Arial"/>
              <a:cs typeface="Arial"/>
            </a:endParaRPr>
          </a:p>
          <a:p>
            <a:endParaRPr lang="ru-RU" sz="2400" dirty="0">
              <a:latin typeface="Arial"/>
              <a:cs typeface="Arial"/>
            </a:endParaRPr>
          </a:p>
          <a:p>
            <a:endParaRPr lang="ru-RU" sz="2400" dirty="0" smtClean="0">
              <a:latin typeface="Arial"/>
              <a:cs typeface="Arial"/>
            </a:endParaRPr>
          </a:p>
          <a:p>
            <a:endParaRPr lang="ru-RU" sz="2400" dirty="0">
              <a:latin typeface="Arial"/>
              <a:cs typeface="Arial"/>
            </a:endParaRPr>
          </a:p>
          <a:p>
            <a:endParaRPr lang="ru-RU" sz="2400" dirty="0" smtClean="0">
              <a:latin typeface="Arial"/>
              <a:cs typeface="Arial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886" y="5676547"/>
            <a:ext cx="6727353" cy="648072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Arial"/>
                <a:cs typeface="Arial"/>
              </a:rPr>
              <a:t>TMEnergy – </a:t>
            </a:r>
            <a:r>
              <a:rPr lang="ru-RU" dirty="0" smtClean="0">
                <a:latin typeface="Arial"/>
                <a:cs typeface="Arial"/>
              </a:rPr>
              <a:t>комплексные энергоэффективные решения</a:t>
            </a:r>
            <a:endParaRPr lang="ru-RU" dirty="0">
              <a:latin typeface="Arial"/>
              <a:cs typeface="Arial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758850" y="4524419"/>
            <a:ext cx="2385150" cy="1124744"/>
          </a:xfrm>
          <a:prstGeom prst="rect">
            <a:avLst/>
          </a:prstGeom>
          <a:solidFill>
            <a:schemeClr val="accent6"/>
          </a:solidFill>
          <a:ln>
            <a:solidFill>
              <a:srgbClr val="F796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atin typeface="Arial"/>
                <a:cs typeface="Arial"/>
              </a:rPr>
              <a:t>www.tmenergy.ru</a:t>
            </a:r>
            <a:endParaRPr lang="ru-RU" sz="1600" dirty="0">
              <a:latin typeface="Arial"/>
              <a:cs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7103" y="4520716"/>
            <a:ext cx="6887689" cy="10956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Опыт применения </a:t>
            </a:r>
          </a:p>
          <a:p>
            <a:pPr>
              <a:lnSpc>
                <a:spcPct val="90000"/>
              </a:lnSpc>
            </a:pPr>
            <a:r>
              <a:rPr lang="ru-RU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воздушных тепловых насосов </a:t>
            </a:r>
          </a:p>
          <a:p>
            <a:pPr>
              <a:lnSpc>
                <a:spcPct val="90000"/>
              </a:lnSpc>
            </a:pPr>
            <a:r>
              <a:rPr lang="ru-RU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в Санкт-Петербурге и Ленинградской области</a:t>
            </a:r>
            <a:endParaRPr lang="en-US" sz="2400" dirty="0" smtClean="0">
              <a:solidFill>
                <a:schemeClr val="tx1">
                  <a:lumMod val="65000"/>
                  <a:lumOff val="35000"/>
                </a:schemeClr>
              </a:solidFill>
              <a:latin typeface="Arial"/>
              <a:cs typeface="Arial"/>
            </a:endParaRPr>
          </a:p>
        </p:txBody>
      </p:sp>
      <p:pic>
        <p:nvPicPr>
          <p:cNvPr id="9" name="Изображение 8" descr="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99620" y="5484385"/>
            <a:ext cx="2416547" cy="1008112"/>
          </a:xfrm>
          <a:prstGeom prst="rect">
            <a:avLst/>
          </a:prstGeom>
        </p:spPr>
      </p:pic>
      <p:pic>
        <p:nvPicPr>
          <p:cNvPr id="4" name="Изображение 3" descr="car_1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1572"/>
          <a:stretch/>
        </p:blipFill>
        <p:spPr>
          <a:xfrm>
            <a:off x="-1980000" y="0"/>
            <a:ext cx="11130071" cy="4505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972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6395" y="1357072"/>
            <a:ext cx="7672276" cy="508659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3" name="Прямоугольник 2"/>
          <p:cNvSpPr/>
          <p:nvPr/>
        </p:nvSpPr>
        <p:spPr>
          <a:xfrm>
            <a:off x="5704" y="5"/>
            <a:ext cx="8670751" cy="126875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2699794" y="6488753"/>
            <a:ext cx="2133600" cy="365125"/>
          </a:xfrm>
        </p:spPr>
        <p:txBody>
          <a:bodyPr/>
          <a:lstStyle/>
          <a:p>
            <a:fld id="{C5A2B68E-400D-4EDD-A545-00B0464B2FC7}" type="slidenum">
              <a:rPr lang="ru-RU" sz="14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pPr/>
              <a:t>2</a:t>
            </a:fld>
            <a:endParaRPr lang="ru-RU" sz="14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Заголовок 1"/>
          <p:cNvSpPr txBox="1">
            <a:spLocks/>
          </p:cNvSpPr>
          <p:nvPr/>
        </p:nvSpPr>
        <p:spPr>
          <a:xfrm>
            <a:off x="0" y="0"/>
            <a:ext cx="9181617" cy="1070992"/>
          </a:xfrm>
          <a:prstGeom prst="rect">
            <a:avLst/>
          </a:prstGeom>
          <a:solidFill>
            <a:schemeClr val="bg1"/>
          </a:solidFill>
        </p:spPr>
        <p:txBody>
          <a:bodyPr vert="horz" lIns="91429" tIns="45714" rIns="91429" bIns="45714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61950" algn="l"/>
            <a:r>
              <a:rPr lang="ru-RU" sz="2600" cap="all" dirty="0" smtClean="0">
                <a:solidFill>
                  <a:srgbClr val="595959"/>
                </a:solidFill>
                <a:latin typeface="Arial" pitchFamily="34" charset="0"/>
                <a:cs typeface="Arial" pitchFamily="34" charset="0"/>
              </a:rPr>
              <a:t>применение ВТН в </a:t>
            </a:r>
            <a:r>
              <a:rPr lang="ru-RU" sz="2600" cap="all" dirty="0" err="1" smtClean="0">
                <a:solidFill>
                  <a:srgbClr val="595959"/>
                </a:solidFill>
                <a:latin typeface="Arial" pitchFamily="34" charset="0"/>
                <a:cs typeface="Arial" pitchFamily="34" charset="0"/>
              </a:rPr>
              <a:t>спб</a:t>
            </a:r>
            <a:r>
              <a:rPr lang="ru-RU" sz="2600" cap="all" dirty="0" smtClean="0">
                <a:solidFill>
                  <a:srgbClr val="595959"/>
                </a:solidFill>
                <a:latin typeface="Arial" pitchFamily="34" charset="0"/>
                <a:cs typeface="Arial" pitchFamily="34" charset="0"/>
              </a:rPr>
              <a:t> и </a:t>
            </a:r>
            <a:r>
              <a:rPr lang="ru-RU" sz="2600" cap="all" dirty="0" err="1" smtClean="0">
                <a:solidFill>
                  <a:srgbClr val="595959"/>
                </a:solidFill>
                <a:latin typeface="Arial" pitchFamily="34" charset="0"/>
                <a:cs typeface="Arial" pitchFamily="34" charset="0"/>
              </a:rPr>
              <a:t>ло</a:t>
            </a:r>
            <a:r>
              <a:rPr lang="en-US" sz="2600" cap="all" dirty="0" smtClean="0">
                <a:solidFill>
                  <a:srgbClr val="595959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2600" cap="all" dirty="0" smtClean="0">
              <a:solidFill>
                <a:srgbClr val="595959"/>
              </a:solidFill>
              <a:latin typeface="Arial" pitchFamily="34" charset="0"/>
              <a:cs typeface="Arial" pitchFamily="34" charset="0"/>
            </a:endParaRPr>
          </a:p>
          <a:p>
            <a:pPr marL="361950" algn="l"/>
            <a:r>
              <a:rPr lang="ru-RU" sz="2600" cap="all" dirty="0" smtClean="0">
                <a:solidFill>
                  <a:srgbClr val="595959"/>
                </a:solidFill>
                <a:latin typeface="Arial" pitchFamily="34" charset="0"/>
                <a:cs typeface="Arial" pitchFamily="34" charset="0"/>
              </a:rPr>
              <a:t>на примере объекта «Хостел»</a:t>
            </a:r>
            <a:endParaRPr lang="ru-RU" sz="2600" cap="all" dirty="0">
              <a:solidFill>
                <a:srgbClr val="59595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870757" y="7"/>
            <a:ext cx="308991" cy="6852493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lIns="288000" tIns="5007600" rtlCol="0" anchor="b" anchorCtr="0">
            <a:scene3d>
              <a:camera prst="obliqueTopLeft"/>
              <a:lightRig rig="threePt" dir="t"/>
            </a:scene3d>
            <a:flatTx/>
          </a:bodyPr>
          <a:lstStyle/>
          <a:p>
            <a:pPr algn="ctr"/>
            <a:r>
              <a:rPr lang="en-US" sz="1600" dirty="0" smtClean="0"/>
              <a:t>www.tmenergy.ru</a:t>
            </a:r>
            <a:endParaRPr lang="ru-RU" sz="1600" dirty="0"/>
          </a:p>
        </p:txBody>
      </p:sp>
      <p:pic>
        <p:nvPicPr>
          <p:cNvPr id="19" name="Изображение 18" descr="logo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72985" y="6394809"/>
            <a:ext cx="1197772" cy="49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622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704" y="5"/>
            <a:ext cx="8670751" cy="126875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2699794" y="6488753"/>
            <a:ext cx="2133600" cy="365125"/>
          </a:xfrm>
        </p:spPr>
        <p:txBody>
          <a:bodyPr/>
          <a:lstStyle/>
          <a:p>
            <a:fld id="{C5A2B68E-400D-4EDD-A545-00B0464B2FC7}" type="slidenum">
              <a:rPr lang="ru-RU" sz="14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pPr/>
              <a:t>3</a:t>
            </a:fld>
            <a:endParaRPr lang="ru-RU" sz="14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Заголовок 1"/>
          <p:cNvSpPr txBox="1">
            <a:spLocks/>
          </p:cNvSpPr>
          <p:nvPr/>
        </p:nvSpPr>
        <p:spPr>
          <a:xfrm>
            <a:off x="0" y="0"/>
            <a:ext cx="9181617" cy="1070992"/>
          </a:xfrm>
          <a:prstGeom prst="rect">
            <a:avLst/>
          </a:prstGeom>
          <a:solidFill>
            <a:schemeClr val="bg1"/>
          </a:solidFill>
        </p:spPr>
        <p:txBody>
          <a:bodyPr vert="horz" lIns="91429" tIns="45714" rIns="91429" bIns="45714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61950" algn="l"/>
            <a:r>
              <a:rPr lang="ru-RU" sz="2600" cap="all" dirty="0" smtClean="0">
                <a:solidFill>
                  <a:srgbClr val="595959"/>
                </a:solidFill>
                <a:latin typeface="Arial" pitchFamily="34" charset="0"/>
                <a:cs typeface="Arial" pitchFamily="34" charset="0"/>
              </a:rPr>
              <a:t>применение ВТН в </a:t>
            </a:r>
            <a:r>
              <a:rPr lang="ru-RU" sz="2600" cap="all" dirty="0" err="1" smtClean="0">
                <a:solidFill>
                  <a:srgbClr val="595959"/>
                </a:solidFill>
                <a:latin typeface="Arial" pitchFamily="34" charset="0"/>
                <a:cs typeface="Arial" pitchFamily="34" charset="0"/>
              </a:rPr>
              <a:t>спб</a:t>
            </a:r>
            <a:r>
              <a:rPr lang="ru-RU" sz="2600" cap="all" dirty="0" smtClean="0">
                <a:solidFill>
                  <a:srgbClr val="595959"/>
                </a:solidFill>
                <a:latin typeface="Arial" pitchFamily="34" charset="0"/>
                <a:cs typeface="Arial" pitchFamily="34" charset="0"/>
              </a:rPr>
              <a:t> и </a:t>
            </a:r>
            <a:r>
              <a:rPr lang="ru-RU" sz="2600" cap="all" dirty="0" err="1" smtClean="0">
                <a:solidFill>
                  <a:srgbClr val="595959"/>
                </a:solidFill>
                <a:latin typeface="Arial" pitchFamily="34" charset="0"/>
                <a:cs typeface="Arial" pitchFamily="34" charset="0"/>
              </a:rPr>
              <a:t>ло</a:t>
            </a:r>
            <a:r>
              <a:rPr lang="en-US" sz="2600" cap="all" dirty="0" smtClean="0">
                <a:solidFill>
                  <a:srgbClr val="595959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2600" cap="all" dirty="0" smtClean="0">
              <a:solidFill>
                <a:srgbClr val="595959"/>
              </a:solidFill>
              <a:latin typeface="Arial" pitchFamily="34" charset="0"/>
              <a:cs typeface="Arial" pitchFamily="34" charset="0"/>
            </a:endParaRPr>
          </a:p>
          <a:p>
            <a:pPr marL="361950" algn="l"/>
            <a:r>
              <a:rPr lang="ru-RU" sz="2600" cap="all" dirty="0" smtClean="0">
                <a:solidFill>
                  <a:srgbClr val="595959"/>
                </a:solidFill>
                <a:latin typeface="Arial" pitchFamily="34" charset="0"/>
                <a:cs typeface="Arial" pitchFamily="34" charset="0"/>
              </a:rPr>
              <a:t>на примере объекта «Хостел»</a:t>
            </a:r>
            <a:endParaRPr lang="ru-RU" sz="2600" cap="all" dirty="0">
              <a:solidFill>
                <a:srgbClr val="59595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346583" y="3203684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Arial"/>
                <a:cs typeface="Arial"/>
              </a:rPr>
              <a:t>70%</a:t>
            </a:r>
            <a:endParaRPr lang="ru-RU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870757" y="7"/>
            <a:ext cx="308991" cy="6852493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lIns="288000" tIns="5007600" rtlCol="0" anchor="b" anchorCtr="0">
            <a:scene3d>
              <a:camera prst="obliqueTopLeft"/>
              <a:lightRig rig="threePt" dir="t"/>
            </a:scene3d>
            <a:flatTx/>
          </a:bodyPr>
          <a:lstStyle/>
          <a:p>
            <a:pPr algn="ctr"/>
            <a:r>
              <a:rPr lang="en-US" sz="1600" dirty="0" smtClean="0"/>
              <a:t>www.tmenergy.ru</a:t>
            </a:r>
            <a:endParaRPr lang="ru-RU" sz="1600" dirty="0"/>
          </a:p>
        </p:txBody>
      </p:sp>
      <p:pic>
        <p:nvPicPr>
          <p:cNvPr id="19" name="Изображение 18" descr="logo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72985" y="6394809"/>
            <a:ext cx="1197772" cy="499675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23850" y="1780194"/>
            <a:ext cx="8352605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Основные </a:t>
            </a:r>
            <a:r>
              <a:rPr lang="ru-RU" sz="3200" dirty="0" smtClean="0"/>
              <a:t>характеристики объекта:</a:t>
            </a:r>
            <a:endParaRPr lang="ru-RU" sz="32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3200" dirty="0"/>
              <a:t>Назначение Хостел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3200" dirty="0"/>
              <a:t>Площадь 1200 м2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3200" dirty="0" err="1"/>
              <a:t>Теплопотери</a:t>
            </a:r>
            <a:r>
              <a:rPr lang="ru-RU" sz="3200" dirty="0"/>
              <a:t> 72 кВт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3200" dirty="0"/>
              <a:t>Кол-во проживающих 200 чел</a:t>
            </a:r>
            <a:r>
              <a:rPr lang="ru-RU" sz="3200" dirty="0" smtClean="0"/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3200" dirty="0" smtClean="0"/>
              <a:t>Годовое потребление тепловой энергии 388 Гкал/год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665363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704" y="5"/>
            <a:ext cx="8670751" cy="126875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2699794" y="6488753"/>
            <a:ext cx="2133600" cy="365125"/>
          </a:xfrm>
        </p:spPr>
        <p:txBody>
          <a:bodyPr/>
          <a:lstStyle/>
          <a:p>
            <a:fld id="{C5A2B68E-400D-4EDD-A545-00B0464B2FC7}" type="slidenum">
              <a:rPr lang="ru-RU" sz="14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pPr/>
              <a:t>4</a:t>
            </a:fld>
            <a:endParaRPr lang="ru-RU" sz="14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Заголовок 1"/>
          <p:cNvSpPr txBox="1">
            <a:spLocks/>
          </p:cNvSpPr>
          <p:nvPr/>
        </p:nvSpPr>
        <p:spPr>
          <a:xfrm>
            <a:off x="0" y="0"/>
            <a:ext cx="9181617" cy="1070992"/>
          </a:xfrm>
          <a:prstGeom prst="rect">
            <a:avLst/>
          </a:prstGeom>
          <a:solidFill>
            <a:schemeClr val="bg1"/>
          </a:solidFill>
        </p:spPr>
        <p:txBody>
          <a:bodyPr vert="horz" lIns="91429" tIns="45714" rIns="91429" bIns="45714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61950" algn="l"/>
            <a:r>
              <a:rPr lang="ru-RU" sz="2600" cap="all" dirty="0" smtClean="0">
                <a:solidFill>
                  <a:srgbClr val="595959"/>
                </a:solidFill>
                <a:latin typeface="Arial" pitchFamily="34" charset="0"/>
                <a:cs typeface="Arial" pitchFamily="34" charset="0"/>
              </a:rPr>
              <a:t>хостел: до модернизации</a:t>
            </a:r>
            <a:endParaRPr lang="ru-RU" sz="2600" cap="all" dirty="0">
              <a:solidFill>
                <a:srgbClr val="59595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870757" y="7"/>
            <a:ext cx="308991" cy="6852493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lIns="288000" tIns="5007600" rtlCol="0" anchor="b" anchorCtr="0">
            <a:scene3d>
              <a:camera prst="obliqueTopLeft"/>
              <a:lightRig rig="threePt" dir="t"/>
            </a:scene3d>
            <a:flatTx/>
          </a:bodyPr>
          <a:lstStyle/>
          <a:p>
            <a:pPr algn="ctr"/>
            <a:r>
              <a:rPr lang="en-US" sz="1600" dirty="0" smtClean="0"/>
              <a:t>www.tmenergy.ru</a:t>
            </a:r>
            <a:endParaRPr lang="ru-RU" sz="1600" dirty="0"/>
          </a:p>
        </p:txBody>
      </p:sp>
      <p:pic>
        <p:nvPicPr>
          <p:cNvPr id="19" name="Изображение 18" descr="logo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72985" y="6394809"/>
            <a:ext cx="1197772" cy="499675"/>
          </a:xfrm>
          <a:prstGeom prst="rect">
            <a:avLst/>
          </a:prstGeom>
        </p:spPr>
      </p:pic>
      <p:sp>
        <p:nvSpPr>
          <p:cNvPr id="22" name="Объект 2"/>
          <p:cNvSpPr>
            <a:spLocks noGrp="1"/>
          </p:cNvSpPr>
          <p:nvPr>
            <p:ph idx="1"/>
          </p:nvPr>
        </p:nvSpPr>
        <p:spPr>
          <a:xfrm>
            <a:off x="5641067" y="2003908"/>
            <a:ext cx="3538681" cy="286739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1800" dirty="0" smtClean="0"/>
              <a:t>Основной</a:t>
            </a:r>
            <a:r>
              <a:rPr lang="ru-RU" sz="1800" baseline="0" dirty="0" smtClean="0"/>
              <a:t> источник тепла: котельная на дизельном топливе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lang="ru-RU" sz="1800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lang="ru-RU" sz="180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ru-RU" sz="1800" baseline="0" dirty="0" smtClean="0"/>
              <a:t>Система отопления:</a:t>
            </a:r>
          </a:p>
          <a:p>
            <a:pPr marL="0" indent="0" defTabSz="914400">
              <a:buNone/>
              <a:defRPr/>
            </a:pPr>
            <a:r>
              <a:rPr lang="ru-RU" sz="1800" baseline="0" dirty="0" smtClean="0"/>
              <a:t>радиаторы </a:t>
            </a:r>
            <a:r>
              <a:rPr lang="ru-RU" sz="1800" kern="1200" dirty="0" smtClean="0">
                <a:solidFill>
                  <a:schemeClr val="tx1"/>
                </a:solidFill>
                <a:effectLst/>
              </a:rPr>
              <a:t>75°</a:t>
            </a:r>
            <a:r>
              <a:rPr lang="ru-RU" sz="1800" dirty="0"/>
              <a:t>/65°С</a:t>
            </a:r>
            <a:endParaRPr lang="ru-RU" sz="1800" kern="1200" dirty="0" smtClean="0">
              <a:solidFill>
                <a:schemeClr val="tx1"/>
              </a:solidFill>
              <a:effectLst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lang="ru-RU" sz="1800" dirty="0" smtClean="0">
              <a:effectLst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lang="ru-RU" sz="1800" dirty="0" smtClean="0">
              <a:effectLst/>
            </a:endParaRPr>
          </a:p>
          <a:p>
            <a:pPr marL="0" indent="0">
              <a:buNone/>
            </a:pPr>
            <a:r>
              <a:rPr lang="ru-RU" sz="1800" baseline="0" dirty="0" smtClean="0"/>
              <a:t>Нагрев воды</a:t>
            </a:r>
            <a:r>
              <a:rPr lang="ru-RU" sz="1800" dirty="0" smtClean="0"/>
              <a:t> для ГВС: </a:t>
            </a:r>
            <a:r>
              <a:rPr lang="ru-RU" sz="1800" baseline="0" dirty="0" smtClean="0"/>
              <a:t> </a:t>
            </a:r>
          </a:p>
          <a:p>
            <a:pPr marL="0" indent="0">
              <a:buNone/>
            </a:pPr>
            <a:r>
              <a:rPr lang="ru-RU" sz="1800" baseline="0" dirty="0" smtClean="0"/>
              <a:t>в баках водонагревателях</a:t>
            </a:r>
            <a:endParaRPr lang="ru-RU" sz="1800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089734" y="739538"/>
            <a:ext cx="4659481" cy="68389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33578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704" y="5"/>
            <a:ext cx="8670751" cy="126875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2699794" y="6488753"/>
            <a:ext cx="2133600" cy="365125"/>
          </a:xfrm>
        </p:spPr>
        <p:txBody>
          <a:bodyPr/>
          <a:lstStyle/>
          <a:p>
            <a:fld id="{C5A2B68E-400D-4EDD-A545-00B0464B2FC7}" type="slidenum">
              <a:rPr lang="ru-RU" sz="14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pPr/>
              <a:t>5</a:t>
            </a:fld>
            <a:endParaRPr lang="ru-RU" sz="14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Заголовок 1"/>
          <p:cNvSpPr txBox="1">
            <a:spLocks/>
          </p:cNvSpPr>
          <p:nvPr/>
        </p:nvSpPr>
        <p:spPr>
          <a:xfrm>
            <a:off x="0" y="0"/>
            <a:ext cx="9181617" cy="1070992"/>
          </a:xfrm>
          <a:prstGeom prst="rect">
            <a:avLst/>
          </a:prstGeom>
          <a:solidFill>
            <a:schemeClr val="bg1"/>
          </a:solidFill>
        </p:spPr>
        <p:txBody>
          <a:bodyPr vert="horz" lIns="91429" tIns="45714" rIns="91429" bIns="45714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61950" algn="l"/>
            <a:r>
              <a:rPr lang="ru-RU" sz="2600" cap="all" dirty="0" smtClean="0">
                <a:solidFill>
                  <a:srgbClr val="595959"/>
                </a:solidFill>
                <a:latin typeface="Arial" pitchFamily="34" charset="0"/>
                <a:cs typeface="Arial" pitchFamily="34" charset="0"/>
              </a:rPr>
              <a:t>хостел: после модернизации</a:t>
            </a:r>
            <a:endParaRPr lang="ru-RU" sz="2600" cap="all" dirty="0">
              <a:solidFill>
                <a:srgbClr val="59595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870757" y="7"/>
            <a:ext cx="308991" cy="6852493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lIns="288000" tIns="5007600" rtlCol="0" anchor="b" anchorCtr="0">
            <a:scene3d>
              <a:camera prst="obliqueTopLeft"/>
              <a:lightRig rig="threePt" dir="t"/>
            </a:scene3d>
            <a:flatTx/>
          </a:bodyPr>
          <a:lstStyle/>
          <a:p>
            <a:pPr algn="ctr"/>
            <a:r>
              <a:rPr lang="en-US" sz="1600" dirty="0" smtClean="0"/>
              <a:t>www.tmenergy.ru</a:t>
            </a:r>
            <a:endParaRPr lang="ru-RU" sz="1600" dirty="0"/>
          </a:p>
        </p:txBody>
      </p:sp>
      <p:pic>
        <p:nvPicPr>
          <p:cNvPr id="19" name="Изображение 18" descr="logo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72985" y="6394809"/>
            <a:ext cx="1197772" cy="499675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101177" y="809760"/>
            <a:ext cx="4602570" cy="6755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Объект 2"/>
          <p:cNvSpPr>
            <a:spLocks noGrp="1"/>
          </p:cNvSpPr>
          <p:nvPr>
            <p:ph idx="1"/>
          </p:nvPr>
        </p:nvSpPr>
        <p:spPr>
          <a:xfrm>
            <a:off x="6043661" y="1768767"/>
            <a:ext cx="2827096" cy="3314972"/>
          </a:xfrm>
        </p:spPr>
        <p:txBody>
          <a:bodyPr>
            <a:normAutofit/>
          </a:bodyPr>
          <a:lstStyle/>
          <a:p>
            <a:pPr marL="0" indent="0" rtl="0" eaLnBrk="1" latinLnBrk="0" hangingPunct="1">
              <a:lnSpc>
                <a:spcPct val="90000"/>
              </a:lnSpc>
              <a:buNone/>
            </a:pPr>
            <a:r>
              <a:rPr lang="ru-RU" sz="1700" kern="1200" dirty="0" smtClean="0">
                <a:solidFill>
                  <a:schemeClr val="tx1"/>
                </a:solidFill>
                <a:effectLst/>
              </a:rPr>
              <a:t>Основной</a:t>
            </a:r>
            <a:r>
              <a:rPr lang="ru-RU" sz="1700" kern="1200" baseline="0" dirty="0" smtClean="0">
                <a:solidFill>
                  <a:schemeClr val="tx1"/>
                </a:solidFill>
                <a:effectLst/>
              </a:rPr>
              <a:t> источник тепла:</a:t>
            </a:r>
          </a:p>
          <a:p>
            <a:pPr marL="0" indent="0" rtl="0" eaLnBrk="1" latinLnBrk="0" hangingPunct="1">
              <a:lnSpc>
                <a:spcPct val="90000"/>
              </a:lnSpc>
              <a:buNone/>
            </a:pPr>
            <a:r>
              <a:rPr lang="ru-RU" sz="1700" kern="1200" baseline="0" dirty="0" smtClean="0">
                <a:solidFill>
                  <a:schemeClr val="tx1"/>
                </a:solidFill>
                <a:effectLst/>
              </a:rPr>
              <a:t>воздушный тепловой насос</a:t>
            </a:r>
          </a:p>
          <a:p>
            <a:pPr marL="0" indent="0" rtl="0" eaLnBrk="1" latinLnBrk="0" hangingPunct="1">
              <a:lnSpc>
                <a:spcPct val="90000"/>
              </a:lnSpc>
              <a:buNone/>
            </a:pPr>
            <a:endParaRPr lang="ru-RU" sz="800" kern="1200" baseline="0" dirty="0" smtClean="0">
              <a:solidFill>
                <a:schemeClr val="tx1"/>
              </a:solidFill>
              <a:effectLst/>
            </a:endParaRPr>
          </a:p>
          <a:p>
            <a:pPr marL="0" indent="0" rtl="0" eaLnBrk="1" latinLnBrk="0" hangingPunct="1">
              <a:lnSpc>
                <a:spcPct val="90000"/>
              </a:lnSpc>
              <a:buNone/>
            </a:pPr>
            <a:endParaRPr lang="ru-RU" sz="800" kern="1200" baseline="0" dirty="0" smtClean="0">
              <a:solidFill>
                <a:schemeClr val="tx1"/>
              </a:solidFill>
              <a:effectLst/>
            </a:endParaRPr>
          </a:p>
          <a:p>
            <a:pPr marL="0" indent="0" rtl="0" eaLnBrk="1" latinLnBrk="0" hangingPunct="1">
              <a:lnSpc>
                <a:spcPct val="80000"/>
              </a:lnSpc>
              <a:buNone/>
            </a:pPr>
            <a:r>
              <a:rPr lang="ru-RU" sz="1700" kern="1200" baseline="0" dirty="0" smtClean="0">
                <a:solidFill>
                  <a:schemeClr val="tx1"/>
                </a:solidFill>
                <a:effectLst/>
              </a:rPr>
              <a:t>Вспомогательный </a:t>
            </a:r>
          </a:p>
          <a:p>
            <a:pPr marL="0" indent="0" rtl="0" eaLnBrk="1" latinLnBrk="0" hangingPunct="1">
              <a:lnSpc>
                <a:spcPct val="80000"/>
              </a:lnSpc>
              <a:buNone/>
            </a:pPr>
            <a:r>
              <a:rPr lang="ru-RU" sz="1700" kern="1200" baseline="0" dirty="0" smtClean="0">
                <a:solidFill>
                  <a:schemeClr val="tx1"/>
                </a:solidFill>
                <a:effectLst/>
              </a:rPr>
              <a:t>источник тела: </a:t>
            </a:r>
          </a:p>
          <a:p>
            <a:pPr marL="0" indent="0" rtl="0" eaLnBrk="1" latinLnBrk="0" hangingPunct="1">
              <a:lnSpc>
                <a:spcPct val="80000"/>
              </a:lnSpc>
              <a:buNone/>
            </a:pPr>
            <a:r>
              <a:rPr lang="ru-RU" sz="1700" kern="1200" baseline="0" dirty="0" smtClean="0">
                <a:solidFill>
                  <a:schemeClr val="tx1"/>
                </a:solidFill>
                <a:effectLst/>
              </a:rPr>
              <a:t>котел на дизельном топливе</a:t>
            </a:r>
          </a:p>
          <a:p>
            <a:pPr marL="0" indent="0" rtl="0" eaLnBrk="1" latinLnBrk="0" hangingPunct="1">
              <a:lnSpc>
                <a:spcPct val="80000"/>
              </a:lnSpc>
              <a:buNone/>
            </a:pPr>
            <a:endParaRPr lang="ru-RU" sz="800" dirty="0" smtClean="0">
              <a:effectLst/>
            </a:endParaRPr>
          </a:p>
          <a:p>
            <a:pPr marL="0" indent="0" defTabSz="914400">
              <a:lnSpc>
                <a:spcPct val="80000"/>
              </a:lnSpc>
              <a:buNone/>
              <a:defRPr/>
            </a:pPr>
            <a:r>
              <a:rPr lang="ru-RU" sz="1600" dirty="0" smtClean="0"/>
              <a:t>Система отопления:</a:t>
            </a:r>
          </a:p>
          <a:p>
            <a:pPr marL="0" indent="0" defTabSz="914400">
              <a:lnSpc>
                <a:spcPct val="80000"/>
              </a:lnSpc>
              <a:buNone/>
              <a:defRPr/>
            </a:pPr>
            <a:r>
              <a:rPr lang="ru-RU" sz="1600" dirty="0" smtClean="0"/>
              <a:t>радиаторы 75°/65°С</a:t>
            </a:r>
          </a:p>
          <a:p>
            <a:pPr marL="0" indent="0" defTabSz="914400">
              <a:lnSpc>
                <a:spcPct val="80000"/>
              </a:lnSpc>
              <a:buNone/>
              <a:defRPr/>
            </a:pPr>
            <a:endParaRPr lang="ru-RU" sz="800" dirty="0" smtClean="0"/>
          </a:p>
          <a:p>
            <a:pPr marL="0" indent="0">
              <a:lnSpc>
                <a:spcPct val="80000"/>
              </a:lnSpc>
              <a:buNone/>
            </a:pPr>
            <a:r>
              <a:rPr lang="ru-RU" sz="1600" dirty="0" smtClean="0"/>
              <a:t>Нагрев воды для ГВС: 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ru-RU" sz="1600" dirty="0" smtClean="0"/>
              <a:t>в баках водонагревателях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683245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704" y="5"/>
            <a:ext cx="8670751" cy="126875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2699794" y="6488753"/>
            <a:ext cx="2133600" cy="365125"/>
          </a:xfrm>
        </p:spPr>
        <p:txBody>
          <a:bodyPr/>
          <a:lstStyle/>
          <a:p>
            <a:fld id="{C5A2B68E-400D-4EDD-A545-00B0464B2FC7}" type="slidenum">
              <a:rPr lang="ru-RU" sz="14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pPr/>
              <a:t>6</a:t>
            </a:fld>
            <a:endParaRPr lang="ru-RU" sz="14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Заголовок 1"/>
          <p:cNvSpPr txBox="1">
            <a:spLocks/>
          </p:cNvSpPr>
          <p:nvPr/>
        </p:nvSpPr>
        <p:spPr>
          <a:xfrm>
            <a:off x="0" y="0"/>
            <a:ext cx="9181617" cy="1070992"/>
          </a:xfrm>
          <a:prstGeom prst="rect">
            <a:avLst/>
          </a:prstGeom>
          <a:solidFill>
            <a:schemeClr val="bg1"/>
          </a:solidFill>
        </p:spPr>
        <p:txBody>
          <a:bodyPr vert="horz" lIns="91429" tIns="45714" rIns="91429" bIns="45714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61950" algn="l"/>
            <a:r>
              <a:rPr lang="ru-RU" sz="2600" cap="all" dirty="0" smtClean="0">
                <a:solidFill>
                  <a:srgbClr val="595959"/>
                </a:solidFill>
                <a:latin typeface="Arial" pitchFamily="34" charset="0"/>
                <a:cs typeface="Arial" pitchFamily="34" charset="0"/>
              </a:rPr>
              <a:t>температура наружного воздуха</a:t>
            </a:r>
            <a:endParaRPr lang="ru-RU" sz="2600" cap="all" dirty="0">
              <a:solidFill>
                <a:srgbClr val="59595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870757" y="7"/>
            <a:ext cx="308991" cy="6852493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lIns="288000" tIns="5007600" rtlCol="0" anchor="b" anchorCtr="0">
            <a:scene3d>
              <a:camera prst="obliqueTopLeft"/>
              <a:lightRig rig="threePt" dir="t"/>
            </a:scene3d>
            <a:flatTx/>
          </a:bodyPr>
          <a:lstStyle/>
          <a:p>
            <a:pPr algn="ctr"/>
            <a:r>
              <a:rPr lang="en-US" sz="1600" dirty="0" smtClean="0"/>
              <a:t>www.tmenergy.ru</a:t>
            </a:r>
            <a:endParaRPr lang="ru-RU" sz="1600" dirty="0"/>
          </a:p>
        </p:txBody>
      </p:sp>
      <p:pic>
        <p:nvPicPr>
          <p:cNvPr id="19" name="Изображение 18" descr="logo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72985" y="6394809"/>
            <a:ext cx="1197772" cy="499675"/>
          </a:xfrm>
          <a:prstGeom prst="rect">
            <a:avLst/>
          </a:prstGeom>
        </p:spPr>
      </p:pic>
      <p:graphicFrame>
        <p:nvGraphicFramePr>
          <p:cNvPr id="13" name="Диаграмма 12"/>
          <p:cNvGraphicFramePr/>
          <p:nvPr>
            <p:extLst>
              <p:ext uri="{D42A27DB-BD31-4B8C-83A1-F6EECF244321}">
                <p14:modId xmlns:p14="http://schemas.microsoft.com/office/powerpoint/2010/main" val="4254084068"/>
              </p:ext>
            </p:extLst>
          </p:nvPr>
        </p:nvGraphicFramePr>
        <p:xfrm>
          <a:off x="-146849" y="1650447"/>
          <a:ext cx="8418720" cy="48754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525710" y="5884699"/>
            <a:ext cx="36307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Температура наружного воздуха °С</a:t>
            </a:r>
          </a:p>
          <a:p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108291" y="5615229"/>
            <a:ext cx="740908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600" dirty="0" smtClean="0"/>
              <a:t>Часов,</a:t>
            </a:r>
          </a:p>
          <a:p>
            <a:pPr algn="r"/>
            <a:r>
              <a:rPr lang="ru-RU" sz="1600" dirty="0" smtClean="0"/>
              <a:t>в год</a:t>
            </a:r>
            <a:endParaRPr lang="ru-RU" sz="16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5078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704" y="5"/>
            <a:ext cx="8670751" cy="126875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2699794" y="6488753"/>
            <a:ext cx="2133600" cy="365125"/>
          </a:xfrm>
        </p:spPr>
        <p:txBody>
          <a:bodyPr/>
          <a:lstStyle/>
          <a:p>
            <a:fld id="{C5A2B68E-400D-4EDD-A545-00B0464B2FC7}" type="slidenum">
              <a:rPr lang="ru-RU" sz="14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pPr/>
              <a:t>7</a:t>
            </a:fld>
            <a:endParaRPr lang="ru-RU" sz="14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Заголовок 1"/>
          <p:cNvSpPr txBox="1">
            <a:spLocks/>
          </p:cNvSpPr>
          <p:nvPr/>
        </p:nvSpPr>
        <p:spPr>
          <a:xfrm>
            <a:off x="0" y="0"/>
            <a:ext cx="9181617" cy="1070992"/>
          </a:xfrm>
          <a:prstGeom prst="rect">
            <a:avLst/>
          </a:prstGeom>
          <a:solidFill>
            <a:schemeClr val="bg1"/>
          </a:solidFill>
        </p:spPr>
        <p:txBody>
          <a:bodyPr vert="horz" lIns="91429" tIns="45714" rIns="91429" bIns="45714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61950" algn="l"/>
            <a:r>
              <a:rPr lang="ru-RU" sz="2600" cap="all" dirty="0" smtClean="0">
                <a:solidFill>
                  <a:srgbClr val="595959"/>
                </a:solidFill>
                <a:latin typeface="Arial" pitchFamily="34" charset="0"/>
                <a:cs typeface="Arial" pitchFamily="34" charset="0"/>
              </a:rPr>
              <a:t>работа </a:t>
            </a:r>
            <a:r>
              <a:rPr lang="ru-RU" sz="2600" cap="all" dirty="0" err="1" smtClean="0">
                <a:solidFill>
                  <a:srgbClr val="595959"/>
                </a:solidFill>
                <a:latin typeface="Arial" pitchFamily="34" charset="0"/>
                <a:cs typeface="Arial" pitchFamily="34" charset="0"/>
              </a:rPr>
              <a:t>бивалентной</a:t>
            </a:r>
            <a:r>
              <a:rPr lang="ru-RU" sz="2600" cap="all" dirty="0" smtClean="0">
                <a:solidFill>
                  <a:srgbClr val="595959"/>
                </a:solidFill>
                <a:latin typeface="Arial" pitchFamily="34" charset="0"/>
                <a:cs typeface="Arial" pitchFamily="34" charset="0"/>
              </a:rPr>
              <a:t> схемы </a:t>
            </a:r>
            <a:r>
              <a:rPr lang="ru-RU" sz="2600" cap="all" dirty="0" smtClean="0">
                <a:solidFill>
                  <a:srgbClr val="595959"/>
                </a:solidFill>
                <a:latin typeface="Arial" pitchFamily="34" charset="0"/>
                <a:cs typeface="Arial" pitchFamily="34" charset="0"/>
              </a:rPr>
              <a:t>теплоснабжения</a:t>
            </a:r>
            <a:r>
              <a:rPr lang="en-US" sz="2600" cap="all" dirty="0" smtClean="0">
                <a:solidFill>
                  <a:srgbClr val="59595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600" cap="all" dirty="0" smtClean="0">
                <a:solidFill>
                  <a:srgbClr val="595959"/>
                </a:solidFill>
                <a:latin typeface="Arial" pitchFamily="34" charset="0"/>
                <a:cs typeface="Arial" pitchFamily="34" charset="0"/>
              </a:rPr>
              <a:t>в режиме отопления</a:t>
            </a:r>
            <a:endParaRPr lang="ru-RU" sz="2600" cap="all" dirty="0">
              <a:solidFill>
                <a:srgbClr val="59595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870757" y="7"/>
            <a:ext cx="308991" cy="6852493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lIns="288000" tIns="5007600" rtlCol="0" anchor="b" anchorCtr="0">
            <a:scene3d>
              <a:camera prst="obliqueTopLeft"/>
              <a:lightRig rig="threePt" dir="t"/>
            </a:scene3d>
            <a:flatTx/>
          </a:bodyPr>
          <a:lstStyle/>
          <a:p>
            <a:pPr algn="ctr"/>
            <a:r>
              <a:rPr lang="en-US" sz="1600" dirty="0" smtClean="0"/>
              <a:t>www.tmenergy.ru</a:t>
            </a:r>
            <a:endParaRPr lang="ru-RU" sz="1600" dirty="0"/>
          </a:p>
        </p:txBody>
      </p:sp>
      <p:pic>
        <p:nvPicPr>
          <p:cNvPr id="19" name="Изображение 18" descr="logo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72985" y="6394809"/>
            <a:ext cx="1197772" cy="499675"/>
          </a:xfrm>
          <a:prstGeom prst="rect">
            <a:avLst/>
          </a:prstGeom>
        </p:spPr>
      </p:pic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896853061"/>
              </p:ext>
            </p:extLst>
          </p:nvPr>
        </p:nvGraphicFramePr>
        <p:xfrm>
          <a:off x="333060" y="1591929"/>
          <a:ext cx="8254885" cy="47780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-411418" y="1268764"/>
            <a:ext cx="23818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err="1" smtClean="0"/>
              <a:t>Теплопотери</a:t>
            </a:r>
            <a:r>
              <a:rPr lang="ru-RU" dirty="0" smtClean="0"/>
              <a:t> кВт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6532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704" y="5"/>
            <a:ext cx="8670751" cy="126875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2699794" y="6488753"/>
            <a:ext cx="2133600" cy="365125"/>
          </a:xfrm>
        </p:spPr>
        <p:txBody>
          <a:bodyPr/>
          <a:lstStyle/>
          <a:p>
            <a:fld id="{C5A2B68E-400D-4EDD-A545-00B0464B2FC7}" type="slidenum">
              <a:rPr lang="ru-RU" sz="14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pPr/>
              <a:t>8</a:t>
            </a:fld>
            <a:endParaRPr lang="ru-RU" sz="14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Заголовок 1"/>
          <p:cNvSpPr txBox="1">
            <a:spLocks/>
          </p:cNvSpPr>
          <p:nvPr/>
        </p:nvSpPr>
        <p:spPr>
          <a:xfrm>
            <a:off x="0" y="0"/>
            <a:ext cx="9181617" cy="1070992"/>
          </a:xfrm>
          <a:prstGeom prst="rect">
            <a:avLst/>
          </a:prstGeom>
          <a:solidFill>
            <a:schemeClr val="bg1"/>
          </a:solidFill>
        </p:spPr>
        <p:txBody>
          <a:bodyPr vert="horz" lIns="91429" tIns="45714" rIns="91429" bIns="45714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61950" algn="l"/>
            <a:r>
              <a:rPr lang="ru-RU" sz="2600" cap="all" dirty="0" smtClean="0">
                <a:solidFill>
                  <a:srgbClr val="595959"/>
                </a:solidFill>
                <a:latin typeface="Arial" pitchFamily="34" charset="0"/>
                <a:cs typeface="Arial" pitchFamily="34" charset="0"/>
              </a:rPr>
              <a:t>Выработка тепловой энергии</a:t>
            </a:r>
            <a:endParaRPr lang="ru-RU" sz="2600" cap="all" dirty="0">
              <a:solidFill>
                <a:srgbClr val="59595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870757" y="7"/>
            <a:ext cx="308991" cy="6852493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lIns="288000" tIns="5007600" rtlCol="0" anchor="b" anchorCtr="0">
            <a:scene3d>
              <a:camera prst="obliqueTopLeft"/>
              <a:lightRig rig="threePt" dir="t"/>
            </a:scene3d>
            <a:flatTx/>
          </a:bodyPr>
          <a:lstStyle/>
          <a:p>
            <a:pPr algn="ctr"/>
            <a:r>
              <a:rPr lang="en-US" sz="1600" dirty="0" smtClean="0"/>
              <a:t>www.tmenergy.ru</a:t>
            </a:r>
            <a:endParaRPr lang="ru-RU" sz="1600" dirty="0"/>
          </a:p>
        </p:txBody>
      </p:sp>
      <p:pic>
        <p:nvPicPr>
          <p:cNvPr id="19" name="Изображение 18" descr="logo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72985" y="6394809"/>
            <a:ext cx="1197772" cy="499675"/>
          </a:xfrm>
          <a:prstGeom prst="rect">
            <a:avLst/>
          </a:prstGeom>
        </p:spPr>
      </p:pic>
      <p:graphicFrame>
        <p:nvGraphicFramePr>
          <p:cNvPr id="7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66670742"/>
              </p:ext>
            </p:extLst>
          </p:nvPr>
        </p:nvGraphicFramePr>
        <p:xfrm>
          <a:off x="0" y="1268765"/>
          <a:ext cx="7957751" cy="54518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70555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704" y="5"/>
            <a:ext cx="8670751" cy="126875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2699794" y="6488753"/>
            <a:ext cx="2133600" cy="365125"/>
          </a:xfrm>
        </p:spPr>
        <p:txBody>
          <a:bodyPr/>
          <a:lstStyle/>
          <a:p>
            <a:fld id="{C5A2B68E-400D-4EDD-A545-00B0464B2FC7}" type="slidenum">
              <a:rPr lang="ru-RU" sz="14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pPr/>
              <a:t>9</a:t>
            </a:fld>
            <a:endParaRPr lang="ru-RU" sz="14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Заголовок 1"/>
          <p:cNvSpPr txBox="1">
            <a:spLocks/>
          </p:cNvSpPr>
          <p:nvPr/>
        </p:nvSpPr>
        <p:spPr>
          <a:xfrm>
            <a:off x="0" y="0"/>
            <a:ext cx="9181617" cy="1070992"/>
          </a:xfrm>
          <a:prstGeom prst="rect">
            <a:avLst/>
          </a:prstGeom>
          <a:solidFill>
            <a:schemeClr val="bg1"/>
          </a:solidFill>
        </p:spPr>
        <p:txBody>
          <a:bodyPr vert="horz" lIns="91429" tIns="45714" rIns="91429" bIns="45714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61950" algn="l"/>
            <a:r>
              <a:rPr lang="ru-RU" sz="2600" cap="all" dirty="0" smtClean="0">
                <a:solidFill>
                  <a:srgbClr val="595959"/>
                </a:solidFill>
                <a:latin typeface="Arial" pitchFamily="34" charset="0"/>
                <a:cs typeface="Arial" pitchFamily="34" charset="0"/>
              </a:rPr>
              <a:t>тепловая энергия</a:t>
            </a:r>
            <a:endParaRPr lang="ru-RU" sz="2600" cap="all" dirty="0">
              <a:solidFill>
                <a:srgbClr val="59595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870757" y="7"/>
            <a:ext cx="308991" cy="6852493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lIns="288000" tIns="5007600" rtlCol="0" anchor="b" anchorCtr="0">
            <a:scene3d>
              <a:camera prst="obliqueTopLeft"/>
              <a:lightRig rig="threePt" dir="t"/>
            </a:scene3d>
            <a:flatTx/>
          </a:bodyPr>
          <a:lstStyle/>
          <a:p>
            <a:pPr algn="ctr"/>
            <a:r>
              <a:rPr lang="en-US" sz="1600" dirty="0" smtClean="0"/>
              <a:t>www.tmenergy.ru</a:t>
            </a:r>
            <a:endParaRPr lang="ru-RU" sz="1600" dirty="0"/>
          </a:p>
        </p:txBody>
      </p:sp>
      <p:pic>
        <p:nvPicPr>
          <p:cNvPr id="19" name="Изображение 18" descr="logo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72985" y="6394809"/>
            <a:ext cx="1197772" cy="499675"/>
          </a:xfrm>
          <a:prstGeom prst="rect">
            <a:avLst/>
          </a:prstGeom>
        </p:spPr>
      </p:pic>
      <p:graphicFrame>
        <p:nvGraphicFramePr>
          <p:cNvPr id="9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9380391"/>
              </p:ext>
            </p:extLst>
          </p:nvPr>
        </p:nvGraphicFramePr>
        <p:xfrm>
          <a:off x="289359" y="1378535"/>
          <a:ext cx="7673541" cy="51102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574326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704" y="5"/>
            <a:ext cx="8670751" cy="126875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2699794" y="6488753"/>
            <a:ext cx="2133600" cy="365125"/>
          </a:xfrm>
        </p:spPr>
        <p:txBody>
          <a:bodyPr/>
          <a:lstStyle/>
          <a:p>
            <a:fld id="{C5A2B68E-400D-4EDD-A545-00B0464B2FC7}" type="slidenum">
              <a:rPr lang="ru-RU" sz="14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pPr/>
              <a:t>10</a:t>
            </a:fld>
            <a:endParaRPr lang="ru-RU" sz="14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Заголовок 1"/>
          <p:cNvSpPr txBox="1">
            <a:spLocks/>
          </p:cNvSpPr>
          <p:nvPr/>
        </p:nvSpPr>
        <p:spPr>
          <a:xfrm>
            <a:off x="0" y="0"/>
            <a:ext cx="9181617" cy="1070992"/>
          </a:xfrm>
          <a:prstGeom prst="rect">
            <a:avLst/>
          </a:prstGeom>
          <a:solidFill>
            <a:schemeClr val="bg1"/>
          </a:solidFill>
        </p:spPr>
        <p:txBody>
          <a:bodyPr vert="horz" lIns="91429" tIns="45714" rIns="91429" bIns="45714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61950" algn="l"/>
            <a:r>
              <a:rPr lang="ru-RU" sz="2600" cap="all" dirty="0" smtClean="0">
                <a:solidFill>
                  <a:srgbClr val="595959"/>
                </a:solidFill>
                <a:latin typeface="Arial" pitchFamily="34" charset="0"/>
                <a:cs typeface="Arial" pitchFamily="34" charset="0"/>
              </a:rPr>
              <a:t>Реальная эксплуатация 01.09.14-31.12.14</a:t>
            </a:r>
            <a:endParaRPr lang="ru-RU" sz="2600" cap="all" dirty="0">
              <a:solidFill>
                <a:srgbClr val="59595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870757" y="7"/>
            <a:ext cx="308991" cy="6852493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lIns="288000" tIns="5007600" rtlCol="0" anchor="b" anchorCtr="0">
            <a:scene3d>
              <a:camera prst="obliqueTopLeft"/>
              <a:lightRig rig="threePt" dir="t"/>
            </a:scene3d>
            <a:flatTx/>
          </a:bodyPr>
          <a:lstStyle/>
          <a:p>
            <a:pPr algn="ctr"/>
            <a:r>
              <a:rPr lang="en-US" sz="1600" dirty="0" smtClean="0"/>
              <a:t>www.tmenergy.ru</a:t>
            </a:r>
            <a:endParaRPr lang="ru-RU" sz="1600" dirty="0"/>
          </a:p>
        </p:txBody>
      </p:sp>
      <p:pic>
        <p:nvPicPr>
          <p:cNvPr id="19" name="Изображение 18" descr="logo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72985" y="6394809"/>
            <a:ext cx="1197772" cy="499675"/>
          </a:xfrm>
          <a:prstGeom prst="rect">
            <a:avLst/>
          </a:prstGeom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0390785"/>
              </p:ext>
            </p:extLst>
          </p:nvPr>
        </p:nvGraphicFramePr>
        <p:xfrm>
          <a:off x="380998" y="1397000"/>
          <a:ext cx="8295456" cy="357632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2765152"/>
                <a:gridCol w="2765152"/>
                <a:gridCol w="2765152"/>
              </a:tblGrid>
              <a:tr h="370840">
                <a:tc>
                  <a:txBody>
                    <a:bodyPr/>
                    <a:lstStyle/>
                    <a:p>
                      <a:pPr algn="l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Котельная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 на дизельном топливе*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Воздушный тепловой насос 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 + котельная на дизельном топливе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Выработка тепловой энергии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70 604 кВт*ч **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Расход дизельного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 топлива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7854 л.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1800 </a:t>
                      </a: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л.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Расход электроэнергии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15 609 кВт*ч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Расходы на отопление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289 876 руб.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131 740 руб.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Экономия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 за период </a:t>
                      </a:r>
                    </a:p>
                    <a:p>
                      <a:pPr algn="l"/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с 01.09.2014 по 31.12.14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158 136 руб.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48144" y="5082639"/>
            <a:ext cx="74220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* - указаны расчетные величины</a:t>
            </a:r>
          </a:p>
          <a:p>
            <a:r>
              <a:rPr lang="ru-RU" dirty="0" smtClean="0"/>
              <a:t>** - объект в стадии строительства, ГВ не используется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9799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704" y="5"/>
            <a:ext cx="8670751" cy="126875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2699794" y="6488753"/>
            <a:ext cx="2133600" cy="365125"/>
          </a:xfrm>
        </p:spPr>
        <p:txBody>
          <a:bodyPr/>
          <a:lstStyle/>
          <a:p>
            <a:fld id="{C5A2B68E-400D-4EDD-A545-00B0464B2FC7}" type="slidenum">
              <a:rPr lang="ru-RU" sz="14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pPr/>
              <a:t>11</a:t>
            </a:fld>
            <a:endParaRPr lang="ru-RU" sz="14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Заголовок 1"/>
          <p:cNvSpPr txBox="1">
            <a:spLocks/>
          </p:cNvSpPr>
          <p:nvPr/>
        </p:nvSpPr>
        <p:spPr>
          <a:xfrm>
            <a:off x="0" y="0"/>
            <a:ext cx="9181617" cy="1070992"/>
          </a:xfrm>
          <a:prstGeom prst="rect">
            <a:avLst/>
          </a:prstGeom>
          <a:solidFill>
            <a:schemeClr val="bg1"/>
          </a:solidFill>
        </p:spPr>
        <p:txBody>
          <a:bodyPr vert="horz" lIns="91429" tIns="45714" rIns="91429" bIns="45714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61950" algn="l"/>
            <a:r>
              <a:rPr lang="ru-RU" sz="2600" cap="all" dirty="0" smtClean="0">
                <a:solidFill>
                  <a:srgbClr val="595959"/>
                </a:solidFill>
                <a:latin typeface="Arial" pitchFamily="34" charset="0"/>
                <a:cs typeface="Arial" pitchFamily="34" charset="0"/>
              </a:rPr>
              <a:t>Расчетные эксплуатационные расходы</a:t>
            </a:r>
            <a:endParaRPr lang="ru-RU" sz="2600" cap="all" dirty="0">
              <a:solidFill>
                <a:srgbClr val="59595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870757" y="7"/>
            <a:ext cx="308991" cy="6852493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lIns="288000" tIns="5007600" rtlCol="0" anchor="b" anchorCtr="0">
            <a:scene3d>
              <a:camera prst="obliqueTopLeft"/>
              <a:lightRig rig="threePt" dir="t"/>
            </a:scene3d>
            <a:flatTx/>
          </a:bodyPr>
          <a:lstStyle/>
          <a:p>
            <a:pPr algn="ctr"/>
            <a:r>
              <a:rPr lang="en-US" sz="1600" dirty="0" smtClean="0"/>
              <a:t>www.tmenergy.ru</a:t>
            </a:r>
            <a:endParaRPr lang="ru-RU" sz="1600" dirty="0"/>
          </a:p>
        </p:txBody>
      </p:sp>
      <p:pic>
        <p:nvPicPr>
          <p:cNvPr id="19" name="Изображение 18" descr="logo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72985" y="6394809"/>
            <a:ext cx="1197772" cy="499675"/>
          </a:xfrm>
          <a:prstGeom prst="rect">
            <a:avLst/>
          </a:prstGeom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1376286"/>
              </p:ext>
            </p:extLst>
          </p:nvPr>
        </p:nvGraphicFramePr>
        <p:xfrm>
          <a:off x="380998" y="1397000"/>
          <a:ext cx="8295456" cy="357632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2765152"/>
                <a:gridCol w="2765152"/>
                <a:gridCol w="2765152"/>
              </a:tblGrid>
              <a:tr h="370840">
                <a:tc>
                  <a:txBody>
                    <a:bodyPr/>
                    <a:lstStyle/>
                    <a:p>
                      <a:pPr algn="l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Котельная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 на дизельном топливе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Воздушный тепловой насос 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 + котельная на дизельном топливе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Выработка тепловой энергии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451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 572</a:t>
                      </a: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 кВт*ч / год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Расход дизельного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 топлива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50 230 л./год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23 829 л./год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Расход электроэнергии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64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 985</a:t>
                      </a: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 кВт*ч/год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Расходы на отопление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 773 066</a:t>
                      </a: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 руб./год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 069 326</a:t>
                      </a: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 руб./год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Экономия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 на отопление и подогрев горячей воды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703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 740</a:t>
                      </a: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 руб./год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3174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704" y="5"/>
            <a:ext cx="8670751" cy="126875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2699794" y="6488753"/>
            <a:ext cx="2133600" cy="365125"/>
          </a:xfrm>
        </p:spPr>
        <p:txBody>
          <a:bodyPr/>
          <a:lstStyle/>
          <a:p>
            <a:fld id="{C5A2B68E-400D-4EDD-A545-00B0464B2FC7}" type="slidenum">
              <a:rPr lang="ru-RU" sz="14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pPr/>
              <a:t>12</a:t>
            </a:fld>
            <a:endParaRPr lang="ru-RU" sz="14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Заголовок 1"/>
          <p:cNvSpPr txBox="1">
            <a:spLocks/>
          </p:cNvSpPr>
          <p:nvPr/>
        </p:nvSpPr>
        <p:spPr>
          <a:xfrm>
            <a:off x="0" y="0"/>
            <a:ext cx="9181617" cy="1070992"/>
          </a:xfrm>
          <a:prstGeom prst="rect">
            <a:avLst/>
          </a:prstGeom>
          <a:solidFill>
            <a:schemeClr val="bg1"/>
          </a:solidFill>
        </p:spPr>
        <p:txBody>
          <a:bodyPr vert="horz" lIns="91429" tIns="45714" rIns="91429" bIns="45714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61950" algn="l"/>
            <a:r>
              <a:rPr lang="ru-RU" sz="2600" cap="all" dirty="0" smtClean="0">
                <a:solidFill>
                  <a:srgbClr val="595959"/>
                </a:solidFill>
                <a:latin typeface="Arial" pitchFamily="34" charset="0"/>
                <a:cs typeface="Arial" pitchFamily="34" charset="0"/>
              </a:rPr>
              <a:t>Срок окупаемости</a:t>
            </a:r>
            <a:endParaRPr lang="ru-RU" sz="2600" cap="all" dirty="0">
              <a:solidFill>
                <a:srgbClr val="59595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870757" y="7"/>
            <a:ext cx="308991" cy="6852493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lIns="288000" tIns="5007600" rtlCol="0" anchor="b" anchorCtr="0">
            <a:scene3d>
              <a:camera prst="obliqueTopLeft"/>
              <a:lightRig rig="threePt" dir="t"/>
            </a:scene3d>
            <a:flatTx/>
          </a:bodyPr>
          <a:lstStyle/>
          <a:p>
            <a:pPr algn="ctr"/>
            <a:r>
              <a:rPr lang="en-US" sz="1600" dirty="0" smtClean="0"/>
              <a:t>www.tmenergy.ru</a:t>
            </a:r>
            <a:endParaRPr lang="ru-RU" sz="1600" dirty="0"/>
          </a:p>
        </p:txBody>
      </p:sp>
      <p:pic>
        <p:nvPicPr>
          <p:cNvPr id="19" name="Изображение 18" descr="logo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72985" y="6394809"/>
            <a:ext cx="1197772" cy="499675"/>
          </a:xfrm>
          <a:prstGeom prst="rect">
            <a:avLst/>
          </a:prstGeom>
        </p:spPr>
      </p:pic>
      <p:pic>
        <p:nvPicPr>
          <p:cNvPr id="3074" name="Picture 2" descr="C:\Users\Aleksandr\Desktop\IMG_001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068" y="1627932"/>
            <a:ext cx="3320831" cy="442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061049" y="1562717"/>
            <a:ext cx="4572000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dirty="0"/>
              <a:t>Затраты на тепловой насос и его установку составили </a:t>
            </a:r>
            <a:r>
              <a:rPr lang="ru-RU" sz="2800" dirty="0" smtClean="0"/>
              <a:t> </a:t>
            </a:r>
          </a:p>
          <a:p>
            <a:r>
              <a:rPr lang="ru-RU" sz="2800" dirty="0" smtClean="0"/>
              <a:t>1 675 000 </a:t>
            </a:r>
            <a:r>
              <a:rPr lang="ru-RU" sz="2800" dirty="0"/>
              <a:t>руб</a:t>
            </a:r>
            <a:r>
              <a:rPr lang="ru-RU" sz="2800" dirty="0" smtClean="0"/>
              <a:t>.</a:t>
            </a:r>
          </a:p>
          <a:p>
            <a:endParaRPr lang="ru-RU" sz="2800" dirty="0"/>
          </a:p>
          <a:p>
            <a:r>
              <a:rPr lang="ru-RU" sz="2800" dirty="0" smtClean="0"/>
              <a:t>Годовая экономия на отоплении и нагреве горячей воды – 703 740 руб.</a:t>
            </a:r>
          </a:p>
          <a:p>
            <a:endParaRPr lang="ru-RU" sz="2800" dirty="0" smtClean="0"/>
          </a:p>
          <a:p>
            <a:r>
              <a:rPr lang="ru-RU" sz="2800" dirty="0"/>
              <a:t>С</a:t>
            </a:r>
            <a:r>
              <a:rPr lang="ru-RU" sz="2800" dirty="0" smtClean="0"/>
              <a:t>рок окупаемости - 2,5 </a:t>
            </a:r>
            <a:r>
              <a:rPr lang="ru-RU" sz="2800" dirty="0"/>
              <a:t>года</a:t>
            </a:r>
          </a:p>
        </p:txBody>
      </p:sp>
    </p:spTree>
    <p:extLst>
      <p:ext uri="{BB962C8B-B14F-4D97-AF65-F5344CB8AC3E}">
        <p14:creationId xmlns:p14="http://schemas.microsoft.com/office/powerpoint/2010/main" val="2580354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704" y="5"/>
            <a:ext cx="8670751" cy="126875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2699794" y="6488753"/>
            <a:ext cx="2133600" cy="365125"/>
          </a:xfrm>
        </p:spPr>
        <p:txBody>
          <a:bodyPr/>
          <a:lstStyle/>
          <a:p>
            <a:fld id="{C5A2B68E-400D-4EDD-A545-00B0464B2FC7}" type="slidenum">
              <a:rPr lang="ru-RU" sz="14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pPr/>
              <a:t>13</a:t>
            </a:fld>
            <a:endParaRPr lang="ru-RU" sz="14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Заголовок 1"/>
          <p:cNvSpPr txBox="1">
            <a:spLocks/>
          </p:cNvSpPr>
          <p:nvPr/>
        </p:nvSpPr>
        <p:spPr>
          <a:xfrm>
            <a:off x="0" y="0"/>
            <a:ext cx="9181617" cy="1070992"/>
          </a:xfrm>
          <a:prstGeom prst="rect">
            <a:avLst/>
          </a:prstGeom>
          <a:solidFill>
            <a:schemeClr val="bg1"/>
          </a:solidFill>
        </p:spPr>
        <p:txBody>
          <a:bodyPr vert="horz" lIns="91429" tIns="45714" rIns="91429" bIns="45714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61950" algn="l"/>
            <a:r>
              <a:rPr lang="ru-RU" sz="2600" cap="all" dirty="0" smtClean="0">
                <a:solidFill>
                  <a:srgbClr val="595959"/>
                </a:solidFill>
                <a:latin typeface="Arial" pitchFamily="34" charset="0"/>
                <a:cs typeface="Arial" pitchFamily="34" charset="0"/>
              </a:rPr>
              <a:t>Применение данной схемы в России</a:t>
            </a:r>
            <a:endParaRPr lang="ru-RU" sz="2600" cap="all" dirty="0">
              <a:solidFill>
                <a:srgbClr val="59595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870757" y="7"/>
            <a:ext cx="308991" cy="6852493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lIns="288000" tIns="5007600" rtlCol="0" anchor="b" anchorCtr="0">
            <a:scene3d>
              <a:camera prst="obliqueTopLeft"/>
              <a:lightRig rig="threePt" dir="t"/>
            </a:scene3d>
            <a:flatTx/>
          </a:bodyPr>
          <a:lstStyle/>
          <a:p>
            <a:pPr algn="ctr"/>
            <a:r>
              <a:rPr lang="en-US" sz="1600" dirty="0" smtClean="0"/>
              <a:t>www.tmenergy.ru</a:t>
            </a:r>
            <a:endParaRPr lang="ru-RU" sz="1600" dirty="0"/>
          </a:p>
        </p:txBody>
      </p:sp>
      <p:pic>
        <p:nvPicPr>
          <p:cNvPr id="19" name="Изображение 18" descr="logo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72985" y="6394809"/>
            <a:ext cx="1197772" cy="499675"/>
          </a:xfrm>
          <a:prstGeom prst="rect">
            <a:avLst/>
          </a:prstGeom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5559643"/>
              </p:ext>
            </p:extLst>
          </p:nvPr>
        </p:nvGraphicFramePr>
        <p:xfrm>
          <a:off x="5704" y="1397000"/>
          <a:ext cx="8770932" cy="32105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56770"/>
                <a:gridCol w="1504576"/>
                <a:gridCol w="1324120"/>
                <a:gridCol w="1461822"/>
                <a:gridCol w="1617218"/>
                <a:gridCol w="1306426"/>
              </a:tblGrid>
              <a:tr h="370840"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С-Петербург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Москва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Пермь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Анапа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Кемерово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Потребность в тепловой энергии (кВт)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451 572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452 575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497 870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370 528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530 710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Температуры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 воздуха выше 0°С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Экономия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 руб./год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703 740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694 415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645 584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790 121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601 023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Окупаемость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2,5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2,5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2,6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2,1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2,8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5473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Изображение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5" y="1052736"/>
            <a:ext cx="3024335" cy="19987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5704" y="5"/>
            <a:ext cx="8670751" cy="126875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2699794" y="6488753"/>
            <a:ext cx="2133600" cy="365125"/>
          </a:xfrm>
        </p:spPr>
        <p:txBody>
          <a:bodyPr/>
          <a:lstStyle/>
          <a:p>
            <a:fld id="{C5A2B68E-400D-4EDD-A545-00B0464B2FC7}" type="slidenum">
              <a:rPr lang="ru-RU" sz="14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pPr/>
              <a:t>14</a:t>
            </a:fld>
            <a:endParaRPr lang="ru-RU" sz="14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Заголовок 1"/>
          <p:cNvSpPr txBox="1">
            <a:spLocks/>
          </p:cNvSpPr>
          <p:nvPr/>
        </p:nvSpPr>
        <p:spPr>
          <a:xfrm>
            <a:off x="0" y="0"/>
            <a:ext cx="9181617" cy="1070992"/>
          </a:xfrm>
          <a:prstGeom prst="rect">
            <a:avLst/>
          </a:prstGeom>
          <a:solidFill>
            <a:schemeClr val="bg1"/>
          </a:solidFill>
        </p:spPr>
        <p:txBody>
          <a:bodyPr vert="horz" lIns="91429" tIns="45714" rIns="91429" bIns="45714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61950" algn="l"/>
            <a:r>
              <a:rPr lang="ru-RU" sz="2600" cap="all" dirty="0" smtClean="0">
                <a:solidFill>
                  <a:srgbClr val="595959"/>
                </a:solidFill>
                <a:latin typeface="Arial" pitchFamily="34" charset="0"/>
                <a:cs typeface="Arial" pitchFamily="34" charset="0"/>
              </a:rPr>
              <a:t>Решения </a:t>
            </a:r>
            <a:r>
              <a:rPr lang="en-US" sz="2600" cap="all" dirty="0" smtClean="0">
                <a:solidFill>
                  <a:srgbClr val="595959"/>
                </a:solidFill>
                <a:latin typeface="Arial" pitchFamily="34" charset="0"/>
                <a:cs typeface="Arial" pitchFamily="34" charset="0"/>
              </a:rPr>
              <a:t>TMENERGY</a:t>
            </a:r>
            <a:endParaRPr lang="ru-RU" sz="2600" cap="all" dirty="0">
              <a:solidFill>
                <a:srgbClr val="59595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346583" y="3203684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Arial"/>
                <a:cs typeface="Arial"/>
              </a:rPr>
              <a:t>70%</a:t>
            </a:r>
            <a:endParaRPr lang="ru-RU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870757" y="7"/>
            <a:ext cx="308991" cy="6852493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lIns="288000" tIns="5007600" rtlCol="0" anchor="b" anchorCtr="0">
            <a:scene3d>
              <a:camera prst="obliqueTopLeft"/>
              <a:lightRig rig="threePt" dir="t"/>
            </a:scene3d>
            <a:flatTx/>
          </a:bodyPr>
          <a:lstStyle/>
          <a:p>
            <a:pPr algn="ctr"/>
            <a:r>
              <a:rPr lang="en-US" sz="1600" dirty="0" smtClean="0"/>
              <a:t>www.tmenergy.ru</a:t>
            </a:r>
            <a:endParaRPr lang="ru-RU" sz="1600" dirty="0"/>
          </a:p>
        </p:txBody>
      </p:sp>
      <p:pic>
        <p:nvPicPr>
          <p:cNvPr id="19" name="Изображение 18" descr="logo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72985" y="6394809"/>
            <a:ext cx="1197772" cy="499675"/>
          </a:xfrm>
          <a:prstGeom prst="rect">
            <a:avLst/>
          </a:prstGeom>
        </p:spPr>
      </p:pic>
      <p:pic>
        <p:nvPicPr>
          <p:cNvPr id="11" name="Изображение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5736" y="3573016"/>
            <a:ext cx="2056388" cy="11521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Изображение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9872" y="1484784"/>
            <a:ext cx="1656184" cy="11083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Изображение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60818" y="1268761"/>
            <a:ext cx="2275247" cy="17281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Изображение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5536" y="5373216"/>
            <a:ext cx="2952328" cy="8768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TextBox 15"/>
          <p:cNvSpPr txBox="1"/>
          <p:nvPr/>
        </p:nvSpPr>
        <p:spPr>
          <a:xfrm>
            <a:off x="323528" y="3049215"/>
            <a:ext cx="29523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Arial"/>
                <a:cs typeface="Arial"/>
              </a:rPr>
              <a:t>Детские лагеря и базы отдыха</a:t>
            </a:r>
            <a:endParaRPr lang="ru-RU" sz="1400" dirty="0">
              <a:latin typeface="Arial"/>
              <a:cs typeface="Arial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516216" y="2924944"/>
            <a:ext cx="2232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Arial"/>
                <a:cs typeface="Arial"/>
              </a:rPr>
              <a:t>Коттеджные поселки</a:t>
            </a:r>
            <a:endParaRPr lang="ru-RU" sz="1400" dirty="0">
              <a:latin typeface="Arial"/>
              <a:cs typeface="Arial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203848" y="2564904"/>
            <a:ext cx="2232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Arial"/>
                <a:cs typeface="Arial"/>
              </a:rPr>
              <a:t>Домовладения</a:t>
            </a:r>
            <a:endParaRPr lang="ru-RU" sz="1400" dirty="0">
              <a:latin typeface="Arial"/>
              <a:cs typeface="Arial"/>
            </a:endParaRPr>
          </a:p>
        </p:txBody>
      </p:sp>
      <p:pic>
        <p:nvPicPr>
          <p:cNvPr id="20" name="Изображение 19" descr="отделение в селе_450.jpg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1" y="3429000"/>
            <a:ext cx="1920214" cy="14401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1" name="TextBox 20"/>
          <p:cNvSpPr txBox="1"/>
          <p:nvPr/>
        </p:nvSpPr>
        <p:spPr>
          <a:xfrm>
            <a:off x="827584" y="4797152"/>
            <a:ext cx="29523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Arial"/>
                <a:cs typeface="Arial"/>
              </a:rPr>
              <a:t>Объекты инфраструктуры</a:t>
            </a:r>
            <a:endParaRPr lang="ru-RU" sz="1400" dirty="0">
              <a:latin typeface="Arial"/>
              <a:cs typeface="Arial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123728" y="6309320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Arial"/>
                <a:cs typeface="Arial"/>
              </a:rPr>
              <a:t>АЗС</a:t>
            </a:r>
            <a:endParaRPr lang="ru-RU" sz="1400" dirty="0">
              <a:latin typeface="Arial"/>
              <a:cs typeface="Arial"/>
            </a:endParaRPr>
          </a:p>
        </p:txBody>
      </p:sp>
      <p:pic>
        <p:nvPicPr>
          <p:cNvPr id="23" name="Изображение 22" descr="детский сад.jpg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11960" y="2924944"/>
            <a:ext cx="2208247" cy="16561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" name="Изображение 23" descr="Школа_№_20.jpg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44208" y="3284984"/>
            <a:ext cx="2400267" cy="1800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" name="Изображение 24" descr="поликлиника.jpg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36096" y="5085183"/>
            <a:ext cx="2413915" cy="16043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6" name="TextBox 25"/>
          <p:cNvSpPr txBox="1"/>
          <p:nvPr/>
        </p:nvSpPr>
        <p:spPr>
          <a:xfrm>
            <a:off x="3851920" y="4509120"/>
            <a:ext cx="29523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Arial"/>
                <a:cs typeface="Arial"/>
              </a:rPr>
              <a:t>Детские сады</a:t>
            </a:r>
            <a:endParaRPr lang="ru-RU" sz="1400" dirty="0">
              <a:latin typeface="Arial"/>
              <a:cs typeface="Arial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724128" y="5013176"/>
            <a:ext cx="29523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dirty="0" smtClean="0">
                <a:latin typeface="Arial"/>
                <a:cs typeface="Arial"/>
              </a:rPr>
              <a:t>Школы</a:t>
            </a:r>
            <a:endParaRPr lang="ru-RU" sz="1400" dirty="0">
              <a:latin typeface="Arial"/>
              <a:cs typeface="Arial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483768" y="5805264"/>
            <a:ext cx="29523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dirty="0" smtClean="0">
                <a:latin typeface="Arial"/>
                <a:cs typeface="Arial"/>
              </a:rPr>
              <a:t>Поликлиники и </a:t>
            </a:r>
          </a:p>
          <a:p>
            <a:pPr algn="r"/>
            <a:r>
              <a:rPr lang="ru-RU" sz="1400" dirty="0" smtClean="0">
                <a:latin typeface="Arial"/>
                <a:cs typeface="Arial"/>
              </a:rPr>
              <a:t>медицинские центры</a:t>
            </a:r>
            <a:endParaRPr lang="ru-RU" sz="1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3992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251521" y="5685059"/>
            <a:ext cx="46805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2F2F2"/>
                </a:solidFill>
                <a:latin typeface="Arial"/>
                <a:cs typeface="Arial"/>
              </a:rPr>
              <a:t>   </a:t>
            </a:r>
            <a:r>
              <a:rPr lang="en-US" sz="3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       </a:t>
            </a:r>
            <a:endParaRPr lang="ru-RU" sz="3600" dirty="0">
              <a:solidFill>
                <a:srgbClr val="595959"/>
              </a:solidFill>
              <a:latin typeface="Arial"/>
              <a:cs typeface="Arial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" y="4524419"/>
            <a:ext cx="6732240" cy="112474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latin typeface="Arial"/>
              <a:cs typeface="Arial"/>
            </a:endParaRPr>
          </a:p>
          <a:p>
            <a:pPr algn="ctr"/>
            <a:r>
              <a:rPr lang="ru-RU" dirty="0" smtClean="0">
                <a:latin typeface="Arial"/>
                <a:cs typeface="Arial"/>
              </a:rPr>
              <a:t>Россия, г. Санкт-Петербург, </a:t>
            </a:r>
          </a:p>
          <a:p>
            <a:pPr algn="ctr"/>
            <a:r>
              <a:rPr lang="ru-RU" dirty="0" smtClean="0">
                <a:latin typeface="Arial"/>
                <a:cs typeface="Arial"/>
              </a:rPr>
              <a:t>ул. Фурштатская д. 43 лит.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ru-RU" dirty="0" smtClean="0">
                <a:latin typeface="Arial"/>
                <a:cs typeface="Arial"/>
              </a:rPr>
              <a:t>А</a:t>
            </a:r>
          </a:p>
          <a:p>
            <a:pPr algn="ctr"/>
            <a:r>
              <a:rPr lang="ru-RU" dirty="0" smtClean="0">
                <a:latin typeface="Arial"/>
                <a:cs typeface="Arial"/>
              </a:rPr>
              <a:t>тел.</a:t>
            </a:r>
            <a:r>
              <a:rPr lang="en-US" dirty="0" smtClean="0">
                <a:latin typeface="Arial"/>
                <a:cs typeface="Arial"/>
              </a:rPr>
              <a:t>/</a:t>
            </a:r>
            <a:r>
              <a:rPr lang="ru-RU" dirty="0" smtClean="0">
                <a:latin typeface="Arial"/>
                <a:cs typeface="Arial"/>
              </a:rPr>
              <a:t>факс (812) 333-33-19</a:t>
            </a:r>
            <a:endParaRPr lang="ru-RU" dirty="0">
              <a:latin typeface="Arial"/>
              <a:cs typeface="Arial"/>
            </a:endParaRPr>
          </a:p>
          <a:p>
            <a:endParaRPr lang="ru-RU" sz="2400" dirty="0" smtClean="0">
              <a:latin typeface="Arial"/>
              <a:cs typeface="Arial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768554" y="4524419"/>
            <a:ext cx="2375446" cy="1124744"/>
          </a:xfrm>
          <a:prstGeom prst="rect">
            <a:avLst/>
          </a:prstGeom>
          <a:solidFill>
            <a:schemeClr val="accent6"/>
          </a:solidFill>
          <a:ln>
            <a:solidFill>
              <a:srgbClr val="F796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atin typeface="Arial"/>
                <a:cs typeface="Arial"/>
              </a:rPr>
              <a:t>www.tmenergy.ru</a:t>
            </a:r>
            <a:endParaRPr lang="ru-RU" sz="1600" dirty="0">
              <a:latin typeface="Arial"/>
              <a:cs typeface="Arial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886" y="5676547"/>
            <a:ext cx="6727353" cy="648072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TMEnergy – </a:t>
            </a:r>
            <a:r>
              <a:rPr lang="ru-RU" dirty="0">
                <a:latin typeface="Arial"/>
                <a:cs typeface="Arial"/>
              </a:rPr>
              <a:t>комплексные энергоэффективные решения</a:t>
            </a:r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1763691" y="1844824"/>
            <a:ext cx="552366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>
                <a:latin typeface="Arial"/>
                <a:cs typeface="Arial"/>
              </a:rPr>
              <a:t>Спасибо за внимание!</a:t>
            </a:r>
            <a:endParaRPr lang="ru-RU" sz="4000" dirty="0">
              <a:latin typeface="Arial"/>
              <a:cs typeface="Arial"/>
            </a:endParaRPr>
          </a:p>
        </p:txBody>
      </p:sp>
      <p:pic>
        <p:nvPicPr>
          <p:cNvPr id="9" name="Изображение 8" descr="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99620" y="5484385"/>
            <a:ext cx="2416547" cy="1008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245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3391</TotalTime>
  <Words>485</Words>
  <Application>Microsoft Office PowerPoint</Application>
  <PresentationFormat>Экран (4:3)</PresentationFormat>
  <Paragraphs>192</Paragraphs>
  <Slides>15</Slides>
  <Notes>13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Масленкова Дарья</dc:creator>
  <cp:lastModifiedBy>Aleksandr</cp:lastModifiedBy>
  <cp:revision>124</cp:revision>
  <cp:lastPrinted>2014-12-09T12:03:41Z</cp:lastPrinted>
  <dcterms:created xsi:type="dcterms:W3CDTF">2014-08-21T09:23:11Z</dcterms:created>
  <dcterms:modified xsi:type="dcterms:W3CDTF">2015-02-02T13:22:58Z</dcterms:modified>
</cp:coreProperties>
</file>