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120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44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5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2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22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46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06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5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6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6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95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0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77705-8D03-4FBE-BFE0-412149C00D5A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CE832-A190-4FCA-80EB-45D8122B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9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08720"/>
            <a:ext cx="9144000" cy="5949280"/>
          </a:xfr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Технические  возможности и условия эффективности применения тепловых насосов в системах централизованного теплоснабжения в городских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условиях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докладчик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д.т.н.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Чаховский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В.М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908720"/>
          </a:xfrm>
          <a:gradFill>
            <a:gsLst>
              <a:gs pos="73000">
                <a:srgbClr val="CCECFF"/>
              </a:gs>
              <a:gs pos="100000">
                <a:srgbClr val="5E6C75"/>
              </a:gs>
              <a:gs pos="100000">
                <a:srgbClr val="CCECFF"/>
              </a:gs>
            </a:gsLst>
            <a:path path="circle">
              <a:fillToRect r="100000" b="100000"/>
            </a:path>
          </a:gra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АО «ВНИИАЭС»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336462" cy="908720"/>
          </a:xfrm>
          <a:prstGeom prst="rect">
            <a:avLst/>
          </a:prstGeom>
          <a:gradFill rotWithShape="0">
            <a:gsLst>
              <a:gs pos="11000">
                <a:srgbClr val="F8EDD3"/>
              </a:gs>
              <a:gs pos="0">
                <a:srgbClr val="FFEFD1"/>
              </a:gs>
              <a:gs pos="22000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lIns="92160" tIns="46080" rIns="92160" bIns="46080" anchor="ctr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i="1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ru-RU" sz="2800" b="1" i="1" dirty="0">
                <a:solidFill>
                  <a:srgbClr val="000000"/>
                </a:solidFill>
                <a:latin typeface="Arial" charset="0"/>
              </a:rPr>
            </a:br>
            <a:r>
              <a:rPr lang="ru-RU" sz="4400" b="1" i="1" dirty="0" smtClean="0">
                <a:solidFill>
                  <a:srgbClr val="000000"/>
                </a:solidFill>
                <a:latin typeface="Arial" charset="0"/>
              </a:rPr>
              <a:t>АО </a:t>
            </a:r>
            <a:r>
              <a:rPr lang="ru-RU" sz="4400" b="1" i="1" dirty="0">
                <a:solidFill>
                  <a:srgbClr val="000000"/>
                </a:solidFill>
                <a:latin typeface="Arial" charset="0"/>
              </a:rPr>
              <a:t>«ВНИИАЭС»</a:t>
            </a:r>
            <a:br>
              <a:rPr lang="ru-RU" sz="4400" b="1" i="1" dirty="0">
                <a:solidFill>
                  <a:srgbClr val="000000"/>
                </a:solidFill>
                <a:latin typeface="Arial" charset="0"/>
              </a:rPr>
            </a:br>
            <a:endParaRPr lang="ru-RU" sz="4400" b="1" i="1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2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gradFill flip="none" rotWithShape="1">
            <a:gsLst>
              <a:gs pos="0">
                <a:srgbClr val="E6DCAC"/>
              </a:gs>
              <a:gs pos="75000">
                <a:srgbClr val="E6D78A"/>
              </a:gs>
              <a:gs pos="83000">
                <a:srgbClr val="C7AC4C"/>
              </a:gs>
              <a:gs pos="90000">
                <a:srgbClr val="E6D78A"/>
              </a:gs>
              <a:gs pos="95000">
                <a:srgbClr val="C7AC4C"/>
              </a:gs>
              <a:gs pos="100000">
                <a:srgbClr val="E6DCAC"/>
              </a:gs>
            </a:gsLst>
            <a:lin ang="5400000" scaled="0"/>
            <a:tileRect r="-100000" b="-100000"/>
          </a:gradFill>
        </p:spPr>
        <p:txBody>
          <a:bodyPr>
            <a:noAutofit/>
          </a:bodyPr>
          <a:lstStyle/>
          <a:p>
            <a:r>
              <a:rPr lang="ru-RU" sz="2400" b="1" dirty="0" smtClean="0"/>
              <a:t>Условия и факторы, влияющие на целесообразность  применения ТНУ в системах теплоснабжения  городов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gradFill flip="none" rotWithShape="1">
            <a:gsLst>
              <a:gs pos="68000">
                <a:srgbClr val="E6DCAC"/>
              </a:gs>
              <a:gs pos="61000">
                <a:srgbClr val="E6D891"/>
              </a:gs>
              <a:gs pos="89000">
                <a:srgbClr val="E6D78A"/>
              </a:gs>
              <a:gs pos="26000">
                <a:srgbClr val="C7AC4C"/>
              </a:gs>
              <a:gs pos="90000">
                <a:srgbClr val="E6D78A"/>
              </a:gs>
              <a:gs pos="95000">
                <a:srgbClr val="C7AC4C"/>
              </a:gs>
              <a:gs pos="16000">
                <a:srgbClr val="E6DCAC"/>
              </a:gs>
            </a:gsLst>
            <a:lin ang="13500000" scaled="1"/>
            <a:tileRect/>
          </a:gradFill>
        </p:spPr>
        <p:txBody>
          <a:bodyPr>
            <a:normAutofit fontScale="77500" lnSpcReduction="2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Предпосылки для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широкомасштабного внедрения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ТНУ являются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большие объемы теплоты, выбрасываемые в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градирнях ТЭЦ, например, суммарная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величина сбросного тепла на городских и прилегающих к Москве ТЭЦ в период с ноября по март отопительного сезона составляет 1600-2000 Гкал/ч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помощью ТНУ можно передать большую часть этой сбросной теплоты в теплосеть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(до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50-60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%),  не затрачивая при этом дополнительное топливо. Кроме того,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снижается экологическая нагрузка, а за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счет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понижения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температуры циркуляционной воды в конденсаторе турбин существенно улучшится вакуум и повысится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выработка электроэнергии и дополнительно к этому сократятся потери циркуляционной воды и затраты на её перекачку.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Сжигание топлива в котлах районных теплоснабжающих станций (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РТС)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неизбежностью приводит к большим потерям работоспособности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эксергии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при генерации теплоты.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Даже при тепловом КПД котельного агрегата близкому к 100%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эксергетический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КПД его не превышает 20%, что является результатом генерации относительно низкой температуры рабочего тела на выходе котла, например, получение горячей воды с температурой около 200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°С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Снижение негативного эффекта от данного фактора можно добиться за счет применения когерентной технологии в системах теплоснабжения с использованием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теплонасосных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установок (ТНУ) на ТЭЦ и РТС.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однако ТЭЦ и РТС, по сути, уже исчерпали свои возможности, тогда как технология ТНУ предоставляет большие возможности в повышении эффективности использования топлива при генерации тепловой и электрической энергии в городских условиях.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энергосберегающий эффект от применения ТНУ в системе  городского  теплоснабжения в комбинации с ТЭЦ и РТС  проявляется в виде снижения  удельного расхода топлива в 1.2-1.5 раза по сравнению с традиционной генерацией теплоты на РТС и ТЭЦ.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1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19000">
                <a:srgbClr val="C7AC4C"/>
              </a:gs>
              <a:gs pos="27000">
                <a:srgbClr val="E6D78A"/>
              </a:gs>
              <a:gs pos="34000">
                <a:srgbClr val="C7AC4C"/>
              </a:gs>
              <a:gs pos="43000">
                <a:srgbClr val="E6DCAC"/>
              </a:gs>
            </a:gsLst>
            <a:lin ang="13500000" scaled="0"/>
            <a:tileRect/>
          </a:gradFill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Технические решения пригодные для  использования  ТНУ в системах городского теплоснабжения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gradFill flip="none" rotWithShape="1">
            <a:gsLst>
              <a:gs pos="0">
                <a:srgbClr val="E6DCAC"/>
              </a:gs>
              <a:gs pos="88000">
                <a:srgbClr val="E6D78A"/>
              </a:gs>
              <a:gs pos="90000">
                <a:srgbClr val="C7AC4C"/>
              </a:gs>
              <a:gs pos="93000">
                <a:srgbClr val="E6D78A"/>
              </a:gs>
              <a:gs pos="97000">
                <a:srgbClr val="C7AC4C"/>
              </a:gs>
              <a:gs pos="100000">
                <a:srgbClr val="E6DCAC"/>
              </a:gs>
            </a:gsLst>
            <a:lin ang="13500000" scaled="1"/>
            <a:tileRect/>
          </a:gradFill>
        </p:spPr>
        <p:txBody>
          <a:bodyPr>
            <a:normAutofit/>
          </a:bodyPr>
          <a:lstStyle/>
          <a:p>
            <a:pPr marL="0" indent="457200">
              <a:spcBef>
                <a:spcPts val="120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Варианты решений привязки ТНУ к системе городского</a:t>
            </a:r>
          </a:p>
          <a:p>
            <a:pPr marL="0" indent="4572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теплоснабжения приведены по нарастающей значимости </a:t>
            </a:r>
          </a:p>
          <a:p>
            <a:pPr marL="0" indent="4572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потребителя к производителю: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подключение ТНУ в тракт контура отопления и ГВС при ЦТП и с расположением в непосредственной близости к  потребителю (размещение ТНУ на удалении от ТЭЦ и РТС);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подключение ТНУ к  трактам прямой и обратной сетевой воды  в местах перемычек между магистральными  трубопроводами ТЭЦ и РТС (размещение ТНУ на удалении от ТЭЦ и РТС);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подключение ТНУ к трактам охлаждающей технической воды и сетевой  воды в пределах промышленной зоны ТЭЦ .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735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836712"/>
          </a:xfrm>
          <a:gradFill>
            <a:gsLst>
              <a:gs pos="0">
                <a:srgbClr val="E6DCAC"/>
              </a:gs>
              <a:gs pos="87000">
                <a:srgbClr val="E6D78A"/>
              </a:gs>
              <a:gs pos="90000">
                <a:srgbClr val="C7AC4C"/>
              </a:gs>
              <a:gs pos="94000">
                <a:srgbClr val="E6D78A"/>
              </a:gs>
              <a:gs pos="97000">
                <a:srgbClr val="C7AC4C"/>
              </a:gs>
              <a:gs pos="100000">
                <a:srgbClr val="E6DCAC"/>
              </a:gs>
            </a:gsLst>
            <a:lin ang="2700000" scaled="0"/>
          </a:gra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Полезно располагаемый потенциал </a:t>
            </a:r>
            <a:r>
              <a:rPr lang="ru-RU" sz="32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НПТ МВК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836712"/>
            <a:ext cx="9144000" cy="6021288"/>
          </a:xfrm>
          <a:prstGeom prst="rect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  <a:extLst/>
        </p:spPr>
        <p:txBody>
          <a:bodyPr>
            <a:normAutofit/>
          </a:bodyPr>
          <a:lstStyle>
            <a:defPPr>
              <a:defRPr lang="ru-RU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marL="0" indent="457200" defTabSz="922338">
              <a:buNone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Обработка сточных вод в системе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МВК-составляет 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6.345 млн.м</a:t>
            </a:r>
            <a:r>
              <a:rPr lang="ru-RU" sz="3600" b="1" baseline="300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в сутки.</a:t>
            </a:r>
          </a:p>
          <a:p>
            <a:pPr marL="0" lvl="1" indent="457200" defTabSz="922338">
              <a:buNone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потенциал НПТ на 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А МВК оценивается в 2600 Гкал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ч 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это около 2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/3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тепловой нагрузки ГВС </a:t>
            </a:r>
            <a:r>
              <a:rPr lang="ru-RU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г.Москва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1" indent="457200" defTabSz="922338">
              <a:buNone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располагаемой НПТ в системе МВК - 3600 Гкал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ч;</a:t>
            </a:r>
          </a:p>
          <a:p>
            <a:pPr marL="0" lvl="1" indent="457200" defTabSz="922338">
              <a:buNone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Эквивалент в пересчете на экономию топлива от ТНУ на НПТ – 3.6 млн. тут за отопительный сезон.</a:t>
            </a:r>
          </a:p>
        </p:txBody>
      </p:sp>
    </p:spTree>
    <p:extLst>
      <p:ext uri="{BB962C8B-B14F-4D97-AF65-F5344CB8AC3E}">
        <p14:creationId xmlns:p14="http://schemas.microsoft.com/office/powerpoint/2010/main" val="199122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18000">
                <a:srgbClr val="C7AC4C"/>
              </a:gs>
              <a:gs pos="23000">
                <a:srgbClr val="E6D78A"/>
              </a:gs>
              <a:gs pos="28000">
                <a:srgbClr val="C7AC4C"/>
              </a:gs>
              <a:gs pos="64000">
                <a:srgbClr val="E6DCAC"/>
              </a:gs>
            </a:gsLst>
            <a:lin ang="2700000" scaled="0"/>
          </a:gra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Схема привязки ТНУ  к теплосети ТЭЦ с размещением в пределах ЦТП (ИТП)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  <a:tileRect/>
          </a:gradFill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Вариант 1- подключение  ТНУ в тепловую схему  контура отопления (КО)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размещением при ЦТП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547664" y="2348880"/>
            <a:ext cx="2176596" cy="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711352" y="2348880"/>
            <a:ext cx="12908" cy="620229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491880" y="2969109"/>
            <a:ext cx="510561" cy="4286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491880" y="2957437"/>
            <a:ext cx="513958" cy="416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10" idx="1"/>
          </p:cNvCxnSpPr>
          <p:nvPr/>
        </p:nvCxnSpPr>
        <p:spPr>
          <a:xfrm>
            <a:off x="1619672" y="3178444"/>
            <a:ext cx="1872208" cy="49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692275" y="2060575"/>
            <a:ext cx="6858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от ТЭЦ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679367" y="2810644"/>
            <a:ext cx="6858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 ТЭЦ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 rot="5400000">
            <a:off x="2022181" y="3140607"/>
            <a:ext cx="251567" cy="114300"/>
          </a:xfrm>
          <a:prstGeom prst="flowChartCollat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2378075" y="3178444"/>
            <a:ext cx="10299" cy="637373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724260" y="3373961"/>
            <a:ext cx="0" cy="199055"/>
          </a:xfrm>
          <a:prstGeom prst="line">
            <a:avLst/>
          </a:prstGeom>
          <a:ln w="1905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205115" y="3815818"/>
            <a:ext cx="938123" cy="2520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843808" y="3815818"/>
            <a:ext cx="0" cy="252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55776" y="3815817"/>
            <a:ext cx="0" cy="252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Равнобедренный треугольник 27"/>
          <p:cNvSpPr/>
          <p:nvPr/>
        </p:nvSpPr>
        <p:spPr>
          <a:xfrm rot="5400000">
            <a:off x="2616516" y="3851822"/>
            <a:ext cx="194748" cy="1800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>
            <a:endCxn id="24" idx="1"/>
          </p:cNvCxnSpPr>
          <p:nvPr/>
        </p:nvCxnSpPr>
        <p:spPr>
          <a:xfrm flipH="1">
            <a:off x="2205115" y="3844458"/>
            <a:ext cx="160052" cy="97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24" idx="1"/>
          </p:cNvCxnSpPr>
          <p:nvPr/>
        </p:nvCxnSpPr>
        <p:spPr>
          <a:xfrm>
            <a:off x="2205115" y="3941833"/>
            <a:ext cx="3506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2380445" y="3941833"/>
            <a:ext cx="175331" cy="97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2388374" y="4067847"/>
            <a:ext cx="1" cy="34053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907704" y="4399207"/>
            <a:ext cx="480671" cy="917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utoShape 5"/>
          <p:cNvSpPr>
            <a:spLocks noChangeArrowheads="1"/>
          </p:cNvSpPr>
          <p:nvPr/>
        </p:nvSpPr>
        <p:spPr bwMode="auto">
          <a:xfrm rot="10800000">
            <a:off x="3606068" y="3865595"/>
            <a:ext cx="216547" cy="152472"/>
          </a:xfrm>
          <a:prstGeom prst="flowChartCollat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47" name="Прямая со стрелкой 46"/>
          <p:cNvCxnSpPr/>
          <p:nvPr/>
        </p:nvCxnSpPr>
        <p:spPr>
          <a:xfrm flipV="1">
            <a:off x="2987824" y="4389448"/>
            <a:ext cx="1844526" cy="2762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24" idx="3"/>
          </p:cNvCxnSpPr>
          <p:nvPr/>
        </p:nvCxnSpPr>
        <p:spPr>
          <a:xfrm flipV="1">
            <a:off x="2843808" y="3941833"/>
            <a:ext cx="299430" cy="12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24" idx="3"/>
          </p:cNvCxnSpPr>
          <p:nvPr/>
        </p:nvCxnSpPr>
        <p:spPr>
          <a:xfrm flipH="1">
            <a:off x="2967908" y="3941833"/>
            <a:ext cx="175330" cy="126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000710" y="4067847"/>
            <a:ext cx="0" cy="35839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2843808" y="3837896"/>
            <a:ext cx="160052" cy="97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2996290" y="3573016"/>
            <a:ext cx="4420" cy="260661"/>
          </a:xfrm>
          <a:prstGeom prst="line">
            <a:avLst/>
          </a:prstGeom>
          <a:ln w="1905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endCxn id="93" idx="2"/>
          </p:cNvCxnSpPr>
          <p:nvPr/>
        </p:nvCxnSpPr>
        <p:spPr>
          <a:xfrm flipV="1">
            <a:off x="3000710" y="3560588"/>
            <a:ext cx="635420" cy="12428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V="1">
            <a:off x="4005838" y="3165699"/>
            <a:ext cx="826514" cy="17731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"/>
          <p:cNvSpPr>
            <a:spLocks noChangeArrowheads="1"/>
          </p:cNvSpPr>
          <p:nvPr/>
        </p:nvSpPr>
        <p:spPr bwMode="auto">
          <a:xfrm>
            <a:off x="4211638" y="4292600"/>
            <a:ext cx="230187" cy="2301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AutoShape 7"/>
          <p:cNvSpPr>
            <a:spLocks noChangeArrowheads="1"/>
          </p:cNvSpPr>
          <p:nvPr/>
        </p:nvSpPr>
        <p:spPr bwMode="auto">
          <a:xfrm rot="5400000">
            <a:off x="4154488" y="4349750"/>
            <a:ext cx="228600" cy="114300"/>
          </a:xfrm>
          <a:prstGeom prst="flowChartMerge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AutoShape 8"/>
          <p:cNvSpPr>
            <a:spLocks noChangeArrowheads="1"/>
          </p:cNvSpPr>
          <p:nvPr/>
        </p:nvSpPr>
        <p:spPr bwMode="auto">
          <a:xfrm>
            <a:off x="4644009" y="3560587"/>
            <a:ext cx="360040" cy="312913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1903740" y="3197757"/>
            <a:ext cx="0" cy="1188366"/>
          </a:xfrm>
          <a:prstGeom prst="line">
            <a:avLst/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endCxn id="68" idx="0"/>
          </p:cNvCxnSpPr>
          <p:nvPr/>
        </p:nvCxnSpPr>
        <p:spPr>
          <a:xfrm>
            <a:off x="4824029" y="3165699"/>
            <a:ext cx="0" cy="394888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>
            <a:stCxn id="68" idx="4"/>
          </p:cNvCxnSpPr>
          <p:nvPr/>
        </p:nvCxnSpPr>
        <p:spPr>
          <a:xfrm>
            <a:off x="4824029" y="3873500"/>
            <a:ext cx="8323" cy="51594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704898" y="3644900"/>
            <a:ext cx="6454" cy="79277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Блок-схема: узел 92"/>
          <p:cNvSpPr/>
          <p:nvPr/>
        </p:nvSpPr>
        <p:spPr>
          <a:xfrm>
            <a:off x="3636130" y="3487703"/>
            <a:ext cx="163351" cy="14576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Line 9"/>
          <p:cNvSpPr>
            <a:spLocks noChangeShapeType="1"/>
          </p:cNvSpPr>
          <p:nvPr/>
        </p:nvSpPr>
        <p:spPr bwMode="auto">
          <a:xfrm flipV="1">
            <a:off x="3910087" y="2790679"/>
            <a:ext cx="170076" cy="16675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98" name="Прямая соединительная линия 97"/>
          <p:cNvCxnSpPr>
            <a:stCxn id="96" idx="1"/>
          </p:cNvCxnSpPr>
          <p:nvPr/>
        </p:nvCxnSpPr>
        <p:spPr>
          <a:xfrm>
            <a:off x="4080163" y="2790679"/>
            <a:ext cx="188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 Box 3"/>
          <p:cNvSpPr txBox="1">
            <a:spLocks noChangeArrowheads="1"/>
          </p:cNvSpPr>
          <p:nvPr/>
        </p:nvSpPr>
        <p:spPr bwMode="auto">
          <a:xfrm>
            <a:off x="2468110" y="3487703"/>
            <a:ext cx="455724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ТНУ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Line 9"/>
          <p:cNvSpPr>
            <a:spLocks noChangeShapeType="1"/>
          </p:cNvSpPr>
          <p:nvPr/>
        </p:nvSpPr>
        <p:spPr bwMode="auto">
          <a:xfrm flipV="1">
            <a:off x="2594705" y="3703345"/>
            <a:ext cx="139464" cy="11247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01" name="Прямая соединительная линия 100"/>
          <p:cNvCxnSpPr>
            <a:endCxn id="100" idx="1"/>
          </p:cNvCxnSpPr>
          <p:nvPr/>
        </p:nvCxnSpPr>
        <p:spPr>
          <a:xfrm>
            <a:off x="2567582" y="3697440"/>
            <a:ext cx="166587" cy="5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 Box 3"/>
          <p:cNvSpPr txBox="1">
            <a:spLocks noChangeArrowheads="1"/>
          </p:cNvSpPr>
          <p:nvPr/>
        </p:nvSpPr>
        <p:spPr bwMode="auto">
          <a:xfrm>
            <a:off x="3979496" y="2485251"/>
            <a:ext cx="888457" cy="2768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Бойлер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</a:t>
            </a:r>
          </a:p>
        </p:txBody>
      </p:sp>
      <p:sp>
        <p:nvSpPr>
          <p:cNvPr id="111" name="Text Box 3"/>
          <p:cNvSpPr txBox="1">
            <a:spLocks noChangeArrowheads="1"/>
          </p:cNvSpPr>
          <p:nvPr/>
        </p:nvSpPr>
        <p:spPr bwMode="auto">
          <a:xfrm>
            <a:off x="5089087" y="3260824"/>
            <a:ext cx="383324" cy="24843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ТП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Line 9"/>
          <p:cNvSpPr>
            <a:spLocks noChangeShapeType="1"/>
          </p:cNvSpPr>
          <p:nvPr/>
        </p:nvSpPr>
        <p:spPr bwMode="auto">
          <a:xfrm flipV="1">
            <a:off x="5004049" y="3518624"/>
            <a:ext cx="170076" cy="16675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>
            <a:off x="5174125" y="3540083"/>
            <a:ext cx="188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9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gradFill flip="none" rotWithShape="1">
            <a:gsLst>
              <a:gs pos="0">
                <a:srgbClr val="E6DCAC"/>
              </a:gs>
              <a:gs pos="38000">
                <a:srgbClr val="E6D78A"/>
              </a:gs>
              <a:gs pos="95000">
                <a:srgbClr val="C7AC4C"/>
              </a:gs>
              <a:gs pos="51000">
                <a:srgbClr val="E6D78A"/>
              </a:gs>
              <a:gs pos="90000">
                <a:srgbClr val="C7AC4C"/>
              </a:gs>
              <a:gs pos="59000">
                <a:srgbClr val="E6DCAC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Схема привязки ТНУ в местах перемычек между магистральными  трубопроводами  ТЭЦ и РТС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</a:gradFill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Вариант 2-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Подключение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ТНУ к системе теплоснабжения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использованием перемычек между теплосетями ТЭЦ и РТС</a:t>
            </a: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339974" y="2225672"/>
            <a:ext cx="4428334" cy="5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588126" y="2708275"/>
            <a:ext cx="396930" cy="360364"/>
          </a:xfrm>
          <a:prstGeom prst="flowChartSummingJunction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6768306" y="2276871"/>
            <a:ext cx="15435" cy="43140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804025" y="3068637"/>
            <a:ext cx="0" cy="44211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051050" y="2564904"/>
            <a:ext cx="577850" cy="486271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2339975" y="2225674"/>
            <a:ext cx="0" cy="37465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2339975" y="3068638"/>
            <a:ext cx="0" cy="457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2339975" y="3500437"/>
            <a:ext cx="4464223" cy="206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923928" y="3708400"/>
            <a:ext cx="360363" cy="297247"/>
          </a:xfrm>
          <a:prstGeom prst="rect">
            <a:avLst/>
          </a:prstGeom>
          <a:solidFill>
            <a:srgbClr val="0070C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500562" y="3510756"/>
            <a:ext cx="1" cy="34626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508625" y="2276871"/>
            <a:ext cx="15876" cy="102036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rc 13"/>
          <p:cNvSpPr>
            <a:spLocks/>
          </p:cNvSpPr>
          <p:nvPr/>
        </p:nvSpPr>
        <p:spPr bwMode="auto">
          <a:xfrm>
            <a:off x="5508625" y="3297238"/>
            <a:ext cx="161926" cy="21351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rc 14"/>
          <p:cNvSpPr>
            <a:spLocks/>
          </p:cNvSpPr>
          <p:nvPr/>
        </p:nvSpPr>
        <p:spPr bwMode="auto">
          <a:xfrm rot="-4912194" flipH="1" flipV="1">
            <a:off x="5493276" y="3524986"/>
            <a:ext cx="198565" cy="14120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5508625" y="3691430"/>
            <a:ext cx="15876" cy="104892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Line 2"/>
          <p:cNvSpPr>
            <a:spLocks noChangeShapeType="1"/>
          </p:cNvSpPr>
          <p:nvPr/>
        </p:nvSpPr>
        <p:spPr bwMode="auto">
          <a:xfrm flipV="1">
            <a:off x="2355410" y="4768472"/>
            <a:ext cx="4428331" cy="206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 flipH="1">
            <a:off x="6755238" y="4778790"/>
            <a:ext cx="1" cy="34657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6556774" y="5125364"/>
            <a:ext cx="396930" cy="391868"/>
          </a:xfrm>
          <a:prstGeom prst="flowChartSummingJunction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923927" y="4024076"/>
            <a:ext cx="360363" cy="16231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4" name="Прямая соединительная линия 23"/>
          <p:cNvCxnSpPr>
            <a:stCxn id="13" idx="1"/>
            <a:endCxn id="12" idx="3"/>
          </p:cNvCxnSpPr>
          <p:nvPr/>
        </p:nvCxnSpPr>
        <p:spPr>
          <a:xfrm flipH="1">
            <a:off x="4284291" y="3857024"/>
            <a:ext cx="2162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>
            <a:spLocks noChangeArrowheads="1"/>
          </p:cNvSpPr>
          <p:nvPr/>
        </p:nvSpPr>
        <p:spPr bwMode="auto">
          <a:xfrm rot="-16373617">
            <a:off x="3951288" y="3473450"/>
            <a:ext cx="179388" cy="90487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0" name="Прямая соединительная линия 29"/>
          <p:cNvCxnSpPr>
            <a:stCxn id="12" idx="0"/>
            <a:endCxn id="12" idx="2"/>
          </p:cNvCxnSpPr>
          <p:nvPr/>
        </p:nvCxnSpPr>
        <p:spPr>
          <a:xfrm>
            <a:off x="4104110" y="3708400"/>
            <a:ext cx="0" cy="297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12" idx="0"/>
            <a:endCxn id="12" idx="3"/>
          </p:cNvCxnSpPr>
          <p:nvPr/>
        </p:nvCxnSpPr>
        <p:spPr>
          <a:xfrm>
            <a:off x="4104110" y="3708400"/>
            <a:ext cx="180181" cy="148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2" idx="1"/>
            <a:endCxn id="12" idx="2"/>
          </p:cNvCxnSpPr>
          <p:nvPr/>
        </p:nvCxnSpPr>
        <p:spPr>
          <a:xfrm>
            <a:off x="3923928" y="3857024"/>
            <a:ext cx="180182" cy="148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3694244" y="3857024"/>
            <a:ext cx="2162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ine 8"/>
          <p:cNvSpPr>
            <a:spLocks noChangeShapeType="1"/>
          </p:cNvSpPr>
          <p:nvPr/>
        </p:nvSpPr>
        <p:spPr bwMode="auto">
          <a:xfrm flipH="1">
            <a:off x="3691936" y="3525838"/>
            <a:ext cx="0" cy="33118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3923928" y="4188745"/>
            <a:ext cx="360363" cy="297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>
            <a:off x="6755237" y="5517232"/>
            <a:ext cx="13070" cy="364124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 flipV="1">
            <a:off x="2339976" y="5881352"/>
            <a:ext cx="4428332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AutoShape 16"/>
          <p:cNvSpPr>
            <a:spLocks noChangeArrowheads="1"/>
          </p:cNvSpPr>
          <p:nvPr/>
        </p:nvSpPr>
        <p:spPr bwMode="auto">
          <a:xfrm rot="-16373617">
            <a:off x="4244309" y="5836116"/>
            <a:ext cx="179388" cy="90487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Line 17"/>
          <p:cNvSpPr>
            <a:spLocks noChangeShapeType="1"/>
          </p:cNvSpPr>
          <p:nvPr/>
        </p:nvSpPr>
        <p:spPr bwMode="auto">
          <a:xfrm flipH="1" flipV="1">
            <a:off x="4868696" y="4909975"/>
            <a:ext cx="10650" cy="98180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Arc 14"/>
          <p:cNvSpPr>
            <a:spLocks/>
          </p:cNvSpPr>
          <p:nvPr/>
        </p:nvSpPr>
        <p:spPr bwMode="auto">
          <a:xfrm rot="-4912194" flipH="1" flipV="1">
            <a:off x="4879036" y="4809640"/>
            <a:ext cx="133788" cy="7946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Arc 13"/>
          <p:cNvSpPr>
            <a:spLocks/>
          </p:cNvSpPr>
          <p:nvPr/>
        </p:nvSpPr>
        <p:spPr bwMode="auto">
          <a:xfrm>
            <a:off x="4868696" y="4611361"/>
            <a:ext cx="140114" cy="16743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44" name="Прямая соединительная линия 43"/>
          <p:cNvCxnSpPr>
            <a:stCxn id="45" idx="0"/>
            <a:endCxn id="37" idx="3"/>
          </p:cNvCxnSpPr>
          <p:nvPr/>
        </p:nvCxnSpPr>
        <p:spPr>
          <a:xfrm flipH="1">
            <a:off x="4284291" y="4319483"/>
            <a:ext cx="574857" cy="17886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Line 8"/>
          <p:cNvSpPr>
            <a:spLocks noChangeShapeType="1"/>
          </p:cNvSpPr>
          <p:nvPr/>
        </p:nvSpPr>
        <p:spPr bwMode="auto">
          <a:xfrm flipH="1">
            <a:off x="4859148" y="4319483"/>
            <a:ext cx="0" cy="29187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" name="Line 17"/>
          <p:cNvSpPr>
            <a:spLocks noChangeShapeType="1"/>
          </p:cNvSpPr>
          <p:nvPr/>
        </p:nvSpPr>
        <p:spPr bwMode="auto">
          <a:xfrm flipH="1" flipV="1">
            <a:off x="4859148" y="3533173"/>
            <a:ext cx="0" cy="80419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4090696" y="4215891"/>
            <a:ext cx="180181" cy="148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7" idx="0"/>
            <a:endCxn id="37" idx="2"/>
          </p:cNvCxnSpPr>
          <p:nvPr/>
        </p:nvCxnSpPr>
        <p:spPr>
          <a:xfrm>
            <a:off x="4104110" y="4188745"/>
            <a:ext cx="0" cy="297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7" idx="2"/>
            <a:endCxn id="37" idx="1"/>
          </p:cNvCxnSpPr>
          <p:nvPr/>
        </p:nvCxnSpPr>
        <p:spPr>
          <a:xfrm flipH="1" flipV="1">
            <a:off x="3923928" y="4337369"/>
            <a:ext cx="180182" cy="148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3491880" y="4319483"/>
            <a:ext cx="418636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Line 18"/>
          <p:cNvSpPr>
            <a:spLocks noChangeShapeType="1"/>
          </p:cNvSpPr>
          <p:nvPr/>
        </p:nvSpPr>
        <p:spPr bwMode="auto">
          <a:xfrm>
            <a:off x="3491880" y="4940715"/>
            <a:ext cx="620" cy="940637"/>
          </a:xfrm>
          <a:prstGeom prst="lin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4" name="Arc 13"/>
          <p:cNvSpPr>
            <a:spLocks/>
          </p:cNvSpPr>
          <p:nvPr/>
        </p:nvSpPr>
        <p:spPr bwMode="auto">
          <a:xfrm>
            <a:off x="3491880" y="4669101"/>
            <a:ext cx="161926" cy="14250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5" name="Arc 14"/>
          <p:cNvSpPr>
            <a:spLocks/>
          </p:cNvSpPr>
          <p:nvPr/>
        </p:nvSpPr>
        <p:spPr bwMode="auto">
          <a:xfrm rot="-4912194" flipH="1" flipV="1">
            <a:off x="3502686" y="4786629"/>
            <a:ext cx="140313" cy="14352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2051050" y="5102969"/>
            <a:ext cx="577850" cy="486271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Line 18"/>
          <p:cNvSpPr>
            <a:spLocks noChangeShapeType="1"/>
          </p:cNvSpPr>
          <p:nvPr/>
        </p:nvSpPr>
        <p:spPr bwMode="auto">
          <a:xfrm flipH="1">
            <a:off x="3491880" y="4326159"/>
            <a:ext cx="0" cy="330548"/>
          </a:xfrm>
          <a:prstGeom prst="lin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2349912" y="4768472"/>
            <a:ext cx="5498" cy="33449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" name="AutoShape 19"/>
          <p:cNvSpPr>
            <a:spLocks noChangeArrowheads="1"/>
          </p:cNvSpPr>
          <p:nvPr/>
        </p:nvSpPr>
        <p:spPr bwMode="auto">
          <a:xfrm>
            <a:off x="4451144" y="3646915"/>
            <a:ext cx="98835" cy="65473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" name="AutoShape 19"/>
          <p:cNvSpPr>
            <a:spLocks noChangeArrowheads="1"/>
          </p:cNvSpPr>
          <p:nvPr/>
        </p:nvSpPr>
        <p:spPr bwMode="auto">
          <a:xfrm flipH="1" flipV="1">
            <a:off x="4798229" y="3990621"/>
            <a:ext cx="140523" cy="79404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flipV="1">
            <a:off x="2355410" y="5589240"/>
            <a:ext cx="0" cy="314682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746764" y="2354072"/>
            <a:ext cx="790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ТЭЦ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95315" y="4827342"/>
            <a:ext cx="6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РТС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369938" y="3931526"/>
            <a:ext cx="488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ТНУ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3802380" y="3992135"/>
            <a:ext cx="108136" cy="194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>
            <a:endCxn id="79" idx="2"/>
          </p:cNvCxnSpPr>
          <p:nvPr/>
        </p:nvCxnSpPr>
        <p:spPr>
          <a:xfrm flipH="1">
            <a:off x="3614069" y="4208525"/>
            <a:ext cx="1883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AutoShape 16"/>
          <p:cNvSpPr>
            <a:spLocks noChangeArrowheads="1"/>
          </p:cNvSpPr>
          <p:nvPr/>
        </p:nvSpPr>
        <p:spPr bwMode="auto">
          <a:xfrm rot="-16373617">
            <a:off x="4470236" y="4292125"/>
            <a:ext cx="179388" cy="90487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" name="TextBox 103"/>
          <p:cNvSpPr txBox="1"/>
          <p:nvPr/>
        </p:nvSpPr>
        <p:spPr>
          <a:xfrm>
            <a:off x="2795316" y="5512495"/>
            <a:ext cx="6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 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РТС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657430" y="3135156"/>
            <a:ext cx="6717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ТЭЦ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829806" y="2431276"/>
            <a:ext cx="539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ТП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815650" y="4858390"/>
            <a:ext cx="539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ТП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9" name="Прямая соединительная линия 108"/>
          <p:cNvCxnSpPr>
            <a:stCxn id="5" idx="6"/>
            <a:endCxn id="106" idx="2"/>
          </p:cNvCxnSpPr>
          <p:nvPr/>
        </p:nvCxnSpPr>
        <p:spPr>
          <a:xfrm flipV="1">
            <a:off x="6985056" y="2708275"/>
            <a:ext cx="114386" cy="180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>
            <a:endCxn id="106" idx="2"/>
          </p:cNvCxnSpPr>
          <p:nvPr/>
        </p:nvCxnSpPr>
        <p:spPr>
          <a:xfrm>
            <a:off x="6985056" y="2708274"/>
            <a:ext cx="11438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V="1">
            <a:off x="6965578" y="5125364"/>
            <a:ext cx="114386" cy="180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stCxn id="107" idx="2"/>
          </p:cNvCxnSpPr>
          <p:nvPr/>
        </p:nvCxnSpPr>
        <p:spPr>
          <a:xfrm flipH="1">
            <a:off x="6953704" y="5135389"/>
            <a:ext cx="1315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AutoShape 19"/>
          <p:cNvSpPr>
            <a:spLocks noChangeArrowheads="1"/>
          </p:cNvSpPr>
          <p:nvPr/>
        </p:nvSpPr>
        <p:spPr bwMode="auto">
          <a:xfrm flipH="1" flipV="1">
            <a:off x="5454876" y="4065529"/>
            <a:ext cx="140523" cy="79404"/>
          </a:xfrm>
          <a:prstGeom prst="flowChartCollate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3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8098"/>
          </a:xfrm>
          <a:gradFill>
            <a:gsLst>
              <a:gs pos="0">
                <a:srgbClr val="FFEFD1"/>
              </a:gs>
              <a:gs pos="23000">
                <a:srgbClr val="F0EBD5"/>
              </a:gs>
              <a:gs pos="100000">
                <a:srgbClr val="D1C39F"/>
              </a:gs>
            </a:gsLst>
            <a:lin ang="2700000" scaled="0"/>
          </a:gradFill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Внедрение ТНУ на  ЦТП в системе ЦТС на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примере больничного комплекса г. Нерюнгри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P42325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21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340768"/>
          </a:xfrm>
          <a:gradFill>
            <a:gsLst>
              <a:gs pos="0">
                <a:srgbClr val="E6DCAC"/>
              </a:gs>
              <a:gs pos="68000">
                <a:srgbClr val="E6D78A"/>
              </a:gs>
              <a:gs pos="88000">
                <a:srgbClr val="C7AC4C"/>
              </a:gs>
              <a:gs pos="78000">
                <a:srgbClr val="E6D78A"/>
              </a:gs>
              <a:gs pos="83000">
                <a:srgbClr val="C7AC4C"/>
              </a:gs>
              <a:gs pos="100000">
                <a:srgbClr val="E6DCAC"/>
              </a:gs>
            </a:gsLst>
            <a:lin ang="0" scaled="0"/>
          </a:gradFill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эффективности ТНУ  в составе энергосберегающего комплекса РТС и станция аэрации (САЭ) </a:t>
            </a:r>
            <a:endParaRPr lang="ru-RU" sz="2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1340768"/>
            <a:ext cx="9144000" cy="5400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CC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162" tIns="46081" rIns="92162" bIns="46081">
            <a:normAutofit/>
          </a:bodyPr>
          <a:lstStyle>
            <a:defPPr>
              <a:defRPr lang="ru-RU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just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 defTabSz="922338">
              <a:spcBef>
                <a:spcPct val="20000"/>
              </a:spcBef>
              <a:buNone/>
            </a:pPr>
            <a:r>
              <a:rPr lang="ru-RU" sz="2400" b="1" dirty="0">
                <a:effectLst/>
                <a:latin typeface="Times New Roman" pitchFamily="18" charset="0"/>
              </a:rPr>
              <a:t>Экономические показатели ТНУ </a:t>
            </a:r>
            <a:r>
              <a:rPr lang="ru-RU" sz="2400" b="1" dirty="0" smtClean="0">
                <a:effectLst/>
                <a:latin typeface="Times New Roman" pitchFamily="18" charset="0"/>
              </a:rPr>
              <a:t>в составе </a:t>
            </a:r>
            <a:r>
              <a:rPr lang="ru-RU" sz="2400" b="1" dirty="0" err="1" smtClean="0">
                <a:effectLst/>
                <a:latin typeface="Times New Roman" pitchFamily="18" charset="0"/>
              </a:rPr>
              <a:t>энергокомплекса</a:t>
            </a:r>
            <a:r>
              <a:rPr lang="ru-RU" sz="2400" b="1" dirty="0" smtClean="0">
                <a:effectLst/>
                <a:latin typeface="Times New Roman" pitchFamily="18" charset="0"/>
              </a:rPr>
              <a:t> </a:t>
            </a:r>
            <a:endParaRPr lang="ru-RU" sz="2400" dirty="0" smtClean="0">
              <a:effectLst/>
              <a:latin typeface="Times New Roman" pitchFamily="18" charset="0"/>
            </a:endParaRP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 smtClean="0">
                <a:effectLst/>
                <a:latin typeface="Times New Roman" pitchFamily="18" charset="0"/>
              </a:rPr>
              <a:t>- расход обработанных сточных вод  	150 т/ч;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 smtClean="0">
                <a:effectLst/>
                <a:latin typeface="Times New Roman" pitchFamily="18" charset="0"/>
              </a:rPr>
              <a:t>-</a:t>
            </a:r>
            <a:r>
              <a:rPr lang="ru-RU" sz="2400" dirty="0" err="1">
                <a:effectLst/>
                <a:latin typeface="Times New Roman" pitchFamily="18" charset="0"/>
              </a:rPr>
              <a:t>теплопроизводительность</a:t>
            </a:r>
            <a:r>
              <a:rPr lang="ru-RU" sz="2400" dirty="0">
                <a:effectLst/>
                <a:latin typeface="Times New Roman" pitchFamily="18" charset="0"/>
              </a:rPr>
              <a:t> ТНУ 	</a:t>
            </a:r>
            <a:r>
              <a:rPr lang="en-US" sz="2400" dirty="0">
                <a:effectLst/>
                <a:latin typeface="Times New Roman" pitchFamily="18" charset="0"/>
              </a:rPr>
              <a:t>	</a:t>
            </a:r>
            <a:r>
              <a:rPr lang="ru-RU" sz="2400" dirty="0">
                <a:effectLst/>
                <a:latin typeface="Times New Roman" pitchFamily="18" charset="0"/>
              </a:rPr>
              <a:t>1.2 Гкал/ч;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-мощность привода компрессоров 	</a:t>
            </a:r>
            <a:r>
              <a:rPr lang="ru-RU" sz="2400" dirty="0" smtClean="0">
                <a:effectLst/>
                <a:latin typeface="Times New Roman" pitchFamily="18" charset="0"/>
              </a:rPr>
              <a:t>            280 </a:t>
            </a:r>
            <a:r>
              <a:rPr lang="ru-RU" sz="2400" dirty="0">
                <a:effectLst/>
                <a:latin typeface="Times New Roman" pitchFamily="18" charset="0"/>
              </a:rPr>
              <a:t>кВт(э);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 производимая теплоты ТНУ		9600 Гкал;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-экономия топлива  			</a:t>
            </a:r>
            <a:r>
              <a:rPr lang="en-US" sz="2400" dirty="0">
                <a:effectLst/>
                <a:latin typeface="Times New Roman" pitchFamily="18" charset="0"/>
              </a:rPr>
              <a:t>	</a:t>
            </a:r>
            <a:r>
              <a:rPr lang="ru-RU" sz="2400" dirty="0">
                <a:effectLst/>
                <a:latin typeface="Times New Roman" pitchFamily="18" charset="0"/>
              </a:rPr>
              <a:t>1632 тут/год;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-расход электроэнергии на привод 	</a:t>
            </a:r>
            <a:r>
              <a:rPr lang="ru-RU" sz="2400" dirty="0" smtClean="0">
                <a:effectLst/>
                <a:latin typeface="Times New Roman" pitchFamily="18" charset="0"/>
              </a:rPr>
              <a:t>             2240 </a:t>
            </a:r>
            <a:r>
              <a:rPr lang="ru-RU" sz="2400" dirty="0" err="1">
                <a:effectLst/>
                <a:latin typeface="Times New Roman" pitchFamily="18" charset="0"/>
              </a:rPr>
              <a:t>МВт.ч</a:t>
            </a:r>
            <a:r>
              <a:rPr lang="ru-RU" sz="2400" dirty="0">
                <a:effectLst/>
                <a:latin typeface="Times New Roman" pitchFamily="18" charset="0"/>
              </a:rPr>
              <a:t>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 экономический эффект от ТНУ	</a:t>
            </a:r>
            <a:r>
              <a:rPr lang="en-US" sz="2400" dirty="0">
                <a:effectLst/>
                <a:latin typeface="Times New Roman" pitchFamily="18" charset="0"/>
              </a:rPr>
              <a:t>	</a:t>
            </a:r>
            <a:r>
              <a:rPr lang="ru-RU" sz="2400" dirty="0">
                <a:effectLst/>
                <a:latin typeface="Times New Roman" pitchFamily="18" charset="0"/>
              </a:rPr>
              <a:t>3.529 </a:t>
            </a:r>
            <a:r>
              <a:rPr lang="ru-RU" sz="2400" dirty="0" err="1">
                <a:effectLst/>
                <a:latin typeface="Times New Roman" pitchFamily="18" charset="0"/>
              </a:rPr>
              <a:t>млн.руб</a:t>
            </a:r>
            <a:r>
              <a:rPr lang="ru-RU" sz="2400" dirty="0">
                <a:effectLst/>
                <a:latin typeface="Times New Roman" pitchFamily="18" charset="0"/>
              </a:rPr>
              <a:t>.;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-капиталовложения в ОПТНУ		9.8 </a:t>
            </a:r>
            <a:r>
              <a:rPr lang="ru-RU" sz="2400" dirty="0" err="1">
                <a:effectLst/>
                <a:latin typeface="Times New Roman" pitchFamily="18" charset="0"/>
              </a:rPr>
              <a:t>млн.руб</a:t>
            </a:r>
            <a:r>
              <a:rPr lang="ru-RU" sz="2400" dirty="0">
                <a:effectLst/>
                <a:latin typeface="Times New Roman" pitchFamily="18" charset="0"/>
              </a:rPr>
              <a:t>.;</a:t>
            </a:r>
          </a:p>
          <a:p>
            <a:pPr algn="l" defTabSz="922338">
              <a:spcBef>
                <a:spcPct val="20000"/>
              </a:spcBef>
              <a:buFontTx/>
              <a:buChar char="•"/>
            </a:pPr>
            <a:r>
              <a:rPr lang="ru-RU" sz="2400" dirty="0">
                <a:effectLst/>
                <a:latin typeface="Times New Roman" pitchFamily="18" charset="0"/>
              </a:rPr>
              <a:t>-срок окупаемости ОПТНУ		</a:t>
            </a:r>
            <a:r>
              <a:rPr lang="en-US" sz="2400" dirty="0">
                <a:effectLst/>
                <a:latin typeface="Times New Roman" pitchFamily="18" charset="0"/>
              </a:rPr>
              <a:t>	</a:t>
            </a:r>
            <a:r>
              <a:rPr lang="ru-RU" sz="2400" dirty="0">
                <a:effectLst/>
                <a:latin typeface="Times New Roman" pitchFamily="18" charset="0"/>
              </a:rPr>
              <a:t>2.8 лет</a:t>
            </a:r>
            <a:r>
              <a:rPr lang="ru-RU" sz="2400" dirty="0" smtClean="0">
                <a:effectLst/>
                <a:latin typeface="Times New Roman" pitchFamily="18" charset="0"/>
              </a:rPr>
              <a:t>.</a:t>
            </a:r>
            <a:endParaRPr lang="ru-RU" sz="2400" dirty="0"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3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</a:gradFill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</a:gra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Система городского теплоснабжения располагает огромным потенциалом и резервом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низкопотенциальной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теплоты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пригодными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трансформации её в высокопотенциальную теплоту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использованием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тепловых насосов.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Основными источниками НПТ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городских условиях являются: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-теплота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системы охлаждения технической воды ТЭЦ,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ГРЭС;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станций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аэрации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СА);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вторичная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отработавшая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теплота обратной сетевой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воды  ТЭЦ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Приобретен положительный и отрицательный опыт внедрения ТНУ в систему теплоснабжения потребителей города  в условиях рыночной экономике в г. Нерюнгри (Якутия) и Ясенево (Москва).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Теплонасосная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технология – это наиболее перспективный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путь вовлечения ВЭР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источников НПТ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системах  теплоснабжения города.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060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598</Words>
  <Application>Microsoft Office PowerPoint</Application>
  <PresentationFormat>Экран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Технические  возможности и условия эффективности применения тепловых насосов в системах централизованного теплоснабжения в городских условиях  докладчик д.т.н. Чаховский В.М</vt:lpstr>
      <vt:lpstr>Условия и факторы, влияющие на целесообразность  применения ТНУ в системах теплоснабжения  городов</vt:lpstr>
      <vt:lpstr>Технические решения пригодные для  использования  ТНУ в системах городского теплоснабжения</vt:lpstr>
      <vt:lpstr>Полезно располагаемый потенциал НПТ МВК</vt:lpstr>
      <vt:lpstr>Схема привязки ТНУ  к теплосети ТЭЦ с размещением в пределах ЦТП (ИТП)</vt:lpstr>
      <vt:lpstr>Схема привязки ТНУ в местах перемычек между магистральными  трубопроводами  ТЭЦ и РТС </vt:lpstr>
      <vt:lpstr>Внедрение ТНУ на  ЦТП в системе ЦТС на примере больничного комплекса г. Нерюнгри </vt:lpstr>
      <vt:lpstr>К эффективности ТНУ  в составе энергосберегающего комплекса РТС и станция аэрации (САЭ) 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  возможности и условия эффективности применения тепловых насосов в системах централизованного теплоснабжения в городских условиях (на примере г. Москвы)"  докладчик д.т.н. Чаховский В.М</dc:title>
  <dc:creator>Влфдимир</dc:creator>
  <cp:lastModifiedBy>Влфдимир</cp:lastModifiedBy>
  <cp:revision>57</cp:revision>
  <dcterms:created xsi:type="dcterms:W3CDTF">2015-01-30T17:43:39Z</dcterms:created>
  <dcterms:modified xsi:type="dcterms:W3CDTF">2015-02-01T20:00:38Z</dcterms:modified>
</cp:coreProperties>
</file>