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3" r:id="rId1"/>
    <p:sldMasterId id="2147483746" r:id="rId2"/>
    <p:sldMasterId id="2147483734" r:id="rId3"/>
  </p:sldMasterIdLst>
  <p:notesMasterIdLst>
    <p:notesMasterId r:id="rId24"/>
  </p:notesMasterIdLst>
  <p:handoutMasterIdLst>
    <p:handoutMasterId r:id="rId25"/>
  </p:handoutMasterIdLst>
  <p:sldIdLst>
    <p:sldId id="318" r:id="rId4"/>
    <p:sldId id="274" r:id="rId5"/>
    <p:sldId id="305" r:id="rId6"/>
    <p:sldId id="320" r:id="rId7"/>
    <p:sldId id="332" r:id="rId8"/>
    <p:sldId id="328" r:id="rId9"/>
    <p:sldId id="333" r:id="rId10"/>
    <p:sldId id="329" r:id="rId11"/>
    <p:sldId id="336" r:id="rId12"/>
    <p:sldId id="330" r:id="rId13"/>
    <p:sldId id="334" r:id="rId14"/>
    <p:sldId id="331" r:id="rId15"/>
    <p:sldId id="335" r:id="rId16"/>
    <p:sldId id="285" r:id="rId17"/>
    <p:sldId id="286" r:id="rId18"/>
    <p:sldId id="314" r:id="rId19"/>
    <p:sldId id="313" r:id="rId20"/>
    <p:sldId id="315" r:id="rId21"/>
    <p:sldId id="316" r:id="rId22"/>
    <p:sldId id="304" r:id="rId23"/>
  </p:sldIdLst>
  <p:sldSz cx="9144000" cy="6858000" type="screen4x3"/>
  <p:notesSz cx="9926638" cy="14355763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000F"/>
    <a:srgbClr val="EE00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12" autoAdjust="0"/>
    <p:restoredTop sz="94673" autoAdjust="0"/>
  </p:normalViewPr>
  <p:slideViewPr>
    <p:cSldViewPr snapToGrid="0">
      <p:cViewPr>
        <p:scale>
          <a:sx n="75" d="100"/>
          <a:sy n="75" d="100"/>
        </p:scale>
        <p:origin x="-1914" y="-846"/>
      </p:cViewPr>
      <p:guideLst>
        <p:guide orient="horz" pos="845"/>
        <p:guide orient="horz" pos="3793"/>
        <p:guide orient="horz" pos="186"/>
        <p:guide pos="5498"/>
        <p:guide pos="264"/>
        <p:guide pos="2826"/>
        <p:guide pos="29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68DDC775-D96C-47F1-A7F6-3BB2D8E76A25}" type="datetimeFigureOut">
              <a:rPr lang="en-GB" smtClean="0"/>
              <a:t>03/02/2015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8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D5083773-A06C-4709-B30E-A3920CD1815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18245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A271B8D7-5601-426C-90BB-417F03FCEA1A}" type="datetimeFigureOut">
              <a:rPr lang="en-GB" smtClean="0"/>
              <a:t>03/02/2015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51" tIns="69376" rIns="138751" bIns="6937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6818988"/>
            <a:ext cx="7941310" cy="6460093"/>
          </a:xfrm>
          <a:prstGeom prst="rect">
            <a:avLst/>
          </a:prstGeom>
        </p:spPr>
        <p:txBody>
          <a:bodyPr vert="horz" lIns="138751" tIns="69376" rIns="138751" bIns="69376" rtlCol="0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8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95EEA1EF-E049-411F-95E8-50B58FEF4D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53285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 smtClean="0"/>
          </a:p>
        </p:txBody>
      </p:sp>
      <p:sp>
        <p:nvSpPr>
          <p:cNvPr id="15" name="Pladsholder til billed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 tIns="4320000"/>
          <a:lstStyle>
            <a:lvl1pPr marL="0" indent="0" algn="ctr"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 smtClean="0"/>
          </a:p>
        </p:txBody>
      </p:sp>
      <p:sp>
        <p:nvSpPr>
          <p:cNvPr id="5" name="Backdrop sing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1159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 smtClean="0"/>
              <a:t>.</a:t>
            </a:r>
          </a:p>
        </p:txBody>
      </p:sp>
      <p:sp>
        <p:nvSpPr>
          <p:cNvPr id="7" name="Logo top"/>
          <p:cNvSpPr>
            <a:spLocks noGrp="1"/>
          </p:cNvSpPr>
          <p:nvPr>
            <p:ph type="body" sz="quarter" idx="11" hasCustomPrompt="1"/>
          </p:nvPr>
        </p:nvSpPr>
        <p:spPr>
          <a:xfrm>
            <a:off x="6465600" y="381600"/>
            <a:ext cx="2289600" cy="586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 smtClean="0"/>
              <a:t>.</a:t>
            </a:r>
          </a:p>
        </p:txBody>
      </p:sp>
      <p:sp>
        <p:nvSpPr>
          <p:cNvPr id="10" name="Title 7"/>
          <p:cNvSpPr>
            <a:spLocks noGrp="1"/>
          </p:cNvSpPr>
          <p:nvPr>
            <p:ph type="ctrTitle" hasCustomPrompt="1"/>
          </p:nvPr>
        </p:nvSpPr>
        <p:spPr>
          <a:xfrm>
            <a:off x="420687" y="1341438"/>
            <a:ext cx="8307388" cy="1157378"/>
          </a:xfrm>
        </p:spPr>
        <p:txBody>
          <a:bodyPr anchor="b" anchorCtr="0"/>
          <a:lstStyle/>
          <a:p>
            <a:r>
              <a:rPr lang="en-US" noProof="0" dirty="0" smtClean="0"/>
              <a:t>Click to insert Presentation title in</a:t>
            </a:r>
            <a:br>
              <a:rPr lang="en-US" noProof="0" dirty="0" smtClean="0"/>
            </a:br>
            <a:r>
              <a:rPr lang="en-US" b="1" noProof="0" dirty="0" smtClean="0"/>
              <a:t>Verdana Bold </a:t>
            </a:r>
            <a:r>
              <a:rPr lang="en-US" noProof="0" dirty="0" smtClean="0"/>
              <a:t>and Verdana Regular</a:t>
            </a:r>
            <a:endParaRPr lang="en-US" noProof="0" dirty="0"/>
          </a:p>
        </p:txBody>
      </p:sp>
      <p:sp>
        <p:nvSpPr>
          <p:cNvPr id="12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419099" y="2682581"/>
            <a:ext cx="8308975" cy="38909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 sz="1400"/>
            </a:lvl1pPr>
          </a:lstStyle>
          <a:p>
            <a:r>
              <a:rPr lang="en-GB" dirty="0" smtClean="0"/>
              <a:t>Click to </a:t>
            </a:r>
            <a:r>
              <a:rPr lang="en-US" noProof="0" dirty="0" smtClean="0"/>
              <a:t>insert</a:t>
            </a:r>
            <a:r>
              <a:rPr lang="en-GB" dirty="0" smtClean="0"/>
              <a:t> name </a:t>
            </a:r>
            <a:r>
              <a:rPr lang="en-US" noProof="0" dirty="0" smtClean="0"/>
              <a:t>and</a:t>
            </a:r>
            <a:r>
              <a:rPr lang="en-GB" dirty="0" smtClean="0"/>
              <a:t> title of presenter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0661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41438"/>
            <a:ext cx="8308975" cy="46609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7580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 smtClean="0"/>
          </a:p>
        </p:txBody>
      </p:sp>
      <p:sp>
        <p:nvSpPr>
          <p:cNvPr id="15" name="Pladsholder til billede 1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</p:spPr>
        <p:txBody>
          <a:bodyPr tIns="72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</a:t>
            </a:r>
            <a:r>
              <a:rPr lang="da-DK" dirty="0" err="1" smtClean="0"/>
              <a:t>icon</a:t>
            </a:r>
            <a:r>
              <a:rPr lang="da-DK" dirty="0" smtClean="0"/>
              <a:t> to </a:t>
            </a:r>
            <a:br>
              <a:rPr lang="da-DK" dirty="0" smtClean="0"/>
            </a:br>
            <a:r>
              <a:rPr lang="da-DK" dirty="0" err="1" smtClean="0"/>
              <a:t>add</a:t>
            </a:r>
            <a:r>
              <a:rPr lang="da-DK" dirty="0" smtClean="0"/>
              <a:t> </a:t>
            </a:r>
            <a:r>
              <a:rPr lang="da-DK" dirty="0" err="1" smtClean="0"/>
              <a:t>picture</a:t>
            </a:r>
            <a:endParaRPr lang="en-US" dirty="0" smtClean="0"/>
          </a:p>
        </p:txBody>
      </p:sp>
      <p:sp>
        <p:nvSpPr>
          <p:cNvPr id="5" name="Backdrop sing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200"/>
            <a:ext cx="9144000" cy="3092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0687" y="1341438"/>
            <a:ext cx="8307388" cy="1157378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insert Presentation title in</a:t>
            </a:r>
            <a:br>
              <a:rPr lang="en-GB" dirty="0" smtClean="0"/>
            </a:br>
            <a:r>
              <a:rPr lang="en-GB" b="1" dirty="0" smtClean="0"/>
              <a:t>Verdana </a:t>
            </a:r>
            <a:r>
              <a:rPr lang="en-US" b="1" noProof="0" dirty="0" smtClean="0"/>
              <a:t>Bold</a:t>
            </a:r>
            <a:r>
              <a:rPr lang="en-GB" b="1" dirty="0" smtClean="0"/>
              <a:t> </a:t>
            </a:r>
            <a:r>
              <a:rPr lang="en-GB" dirty="0" smtClean="0"/>
              <a:t>and Verdana Regular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099" y="2682581"/>
            <a:ext cx="8308975" cy="389093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</a:t>
            </a:r>
            <a:r>
              <a:rPr lang="en-GB" dirty="0" smtClean="0"/>
              <a:t> to insert name and title of presenter</a:t>
            </a:r>
          </a:p>
        </p:txBody>
      </p:sp>
      <p:sp>
        <p:nvSpPr>
          <p:cNvPr id="13" name="Logo top"/>
          <p:cNvSpPr>
            <a:spLocks noGrp="1"/>
          </p:cNvSpPr>
          <p:nvPr>
            <p:ph type="body" sz="quarter" idx="11" hasCustomPrompt="1"/>
          </p:nvPr>
        </p:nvSpPr>
        <p:spPr>
          <a:xfrm>
            <a:off x="6465600" y="381600"/>
            <a:ext cx="2289600" cy="586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567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19100" y="1341438"/>
            <a:ext cx="4067175" cy="46799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/>
          </p:nvPr>
        </p:nvSpPr>
        <p:spPr>
          <a:xfrm>
            <a:off x="4659313" y="1341438"/>
            <a:ext cx="4068761" cy="46799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6720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pictur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9100" y="295275"/>
            <a:ext cx="4067176" cy="93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4067175" cy="46799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659313" y="0"/>
            <a:ext cx="4484686" cy="6392863"/>
          </a:xfrm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</a:t>
            </a:r>
            <a:r>
              <a:rPr lang="da-DK" dirty="0" err="1" smtClean="0"/>
              <a:t>icon</a:t>
            </a:r>
            <a:r>
              <a:rPr lang="da-DK" dirty="0" smtClean="0"/>
              <a:t> to </a:t>
            </a:r>
            <a:br>
              <a:rPr lang="da-DK" dirty="0" smtClean="0"/>
            </a:br>
            <a:r>
              <a:rPr lang="da-DK" dirty="0" err="1" smtClean="0"/>
              <a:t>add</a:t>
            </a:r>
            <a:r>
              <a:rPr lang="da-DK" dirty="0" smtClean="0"/>
              <a:t> </a:t>
            </a:r>
            <a:r>
              <a:rPr lang="da-DK" dirty="0" err="1" smtClean="0"/>
              <a:t>picture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759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icture and tex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59313" y="295275"/>
            <a:ext cx="4068761" cy="93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53870" y="1341438"/>
            <a:ext cx="4067855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486275" cy="6392863"/>
          </a:xfrm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28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5160962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5747275" y="1341439"/>
            <a:ext cx="2980800" cy="4679950"/>
          </a:xfrm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picture and tex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567600" y="1341438"/>
            <a:ext cx="5160475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19100" y="1341439"/>
            <a:ext cx="2980800" cy="4679950"/>
          </a:xfrm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7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1341438"/>
            <a:ext cx="8301037" cy="51827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age#"/>
          <p:cNvSpPr txBox="1">
            <a:spLocks noChangeArrowheads="1"/>
          </p:cNvSpPr>
          <p:nvPr userDrawn="1"/>
        </p:nvSpPr>
        <p:spPr bwMode="auto">
          <a:xfrm>
            <a:off x="64431" y="6621841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GB" sz="800" b="1" smtClean="0">
                <a:solidFill>
                  <a:schemeClr val="tx1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GB" sz="800" dirty="0" smtClean="0">
                <a:solidFill>
                  <a:schemeClr val="tx1"/>
                </a:solidFill>
                <a:ea typeface="SimHei"/>
                <a:cs typeface="Arial" charset="0"/>
              </a:rPr>
              <a:t> |</a:t>
            </a:r>
            <a:endParaRPr lang="en-GB" sz="800" dirty="0">
              <a:solidFill>
                <a:schemeClr val="tx1"/>
              </a:solidFill>
              <a:ea typeface="SimHe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37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41438"/>
            <a:ext cx="8308975" cy="46799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356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19100" y="1341438"/>
            <a:ext cx="4068000" cy="46799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/>
          </p:nvPr>
        </p:nvSpPr>
        <p:spPr>
          <a:xfrm>
            <a:off x="4654800" y="1341438"/>
            <a:ext cx="4068000" cy="46799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384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picture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9100" y="295275"/>
            <a:ext cx="4067176" cy="93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4067175" cy="46799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659313" y="0"/>
            <a:ext cx="4484686" cy="6392863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003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icture and tex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59313" y="295275"/>
            <a:ext cx="4068761" cy="93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53870" y="1341438"/>
            <a:ext cx="4067855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486275" cy="6392863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57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5160962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5747275" y="1341439"/>
            <a:ext cx="2980800" cy="4679950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52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picture and tex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567600" y="1341438"/>
            <a:ext cx="5160475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19100" y="1341439"/>
            <a:ext cx="2980800" cy="4679950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19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1341438"/>
            <a:ext cx="8301037" cy="51827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Page#"/>
          <p:cNvSpPr txBox="1">
            <a:spLocks noChangeArrowheads="1"/>
          </p:cNvSpPr>
          <p:nvPr userDrawn="1"/>
        </p:nvSpPr>
        <p:spPr bwMode="auto">
          <a:xfrm>
            <a:off x="64431" y="6621841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GB" sz="800" b="1" smtClean="0">
                <a:solidFill>
                  <a:schemeClr val="tx1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GB" sz="800" dirty="0" smtClean="0">
                <a:solidFill>
                  <a:schemeClr val="tx1"/>
                </a:solidFill>
                <a:ea typeface="SimHei"/>
                <a:cs typeface="Arial" charset="0"/>
              </a:rPr>
              <a:t> |</a:t>
            </a:r>
            <a:endParaRPr lang="en-GB" sz="800" dirty="0">
              <a:solidFill>
                <a:schemeClr val="tx1"/>
              </a:solidFill>
              <a:ea typeface="SimHe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9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392863"/>
          </a:xfrm>
        </p:spPr>
        <p:txBody>
          <a:bodyPr tIns="90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5999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532" y="188775"/>
            <a:ext cx="2289048" cy="58521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20687" y="1341438"/>
            <a:ext cx="8307388" cy="1157378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insert</a:t>
            </a:r>
            <a:r>
              <a:rPr lang="en-GB" dirty="0" smtClean="0"/>
              <a:t> </a:t>
            </a:r>
            <a:r>
              <a:rPr lang="en-US" noProof="0" dirty="0" smtClean="0"/>
              <a:t>Presentation</a:t>
            </a:r>
            <a:r>
              <a:rPr lang="en-GB" dirty="0" smtClean="0"/>
              <a:t> </a:t>
            </a:r>
            <a:r>
              <a:rPr lang="en-US" noProof="0" dirty="0" smtClean="0"/>
              <a:t>title</a:t>
            </a:r>
            <a:r>
              <a:rPr lang="en-GB" dirty="0" smtClean="0"/>
              <a:t> </a:t>
            </a:r>
            <a:r>
              <a:rPr lang="en-US" noProof="0" dirty="0" smtClean="0"/>
              <a:t>in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US" b="1" noProof="0" dirty="0" smtClean="0"/>
              <a:t>Verdana</a:t>
            </a:r>
            <a:r>
              <a:rPr lang="en-GB" b="1" dirty="0" smtClean="0"/>
              <a:t> </a:t>
            </a:r>
            <a:r>
              <a:rPr lang="en-US" b="1" noProof="0" dirty="0" smtClean="0"/>
              <a:t>Bold</a:t>
            </a:r>
            <a:r>
              <a:rPr lang="en-GB" b="1" dirty="0" smtClean="0"/>
              <a:t> </a:t>
            </a:r>
            <a:r>
              <a:rPr lang="en-US" noProof="0" dirty="0" smtClean="0"/>
              <a:t>and</a:t>
            </a:r>
            <a:r>
              <a:rPr lang="en-GB" dirty="0" smtClean="0"/>
              <a:t> </a:t>
            </a:r>
            <a:r>
              <a:rPr lang="en-US" noProof="0" dirty="0" smtClean="0"/>
              <a:t>Verdana</a:t>
            </a:r>
            <a:r>
              <a:rPr lang="en-GB" dirty="0" smtClean="0"/>
              <a:t> </a:t>
            </a:r>
            <a:r>
              <a:rPr lang="en-US" noProof="0" dirty="0" smtClean="0"/>
              <a:t>Regular</a:t>
            </a:r>
            <a:endParaRPr lang="en-US" noProof="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099" y="2682581"/>
            <a:ext cx="8308975" cy="389093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</a:t>
            </a:r>
            <a:r>
              <a:rPr lang="en-GB" dirty="0" smtClean="0"/>
              <a:t> </a:t>
            </a:r>
            <a:r>
              <a:rPr lang="en-US" noProof="0" dirty="0" smtClean="0"/>
              <a:t>to</a:t>
            </a:r>
            <a:r>
              <a:rPr lang="en-GB" dirty="0" smtClean="0"/>
              <a:t> </a:t>
            </a:r>
            <a:r>
              <a:rPr lang="en-US" noProof="0" dirty="0" smtClean="0"/>
              <a:t>insert</a:t>
            </a:r>
            <a:r>
              <a:rPr lang="en-GB" dirty="0" smtClean="0"/>
              <a:t> </a:t>
            </a:r>
            <a:r>
              <a:rPr lang="en-US" noProof="0" dirty="0" smtClean="0"/>
              <a:t>name</a:t>
            </a:r>
            <a:r>
              <a:rPr lang="en-GB" dirty="0" smtClean="0"/>
              <a:t> </a:t>
            </a:r>
            <a:r>
              <a:rPr lang="en-US" noProof="0" dirty="0" smtClean="0"/>
              <a:t>and</a:t>
            </a:r>
            <a:r>
              <a:rPr lang="en-GB" dirty="0" smtClean="0"/>
              <a:t> </a:t>
            </a:r>
            <a:r>
              <a:rPr lang="en-US" noProof="0" dirty="0" smtClean="0"/>
              <a:t>title</a:t>
            </a:r>
            <a:r>
              <a:rPr lang="en-GB" dirty="0" smtClean="0"/>
              <a:t> </a:t>
            </a:r>
            <a:r>
              <a:rPr lang="en-US" noProof="0" dirty="0" smtClean="0"/>
              <a:t>of</a:t>
            </a:r>
            <a:r>
              <a:rPr lang="en-GB" dirty="0" smtClean="0"/>
              <a:t> </a:t>
            </a:r>
            <a:r>
              <a:rPr lang="en-US" noProof="0" dirty="0" smtClean="0"/>
              <a:t>presenter</a:t>
            </a:r>
          </a:p>
        </p:txBody>
      </p:sp>
    </p:spTree>
    <p:extLst>
      <p:ext uri="{BB962C8B-B14F-4D97-AF65-F5344CB8AC3E}">
        <p14:creationId xmlns:p14="http://schemas.microsoft.com/office/powerpoint/2010/main" val="311187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hite backgro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 smtClean="0"/>
          </a:p>
        </p:txBody>
      </p:sp>
      <p:pic>
        <p:nvPicPr>
          <p:cNvPr id="2051" name="Box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19" y="2189486"/>
            <a:ext cx="3098210" cy="135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87526"/>
            <a:ext cx="2466000" cy="64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620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483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402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916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670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8493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482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172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4647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685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0779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2542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7642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0644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7586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582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759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3599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958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412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617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0426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97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Danfoss\Jobs\5123_Hjaelp til PowerPoint skabeloner\Received\Nyeste grafikker\Ny Grafik til SD\Ny Grafik til SD\PPT__4-3_bottom_bar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5022"/>
            <a:ext cx="9144000" cy="46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Danfoss\Jobs\5123_Hjaelp til PowerPoint skabeloner\Received\Nyeste grafikker\Ny Grafik til SD\Ny Grafik til SD\PPT__4-3_bottom_bar_logo-only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5022"/>
            <a:ext cx="9144000" cy="46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9099" y="295275"/>
            <a:ext cx="8308975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1341438"/>
            <a:ext cx="8308975" cy="46799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-195943" y="290606"/>
            <a:ext cx="130629" cy="1046015"/>
            <a:chOff x="-478971" y="290606"/>
            <a:chExt cx="413657" cy="1046015"/>
          </a:xfrm>
        </p:grpSpPr>
        <p:cxnSp>
          <p:nvCxnSpPr>
            <p:cNvPr id="16" name="Straight Connector 15"/>
            <p:cNvCxnSpPr/>
            <p:nvPr userDrawn="1"/>
          </p:nvCxnSpPr>
          <p:spPr>
            <a:xfrm flipH="1">
              <a:off x="-478971" y="290606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H="1">
              <a:off x="-478971" y="1336621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 rot="5400000" flipH="1">
            <a:off x="8656411" y="-176843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>
            <a:off x="355373" y="-176844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>
            <a:off x="5688012" y="-176844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>
            <a:off x="5513843" y="-176845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 flipH="1">
            <a:off x="4592636" y="-176845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 flipH="1">
            <a:off x="4418467" y="-176846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 flipH="1">
            <a:off x="3503385" y="-176846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 flipH="1">
            <a:off x="3329216" y="-176847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age #"/>
          <p:cNvSpPr txBox="1">
            <a:spLocks noChangeArrowheads="1"/>
          </p:cNvSpPr>
          <p:nvPr/>
        </p:nvSpPr>
        <p:spPr bwMode="auto">
          <a:xfrm>
            <a:off x="64431" y="6620799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US" sz="800" b="1" noProof="0" smtClean="0">
                <a:solidFill>
                  <a:schemeClr val="bg1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US" sz="800" noProof="0" dirty="0" smtClean="0">
                <a:solidFill>
                  <a:schemeClr val="bg1"/>
                </a:solidFill>
                <a:ea typeface="SimHei"/>
                <a:cs typeface="Arial" charset="0"/>
              </a:rPr>
              <a:t> </a:t>
            </a:r>
            <a:r>
              <a:rPr lang="en-US" sz="900" noProof="0" dirty="0" smtClean="0">
                <a:solidFill>
                  <a:schemeClr val="bg1"/>
                </a:solidFill>
                <a:ea typeface="SimHei"/>
                <a:cs typeface="Arial" charset="0"/>
              </a:rPr>
              <a:t>|</a:t>
            </a:r>
            <a:endParaRPr lang="en-US" sz="900" noProof="0" dirty="0">
              <a:solidFill>
                <a:schemeClr val="bg1"/>
              </a:solidFill>
              <a:ea typeface="SimHei"/>
              <a:cs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9229950" y="290597"/>
            <a:ext cx="130629" cy="1045056"/>
            <a:chOff x="-478971" y="290597"/>
            <a:chExt cx="413657" cy="1045056"/>
          </a:xfrm>
        </p:grpSpPr>
        <p:cxnSp>
          <p:nvCxnSpPr>
            <p:cNvPr id="40" name="Straight Connector 39"/>
            <p:cNvCxnSpPr/>
            <p:nvPr userDrawn="1"/>
          </p:nvCxnSpPr>
          <p:spPr>
            <a:xfrm flipH="1">
              <a:off x="-478971" y="290597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 flipH="1">
              <a:off x="-478971" y="1335653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bmkFldAdditionalInfo"/>
          <p:cNvSpPr txBox="1">
            <a:spLocks noChangeArrowheads="1"/>
          </p:cNvSpPr>
          <p:nvPr/>
        </p:nvSpPr>
        <p:spPr bwMode="auto">
          <a:xfrm>
            <a:off x="485774" y="6620189"/>
            <a:ext cx="3998007" cy="12223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808080"/>
              </a:buClr>
            </a:pPr>
            <a:r>
              <a:rPr lang="ru-RU" sz="800" noProof="0" dirty="0" smtClean="0">
                <a:solidFill>
                  <a:schemeClr val="bg1"/>
                </a:solidFill>
                <a:ea typeface="SimHei"/>
                <a:cs typeface="Arial" charset="0"/>
              </a:rPr>
              <a:t>Отдел</a:t>
            </a:r>
            <a:r>
              <a:rPr lang="ru-RU" sz="800" baseline="0" noProof="0" dirty="0" smtClean="0">
                <a:solidFill>
                  <a:schemeClr val="bg1"/>
                </a:solidFill>
                <a:ea typeface="SimHei"/>
                <a:cs typeface="Arial" charset="0"/>
              </a:rPr>
              <a:t> «Тепловые Насосы»</a:t>
            </a:r>
            <a:endParaRPr lang="en-US" sz="800" noProof="0" dirty="0">
              <a:solidFill>
                <a:schemeClr val="bg1"/>
              </a:solidFill>
              <a:ea typeface="SimHe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96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655" r:id="rId2"/>
    <p:sldLayoutId id="2147483733" r:id="rId3"/>
    <p:sldLayoutId id="2147483675" r:id="rId4"/>
    <p:sldLayoutId id="2147483686" r:id="rId5"/>
    <p:sldLayoutId id="2147483688" r:id="rId6"/>
    <p:sldLayoutId id="2147483674" r:id="rId7"/>
    <p:sldLayoutId id="2147483673" r:id="rId8"/>
    <p:sldLayoutId id="2147483660" r:id="rId9"/>
    <p:sldLayoutId id="2147483710" r:id="rId10"/>
    <p:sldLayoutId id="2147483720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666" r:id="rId17"/>
    <p:sldLayoutId id="2147483732" r:id="rId18"/>
    <p:sldLayoutId id="2147483709" r:id="rId1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03288" indent="-1841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18A28-9CBB-4C7E-9084-0305C93D28CE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58B36-31C4-4343-8DF4-F5FA11F3A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519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2A58-3785-408F-B50E-D4F207ACF858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34896-4CFC-459E-A9B0-E268F5162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79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portal.danfoss.net/divisions/hs/SBA/HP/SM/Danfoss_Heat_Pumps/DHP_AQ_outdoor/Sports_Center_DHP_AQ_1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pim.danfoss.net/sites/image/Assets/_w/IMG054534311464_tif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0"/>
          <a:stretch/>
        </p:blipFill>
        <p:spPr bwMode="auto">
          <a:xfrm>
            <a:off x="0" y="0"/>
            <a:ext cx="91468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70164" y="2458708"/>
            <a:ext cx="8717972" cy="1157378"/>
          </a:xfrm>
        </p:spPr>
        <p:txBody>
          <a:bodyPr/>
          <a:lstStyle/>
          <a:p>
            <a:r>
              <a:rPr lang="ru-RU" b="1" dirty="0" smtClean="0">
                <a:solidFill>
                  <a:srgbClr val="FFFFFF"/>
                </a:solidFill>
              </a:rPr>
              <a:t>Применение </a:t>
            </a:r>
            <a:r>
              <a:rPr lang="ru-RU" b="1" dirty="0">
                <a:solidFill>
                  <a:srgbClr val="FFFFFF"/>
                </a:solidFill>
              </a:rPr>
              <a:t>тепловых насосов </a:t>
            </a:r>
            <a:r>
              <a:rPr lang="ru-RU" b="1" dirty="0" smtClean="0">
                <a:solidFill>
                  <a:srgbClr val="FFFFFF"/>
                </a:solidFill>
              </a:rPr>
              <a:t>для </a:t>
            </a:r>
            <a:r>
              <a:rPr lang="ru-RU" b="1" dirty="0">
                <a:solidFill>
                  <a:srgbClr val="FFFFFF"/>
                </a:solidFill>
              </a:rPr>
              <a:t>объектов </a:t>
            </a:r>
            <a:r>
              <a:rPr lang="ru-RU" b="1" dirty="0" smtClean="0">
                <a:solidFill>
                  <a:srgbClr val="FFFFFF"/>
                </a:solidFill>
              </a:rPr>
              <a:t>социальной инфраструктуры</a:t>
            </a: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40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9"/>
          <p:cNvSpPr txBox="1">
            <a:spLocks noChangeArrowheads="1"/>
          </p:cNvSpPr>
          <p:nvPr/>
        </p:nvSpPr>
        <p:spPr bwMode="auto">
          <a:xfrm>
            <a:off x="673100" y="2910554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pic>
        <p:nvPicPr>
          <p:cNvPr id="6" name="Picture 35" descr="DHP-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"/>
          <a:stretch>
            <a:fillRect/>
          </a:stretch>
        </p:blipFill>
        <p:spPr bwMode="auto">
          <a:xfrm>
            <a:off x="3995738" y="1107407"/>
            <a:ext cx="130333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www.siteselection.com/issues/2012/jul/images/AMRC_UnivOfSheffiel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2187731"/>
            <a:ext cx="24638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88"/>
          <p:cNvSpPr txBox="1">
            <a:spLocks noChangeArrowheads="1"/>
          </p:cNvSpPr>
          <p:nvPr/>
        </p:nvSpPr>
        <p:spPr>
          <a:xfrm>
            <a:off x="323850" y="1444497"/>
            <a:ext cx="2776538" cy="301625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Промышленные объекты</a:t>
            </a:r>
            <a:endParaRPr lang="en-GB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88"/>
          <p:cNvSpPr txBox="1">
            <a:spLocks noChangeArrowheads="1"/>
          </p:cNvSpPr>
          <p:nvPr/>
        </p:nvSpPr>
        <p:spPr>
          <a:xfrm>
            <a:off x="2643723" y="500247"/>
            <a:ext cx="3997842" cy="236538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Тепловой насос </a:t>
            </a:r>
            <a:endParaRPr lang="en-GB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88"/>
          <p:cNvSpPr txBox="1">
            <a:spLocks noChangeArrowheads="1"/>
          </p:cNvSpPr>
          <p:nvPr/>
        </p:nvSpPr>
        <p:spPr>
          <a:xfrm>
            <a:off x="2938463" y="3892161"/>
            <a:ext cx="3408362" cy="287337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Объекты социальной инфраструктуры</a:t>
            </a:r>
            <a:endParaRPr lang="en-GB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88"/>
          <p:cNvSpPr txBox="1">
            <a:spLocks noChangeArrowheads="1"/>
          </p:cNvSpPr>
          <p:nvPr/>
        </p:nvSpPr>
        <p:spPr>
          <a:xfrm>
            <a:off x="6103160" y="1288971"/>
            <a:ext cx="2776538" cy="288925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Коттеджные объекты</a:t>
            </a:r>
            <a:endParaRPr lang="en-GB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" name="Picture 4" descr="4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" r="6313" b="-278"/>
          <a:stretch>
            <a:fillRect/>
          </a:stretch>
        </p:blipFill>
        <p:spPr bwMode="auto">
          <a:xfrm>
            <a:off x="6442075" y="1965712"/>
            <a:ext cx="2246313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\\Rumsk01fi04.danfoss.net\home02\U249620\My Documents\Photo archive\Экоклимат\детсад\IMG_2358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28" y="4623142"/>
            <a:ext cx="2224087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ight Arrow 10"/>
          <p:cNvSpPr>
            <a:spLocks noChangeArrowheads="1"/>
          </p:cNvSpPr>
          <p:nvPr/>
        </p:nvSpPr>
        <p:spPr bwMode="auto">
          <a:xfrm>
            <a:off x="5338763" y="2579136"/>
            <a:ext cx="1008062" cy="466725"/>
          </a:xfrm>
          <a:prstGeom prst="rightArrow">
            <a:avLst>
              <a:gd name="adj1" fmla="val 50000"/>
              <a:gd name="adj2" fmla="val 50187"/>
            </a:avLst>
          </a:prstGeom>
          <a:solidFill>
            <a:schemeClr val="accent2"/>
          </a:solidFill>
          <a:ln w="0" algn="ctr">
            <a:noFill/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" name="Right Arrow 10"/>
          <p:cNvSpPr>
            <a:spLocks noChangeArrowheads="1"/>
          </p:cNvSpPr>
          <p:nvPr/>
        </p:nvSpPr>
        <p:spPr bwMode="auto">
          <a:xfrm rot="10800000">
            <a:off x="3003550" y="2579136"/>
            <a:ext cx="920750" cy="466725"/>
          </a:xfrm>
          <a:prstGeom prst="rightArrow">
            <a:avLst>
              <a:gd name="adj1" fmla="val 50000"/>
              <a:gd name="adj2" fmla="val 50242"/>
            </a:avLst>
          </a:prstGeom>
          <a:solidFill>
            <a:schemeClr val="accent2"/>
          </a:solidFill>
          <a:ln w="0" algn="ctr">
            <a:noFill/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" name="Right Arrow 10"/>
          <p:cNvSpPr>
            <a:spLocks noChangeArrowheads="1"/>
          </p:cNvSpPr>
          <p:nvPr/>
        </p:nvSpPr>
        <p:spPr bwMode="auto">
          <a:xfrm rot="5400000">
            <a:off x="4519563" y="3542052"/>
            <a:ext cx="386787" cy="466725"/>
          </a:xfrm>
          <a:prstGeom prst="rightArrow">
            <a:avLst>
              <a:gd name="adj1" fmla="val 50000"/>
              <a:gd name="adj2" fmla="val 50156"/>
            </a:avLst>
          </a:prstGeom>
          <a:solidFill>
            <a:schemeClr val="accent2"/>
          </a:solidFill>
          <a:ln w="0" algn="ctr">
            <a:noFill/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118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Типы </a:t>
            </a:r>
            <a:r>
              <a:rPr lang="ru-RU" b="1" dirty="0" smtClean="0"/>
              <a:t>объектов социальной инфраструктуры</a:t>
            </a:r>
            <a:endParaRPr lang="en-US" b="1" dirty="0"/>
          </a:p>
        </p:txBody>
      </p:sp>
      <p:sp>
        <p:nvSpPr>
          <p:cNvPr id="4" name="Text Box 129"/>
          <p:cNvSpPr txBox="1">
            <a:spLocks noChangeArrowheads="1"/>
          </p:cNvSpPr>
          <p:nvPr/>
        </p:nvSpPr>
        <p:spPr bwMode="auto">
          <a:xfrm>
            <a:off x="673100" y="33226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38000" y="2423086"/>
            <a:ext cx="2192236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887004" y="2510275"/>
            <a:ext cx="2043231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Детские сады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425781" y="1438565"/>
            <a:ext cx="2850327" cy="671954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3425781" y="1472169"/>
            <a:ext cx="2850327" cy="6155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Социальная инфраструктура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7999" y="3964461"/>
            <a:ext cx="2192236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887003" y="4051650"/>
            <a:ext cx="2043231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Школы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84885" y="4155426"/>
            <a:ext cx="2697858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5984885" y="4242615"/>
            <a:ext cx="2697858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Футбольные поля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77396" y="2562162"/>
            <a:ext cx="2192236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6526400" y="2649351"/>
            <a:ext cx="2043231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Парки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834117" y="5431168"/>
            <a:ext cx="2192236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1983121" y="5518357"/>
            <a:ext cx="2043231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Церкви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38" name="Straight Arrow Connector 37"/>
          <p:cNvCxnSpPr>
            <a:stCxn id="25" idx="2"/>
            <a:endCxn id="29" idx="0"/>
          </p:cNvCxnSpPr>
          <p:nvPr/>
        </p:nvCxnSpPr>
        <p:spPr>
          <a:xfrm>
            <a:off x="4850945" y="2110519"/>
            <a:ext cx="2482869" cy="2044907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6" idx="3"/>
            <a:endCxn id="31" idx="0"/>
          </p:cNvCxnSpPr>
          <p:nvPr/>
        </p:nvCxnSpPr>
        <p:spPr>
          <a:xfrm>
            <a:off x="6276108" y="1779946"/>
            <a:ext cx="1197406" cy="782216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5" idx="1"/>
            <a:endCxn id="22" idx="0"/>
          </p:cNvCxnSpPr>
          <p:nvPr/>
        </p:nvCxnSpPr>
        <p:spPr>
          <a:xfrm flipH="1">
            <a:off x="1834118" y="1774542"/>
            <a:ext cx="1591663" cy="648544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25" idx="2"/>
            <a:endCxn id="33" idx="0"/>
          </p:cNvCxnSpPr>
          <p:nvPr/>
        </p:nvCxnSpPr>
        <p:spPr>
          <a:xfrm flipH="1">
            <a:off x="2930235" y="2110519"/>
            <a:ext cx="1920710" cy="3320649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25" idx="2"/>
            <a:endCxn id="27" idx="0"/>
          </p:cNvCxnSpPr>
          <p:nvPr/>
        </p:nvCxnSpPr>
        <p:spPr>
          <a:xfrm flipH="1">
            <a:off x="1834117" y="2110519"/>
            <a:ext cx="3016828" cy="185394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4226885" y="5416045"/>
            <a:ext cx="2697858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4226885" y="5503234"/>
            <a:ext cx="2697858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Ледовые арены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56" name="Straight Arrow Connector 55"/>
          <p:cNvCxnSpPr>
            <a:stCxn id="25" idx="2"/>
            <a:endCxn id="54" idx="0"/>
          </p:cNvCxnSpPr>
          <p:nvPr/>
        </p:nvCxnSpPr>
        <p:spPr>
          <a:xfrm>
            <a:off x="4850945" y="2110519"/>
            <a:ext cx="724869" cy="3305526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5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1070428"/>
            <a:ext cx="2192236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82204" y="1157617"/>
            <a:ext cx="2043231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Детские сады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84299" y="1070427"/>
            <a:ext cx="2192236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3007903" y="1157616"/>
            <a:ext cx="2043231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Школы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64333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Уход от перегретых радиаторов и холодных полов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Контроль </a:t>
            </a:r>
            <a:r>
              <a:rPr lang="ru-RU" altLang="ru-RU" dirty="0">
                <a:latin typeface="+mn-lt"/>
              </a:rPr>
              <a:t>температуры системы </a:t>
            </a:r>
            <a:r>
              <a:rPr lang="ru-RU" altLang="ru-RU" dirty="0" smtClean="0">
                <a:latin typeface="+mn-lt"/>
              </a:rPr>
              <a:t>ГВС и антибактериальная защита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Безопасность системы, надежность и независимость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Снижение затрат и повышение </a:t>
            </a:r>
            <a:r>
              <a:rPr lang="ru-RU" altLang="ru-RU" dirty="0" err="1" smtClean="0">
                <a:latin typeface="+mn-lt"/>
              </a:rPr>
              <a:t>энергоэффективности</a:t>
            </a:r>
            <a:r>
              <a:rPr lang="ru-RU" altLang="ru-RU" dirty="0" smtClean="0">
                <a:latin typeface="+mn-lt"/>
              </a:rPr>
              <a:t> системы</a:t>
            </a:r>
            <a:endParaRPr lang="ru-RU" altLang="ru-RU" dirty="0">
              <a:latin typeface="+mn-lt"/>
            </a:endParaRPr>
          </a:p>
        </p:txBody>
      </p:sp>
      <p:pic>
        <p:nvPicPr>
          <p:cNvPr id="25" name="Picture 3" descr="C:\Users\u249620\Desktop\Объекты DANFOSS\Детский сад, п. Турунтаево\IMG_68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14"/>
          <a:stretch>
            <a:fillRect/>
          </a:stretch>
        </p:blipFill>
        <p:spPr bwMode="auto">
          <a:xfrm>
            <a:off x="5141830" y="2481690"/>
            <a:ext cx="3740954" cy="310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6"/>
          <p:cNvSpPr txBox="1">
            <a:spLocks/>
          </p:cNvSpPr>
          <p:nvPr/>
        </p:nvSpPr>
        <p:spPr>
          <a:xfrm>
            <a:off x="433200" y="1865851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Потребности: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2214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1070428"/>
            <a:ext cx="2192236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82204" y="1157617"/>
            <a:ext cx="2043231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Детские сады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84299" y="1070427"/>
            <a:ext cx="2192236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3007903" y="1157616"/>
            <a:ext cx="2043231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Школы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5062928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Применение эффективных низкотемпературных отопительных приборов и теплых полов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Встроенная в тепловой насос антибактериальная защита и контроль температуры ГВС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Срок службы теплового насоса более 20 лет, без выделения СО2 и рисков пожара.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Максимальная </a:t>
            </a:r>
            <a:r>
              <a:rPr lang="ru-RU" altLang="ru-RU" dirty="0" err="1" smtClean="0">
                <a:latin typeface="+mn-lt"/>
              </a:rPr>
              <a:t>энергоэффективность</a:t>
            </a:r>
            <a:endParaRPr lang="ru-RU" altLang="ru-RU" dirty="0">
              <a:latin typeface="+mn-lt"/>
            </a:endParaRPr>
          </a:p>
        </p:txBody>
      </p:sp>
      <p:sp>
        <p:nvSpPr>
          <p:cNvPr id="10" name="Title 6"/>
          <p:cNvSpPr txBox="1">
            <a:spLocks/>
          </p:cNvSpPr>
          <p:nvPr/>
        </p:nvSpPr>
        <p:spPr>
          <a:xfrm>
            <a:off x="433200" y="1914491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Решения:</a:t>
            </a:r>
            <a:endParaRPr lang="en-US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188" y="1908823"/>
            <a:ext cx="3350894" cy="364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13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1060700"/>
            <a:ext cx="2462400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82204" y="1147889"/>
            <a:ext cx="2922996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Ледовые арены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64333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Постоянное охлаждение льда арены</a:t>
            </a:r>
          </a:p>
          <a:p>
            <a:pPr eaLnBrk="1" hangingPunct="1"/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Увеличение эффективности решения</a:t>
            </a:r>
            <a:endParaRPr lang="ru-RU" altLang="ru-RU" dirty="0">
              <a:latin typeface="+mn-lt"/>
            </a:endParaRPr>
          </a:p>
        </p:txBody>
      </p:sp>
      <p:pic>
        <p:nvPicPr>
          <p:cNvPr id="22530" name="Picture 2" descr="G:\Teams\Heat Pumps\Фотографии\2014 03 Sverige\некто\IMG_03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485" y="1773804"/>
            <a:ext cx="4067465" cy="30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433200" y="1778299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Потребности: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0603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1060700"/>
            <a:ext cx="2462400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82204" y="1147889"/>
            <a:ext cx="2922996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Ледовые арены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15448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Нагревание воды ГВС и отопление за счет охлаждения льда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Снижение затрат на отопление и ГВС, а также снижение затрат на работу холодильной установки  арены </a:t>
            </a:r>
            <a:endParaRPr lang="ru-RU" altLang="ru-RU" dirty="0">
              <a:latin typeface="+mn-lt"/>
            </a:endParaRPr>
          </a:p>
        </p:txBody>
      </p:sp>
      <p:sp>
        <p:nvSpPr>
          <p:cNvPr id="8" name="Title 6"/>
          <p:cNvSpPr txBox="1">
            <a:spLocks/>
          </p:cNvSpPr>
          <p:nvPr/>
        </p:nvSpPr>
        <p:spPr>
          <a:xfrm>
            <a:off x="433200" y="1778299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Решение:</a:t>
            </a:r>
            <a:endParaRPr lang="en-US" b="1" dirty="0"/>
          </a:p>
        </p:txBody>
      </p:sp>
      <p:pic>
        <p:nvPicPr>
          <p:cNvPr id="1026" name="Picture 2" descr="G:\Teams\Heat Pumps\Фотографии\2014 03 Sverige\некто\IMG_03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1983717"/>
            <a:ext cx="4009843" cy="300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93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1073416"/>
            <a:ext cx="2652900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44104" y="1160605"/>
            <a:ext cx="2922996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Футбольные поля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64333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Нагревание газона для всесезонной игры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Отопление спортивных зданий</a:t>
            </a:r>
            <a:br>
              <a:rPr lang="ru-RU" altLang="ru-RU" dirty="0" smtClean="0">
                <a:latin typeface="+mn-lt"/>
              </a:rPr>
            </a:br>
            <a:r>
              <a:rPr lang="ru-RU" altLang="ru-RU" dirty="0" smtClean="0">
                <a:latin typeface="+mn-lt"/>
              </a:rPr>
              <a:t>и нагревание воды ГВС</a:t>
            </a:r>
          </a:p>
          <a:p>
            <a:pPr eaLnBrk="1" hangingPunct="1"/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Снижение </a:t>
            </a:r>
            <a:r>
              <a:rPr lang="ru-RU" altLang="ru-RU" dirty="0" err="1" smtClean="0">
                <a:latin typeface="+mn-lt"/>
              </a:rPr>
              <a:t>затат</a:t>
            </a:r>
            <a:endParaRPr lang="ru-RU" altLang="ru-RU" dirty="0">
              <a:latin typeface="+mn-lt"/>
            </a:endParaRPr>
          </a:p>
        </p:txBody>
      </p:sp>
      <p:sp>
        <p:nvSpPr>
          <p:cNvPr id="8" name="Title 6"/>
          <p:cNvSpPr txBox="1">
            <a:spLocks/>
          </p:cNvSpPr>
          <p:nvPr/>
        </p:nvSpPr>
        <p:spPr>
          <a:xfrm>
            <a:off x="433200" y="1778299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Потребности:</a:t>
            </a:r>
            <a:endParaRPr lang="en-US" b="1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15"/>
          <a:stretch/>
        </p:blipFill>
        <p:spPr bwMode="auto">
          <a:xfrm>
            <a:off x="5010149" y="2136454"/>
            <a:ext cx="3848101" cy="2209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14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1073416"/>
            <a:ext cx="2652900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44104" y="1160605"/>
            <a:ext cx="2922996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Футбольные поля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64333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Применение теплового насоса</a:t>
            </a:r>
            <a:br>
              <a:rPr lang="ru-RU" altLang="ru-RU" dirty="0" smtClean="0">
                <a:latin typeface="+mn-lt"/>
              </a:rPr>
            </a:br>
            <a:r>
              <a:rPr lang="ru-RU" altLang="ru-RU" dirty="0" smtClean="0">
                <a:latin typeface="+mn-lt"/>
              </a:rPr>
              <a:t>позволяет эффективно нагревать</a:t>
            </a:r>
            <a:br>
              <a:rPr lang="ru-RU" altLang="ru-RU" dirty="0" smtClean="0">
                <a:latin typeface="+mn-lt"/>
              </a:rPr>
            </a:br>
            <a:r>
              <a:rPr lang="ru-RU" altLang="ru-RU" dirty="0" smtClean="0">
                <a:latin typeface="+mn-lt"/>
              </a:rPr>
              <a:t>больше площади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При отсутствии необходимости нагревания газона под полем может быть смонтирован коллектор для отопления помещений</a:t>
            </a:r>
          </a:p>
          <a:p>
            <a:pPr eaLnBrk="1" hangingPunct="1"/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Тепловой насос позволяет достичь максимальной эффективности</a:t>
            </a:r>
            <a:endParaRPr lang="ru-RU" altLang="ru-RU" dirty="0">
              <a:latin typeface="+mn-lt"/>
            </a:endParaRPr>
          </a:p>
        </p:txBody>
      </p:sp>
      <p:sp>
        <p:nvSpPr>
          <p:cNvPr id="8" name="Title 6"/>
          <p:cNvSpPr txBox="1">
            <a:spLocks/>
          </p:cNvSpPr>
          <p:nvPr/>
        </p:nvSpPr>
        <p:spPr>
          <a:xfrm>
            <a:off x="433200" y="1778299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Решение:</a:t>
            </a:r>
            <a:endParaRPr lang="en-US" b="1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15"/>
          <a:stretch/>
        </p:blipFill>
        <p:spPr bwMode="auto">
          <a:xfrm>
            <a:off x="5010149" y="2136454"/>
            <a:ext cx="3848101" cy="2209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48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984516"/>
            <a:ext cx="1065400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44104" y="1071705"/>
            <a:ext cx="2922996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Парки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64333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Минимальное воздействие на окружающую среду, без выбросов СО2 и шума.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Осуществление отопления, ГВС и охлаждения зданий труднодоступных для подведения тепловых сетей или газа</a:t>
            </a:r>
          </a:p>
          <a:p>
            <a:pPr eaLnBrk="1" hangingPunct="1"/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Снижение затрат</a:t>
            </a:r>
            <a:endParaRPr lang="ru-RU" altLang="ru-RU" dirty="0">
              <a:latin typeface="+mn-lt"/>
            </a:endParaRPr>
          </a:p>
        </p:txBody>
      </p:sp>
      <p:pic>
        <p:nvPicPr>
          <p:cNvPr id="6" name="Picture 5" descr="http://kanopus2.my1.ru/_ph/7/7408194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535" y="2104004"/>
            <a:ext cx="3671468" cy="275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433200" y="1778299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Потребности: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7464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984516"/>
            <a:ext cx="1065400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44104" y="1071705"/>
            <a:ext cx="2922996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Парки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64333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err="1" smtClean="0">
                <a:latin typeface="+mn-lt"/>
              </a:rPr>
              <a:t>Экологичный</a:t>
            </a:r>
            <a:r>
              <a:rPr lang="ru-RU" altLang="ru-RU" dirty="0" smtClean="0">
                <a:latin typeface="+mn-lt"/>
              </a:rPr>
              <a:t> и бесшумный источник тепловой энергии на базе теплового насоса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Для работы теплового насоса требуется только подведение электрической энергии</a:t>
            </a:r>
          </a:p>
          <a:p>
            <a:pPr eaLnBrk="1" hangingPunct="1"/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Снижение затрат электроэнергии до 75%.</a:t>
            </a:r>
            <a:endParaRPr lang="ru-RU" altLang="ru-RU" dirty="0">
              <a:latin typeface="+mn-lt"/>
            </a:endParaRPr>
          </a:p>
        </p:txBody>
      </p:sp>
      <p:sp>
        <p:nvSpPr>
          <p:cNvPr id="8" name="Title 6"/>
          <p:cNvSpPr txBox="1">
            <a:spLocks/>
          </p:cNvSpPr>
          <p:nvPr/>
        </p:nvSpPr>
        <p:spPr>
          <a:xfrm>
            <a:off x="433200" y="1778299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Решения:</a:t>
            </a:r>
            <a:endParaRPr lang="en-US" b="1" dirty="0"/>
          </a:p>
        </p:txBody>
      </p:sp>
      <p:pic>
        <p:nvPicPr>
          <p:cNvPr id="9" name="Picture 8" descr="http://kanopus2.my1.ru/_ph/7/7408194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535" y="2104004"/>
            <a:ext cx="3671468" cy="275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791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984516"/>
            <a:ext cx="1243200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44104" y="1071705"/>
            <a:ext cx="2922996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Церкви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64333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Контроль над микроклиматом для сохранения исторических и религиозных ценностей и предметов  </a:t>
            </a: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Эстетическая сохранность интерьера</a:t>
            </a: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Снижение затрат на отопление</a:t>
            </a:r>
            <a:endParaRPr lang="ru-RU" altLang="ru-RU" dirty="0">
              <a:latin typeface="+mn-lt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"/>
          <a:stretch/>
        </p:blipFill>
        <p:spPr bwMode="auto">
          <a:xfrm>
            <a:off x="5397500" y="1592938"/>
            <a:ext cx="3048000" cy="343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433200" y="1778299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Потребности: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6173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Особенности социальных объектов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33200" y="984516"/>
            <a:ext cx="1243200" cy="51177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44104" y="1071705"/>
            <a:ext cx="2922996" cy="61555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Церкви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33200" y="2437222"/>
            <a:ext cx="464333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+mn-lt"/>
              </a:rPr>
              <a:t>Отопление и охлаждение одной системой на базе теплового насоса  позволяет наиболее «деликатно» поддерживать микроклимат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endParaRPr lang="ru-RU" altLang="ru-RU" dirty="0" smtClean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ru-RU" altLang="ru-RU" dirty="0">
                <a:latin typeface="+mn-lt"/>
              </a:rPr>
              <a:t>Применение </a:t>
            </a:r>
            <a:r>
              <a:rPr lang="ru-RU" altLang="ru-RU" dirty="0" smtClean="0">
                <a:latin typeface="+mn-lt"/>
              </a:rPr>
              <a:t>теплого пола и теплового насоса более </a:t>
            </a:r>
            <a:r>
              <a:rPr lang="ru-RU" altLang="ru-RU" dirty="0">
                <a:latin typeface="+mn-lt"/>
              </a:rPr>
              <a:t>эффективно из-за особенности напольного </a:t>
            </a:r>
            <a:r>
              <a:rPr lang="ru-RU" altLang="ru-RU" dirty="0" smtClean="0">
                <a:latin typeface="+mn-lt"/>
              </a:rPr>
              <a:t>покрытия</a:t>
            </a:r>
          </a:p>
        </p:txBody>
      </p:sp>
      <p:sp>
        <p:nvSpPr>
          <p:cNvPr id="8" name="Title 6"/>
          <p:cNvSpPr txBox="1">
            <a:spLocks/>
          </p:cNvSpPr>
          <p:nvPr/>
        </p:nvSpPr>
        <p:spPr>
          <a:xfrm>
            <a:off x="433200" y="1778299"/>
            <a:ext cx="8308975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Решение:</a:t>
            </a:r>
            <a:endParaRPr lang="en-US" b="1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"/>
          <a:stretch/>
        </p:blipFill>
        <p:spPr bwMode="auto">
          <a:xfrm>
            <a:off x="5397500" y="1592938"/>
            <a:ext cx="3048000" cy="343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94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Школа «Вершинино», Россия, Томск</a:t>
            </a:r>
            <a:endParaRPr lang="en-US" b="1" dirty="0"/>
          </a:p>
        </p:txBody>
      </p:sp>
      <p:sp>
        <p:nvSpPr>
          <p:cNvPr id="4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12" name="Rectangle 88"/>
          <p:cNvSpPr txBox="1">
            <a:spLocks noChangeArrowheads="1"/>
          </p:cNvSpPr>
          <p:nvPr/>
        </p:nvSpPr>
        <p:spPr>
          <a:xfrm>
            <a:off x="1003300" y="4581525"/>
            <a:ext cx="2776538" cy="287338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defRPr/>
            </a:pPr>
            <a:endParaRPr lang="en-GB" sz="1400" b="1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3518" y="1268413"/>
            <a:ext cx="384507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Характеристика здания: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Площадь = 1454 м</a:t>
            </a:r>
            <a:r>
              <a:rPr lang="ru-RU" altLang="ru-RU" baseline="30000" dirty="0">
                <a:latin typeface="+mn-lt"/>
              </a:rPr>
              <a:t>2</a:t>
            </a:r>
            <a:r>
              <a:rPr lang="ru-RU" altLang="ru-RU" dirty="0">
                <a:latin typeface="+mn-lt"/>
              </a:rPr>
              <a:t>, 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Система отопления - теплый водяной пол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b="1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Оборудование: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2 х </a:t>
            </a:r>
            <a:r>
              <a:rPr lang="en-GB" altLang="ru-RU" dirty="0" smtClean="0">
                <a:latin typeface="+mn-lt"/>
              </a:rPr>
              <a:t>DHP-R 42 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Вертикальные</a:t>
            </a:r>
            <a:r>
              <a:rPr lang="en-US" altLang="ru-RU" dirty="0" smtClean="0">
                <a:latin typeface="+mn-lt"/>
              </a:rPr>
              <a:t> </a:t>
            </a:r>
            <a:r>
              <a:rPr lang="ru-RU" altLang="ru-RU" dirty="0" err="1" smtClean="0">
                <a:latin typeface="+mn-lt"/>
              </a:rPr>
              <a:t>геотерм</a:t>
            </a:r>
            <a:r>
              <a:rPr lang="ru-RU" altLang="ru-RU" dirty="0" smtClean="0">
                <a:latin typeface="+mn-lt"/>
              </a:rPr>
              <a:t>. зонды </a:t>
            </a:r>
            <a:r>
              <a:rPr lang="en-US" altLang="ru-RU" dirty="0" smtClean="0">
                <a:latin typeface="+mn-lt"/>
              </a:rPr>
              <a:t/>
            </a:r>
            <a:br>
              <a:rPr lang="en-US" altLang="ru-RU" dirty="0" smtClean="0">
                <a:latin typeface="+mn-lt"/>
              </a:rPr>
            </a:br>
            <a:r>
              <a:rPr lang="ru-RU" altLang="ru-RU" dirty="0" smtClean="0">
                <a:latin typeface="+mn-lt"/>
              </a:rPr>
              <a:t>(</a:t>
            </a:r>
            <a:r>
              <a:rPr lang="en-US" altLang="ru-RU" dirty="0">
                <a:latin typeface="+mn-lt"/>
              </a:rPr>
              <a:t>28 </a:t>
            </a:r>
            <a:r>
              <a:rPr lang="ru-RU" altLang="ru-RU" dirty="0" smtClean="0">
                <a:latin typeface="+mn-lt"/>
              </a:rPr>
              <a:t>шт., </a:t>
            </a:r>
            <a:r>
              <a:rPr lang="en-US" altLang="ru-RU" dirty="0" smtClean="0">
                <a:latin typeface="+mn-lt"/>
              </a:rPr>
              <a:t>h = 43</a:t>
            </a:r>
            <a:r>
              <a:rPr lang="ru-RU" altLang="ru-RU" dirty="0" smtClean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м).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Эффективность:</a:t>
            </a:r>
          </a:p>
          <a:p>
            <a:pPr algn="l" eaLnBrk="1" hangingPunct="1">
              <a:buClr>
                <a:srgbClr val="CC3300"/>
              </a:buClr>
            </a:pPr>
            <a:r>
              <a:rPr lang="en-US" altLang="ru-RU" dirty="0">
                <a:latin typeface="+mn-lt"/>
              </a:rPr>
              <a:t>SPF =</a:t>
            </a:r>
            <a:r>
              <a:rPr lang="ru-RU" altLang="ru-RU" dirty="0">
                <a:latin typeface="+mn-lt"/>
              </a:rPr>
              <a:t> </a:t>
            </a:r>
            <a:r>
              <a:rPr lang="en-US" altLang="ru-RU" dirty="0">
                <a:latin typeface="+mn-lt"/>
              </a:rPr>
              <a:t>3</a:t>
            </a:r>
            <a:r>
              <a:rPr lang="ru-RU" altLang="ru-RU" dirty="0">
                <a:latin typeface="+mn-lt"/>
              </a:rPr>
              <a:t>,</a:t>
            </a:r>
            <a:r>
              <a:rPr lang="en-US" altLang="ru-RU" dirty="0">
                <a:latin typeface="+mn-lt"/>
              </a:rPr>
              <a:t>8</a:t>
            </a:r>
            <a:r>
              <a:rPr lang="ru-RU" altLang="ru-RU" dirty="0">
                <a:latin typeface="+mn-lt"/>
              </a:rPr>
              <a:t> ед</a:t>
            </a:r>
            <a:r>
              <a:rPr lang="ru-RU" altLang="ru-RU" dirty="0" smtClean="0">
                <a:latin typeface="+mn-lt"/>
              </a:rPr>
              <a:t>.</a:t>
            </a:r>
            <a:r>
              <a:rPr lang="en-US" altLang="ru-RU" dirty="0" smtClean="0">
                <a:latin typeface="+mn-lt"/>
              </a:rPr>
              <a:t> (73% </a:t>
            </a:r>
            <a:r>
              <a:rPr lang="ru-RU" altLang="ru-RU" dirty="0" smtClean="0">
                <a:latin typeface="+mn-lt"/>
              </a:rPr>
              <a:t>экономии)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Окупаемость</a:t>
            </a:r>
            <a:r>
              <a:rPr lang="ru-RU" altLang="ru-RU" dirty="0" smtClean="0">
                <a:latin typeface="+mn-lt"/>
              </a:rPr>
              <a:t> = 6-8 лет.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Затраты</a:t>
            </a:r>
            <a:r>
              <a:rPr lang="ru-RU" altLang="ru-RU" dirty="0" smtClean="0">
                <a:latin typeface="+mn-lt"/>
              </a:rPr>
              <a:t> = </a:t>
            </a:r>
            <a:r>
              <a:rPr lang="en-US" altLang="ru-RU" dirty="0" smtClean="0">
                <a:latin typeface="+mn-lt"/>
              </a:rPr>
              <a:t>5</a:t>
            </a:r>
            <a:r>
              <a:rPr lang="ru-RU" altLang="ru-RU" dirty="0" smtClean="0">
                <a:latin typeface="+mn-lt"/>
              </a:rPr>
              <a:t> </a:t>
            </a:r>
            <a:r>
              <a:rPr lang="en-US" altLang="ru-RU" dirty="0">
                <a:latin typeface="+mn-lt"/>
              </a:rPr>
              <a:t>923 486</a:t>
            </a:r>
            <a:r>
              <a:rPr lang="ru-RU" altLang="ru-RU" dirty="0">
                <a:latin typeface="+mn-lt"/>
              </a:rPr>
              <a:t> </a:t>
            </a:r>
            <a:r>
              <a:rPr lang="ru-RU" altLang="ru-RU" dirty="0" smtClean="0">
                <a:latin typeface="+mn-lt"/>
              </a:rPr>
              <a:t>руб.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Эксплуатация</a:t>
            </a:r>
            <a:r>
              <a:rPr lang="ru-RU" altLang="ru-RU" dirty="0" smtClean="0">
                <a:latin typeface="+mn-lt"/>
              </a:rPr>
              <a:t> = </a:t>
            </a:r>
            <a:r>
              <a:rPr lang="en-US" altLang="ru-RU" dirty="0" smtClean="0">
                <a:latin typeface="+mn-lt"/>
              </a:rPr>
              <a:t>244 </a:t>
            </a:r>
            <a:r>
              <a:rPr lang="en-US" altLang="ru-RU" dirty="0">
                <a:latin typeface="+mn-lt"/>
              </a:rPr>
              <a:t>000</a:t>
            </a:r>
            <a:r>
              <a:rPr lang="ru-RU" altLang="ru-RU" dirty="0">
                <a:latin typeface="+mn-lt"/>
              </a:rPr>
              <a:t> руб. в </a:t>
            </a:r>
            <a:r>
              <a:rPr lang="ru-RU" altLang="ru-RU" dirty="0" smtClean="0">
                <a:latin typeface="+mn-lt"/>
              </a:rPr>
              <a:t>год.</a:t>
            </a:r>
            <a:endParaRPr lang="ru-RU" altLang="ru-RU" dirty="0">
              <a:latin typeface="+mn-lt"/>
            </a:endParaRPr>
          </a:p>
        </p:txBody>
      </p:sp>
      <p:pic>
        <p:nvPicPr>
          <p:cNvPr id="8" name="Picture 2" descr="C:\Users\u249620\Desktop\Объекты DANFOSS\Школа, Вершинино\Панорама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7" r="31735"/>
          <a:stretch>
            <a:fillRect/>
          </a:stretch>
        </p:blipFill>
        <p:spPr bwMode="auto">
          <a:xfrm>
            <a:off x="3938588" y="1368133"/>
            <a:ext cx="49276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Users\u249620\Desktop\Объекты DANFOSS\Школа, Вершинино\20130902_1241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3847082"/>
            <a:ext cx="1544637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:\Users\u249620\Desktop\Объекты DANFOSS\Школа, Вершинино\20130902_1310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7"/>
          <a:stretch>
            <a:fillRect/>
          </a:stretch>
        </p:blipFill>
        <p:spPr bwMode="auto">
          <a:xfrm>
            <a:off x="7451725" y="3796431"/>
            <a:ext cx="141446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C:\Users\u249620\Desktop\Объекты DANFOSS\Школа, Вершинино\IMG-20130618-WA00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3" y="3809131"/>
            <a:ext cx="1754187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01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Детский сад «Солнечный Зайчик», Россия, Томск</a:t>
            </a:r>
            <a:endParaRPr lang="en-US" b="1" dirty="0"/>
          </a:p>
        </p:txBody>
      </p:sp>
      <p:sp>
        <p:nvSpPr>
          <p:cNvPr id="4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12" name="Rectangle 88"/>
          <p:cNvSpPr txBox="1">
            <a:spLocks noChangeArrowheads="1"/>
          </p:cNvSpPr>
          <p:nvPr/>
        </p:nvSpPr>
        <p:spPr>
          <a:xfrm>
            <a:off x="1003300" y="4581525"/>
            <a:ext cx="2776538" cy="287338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defRPr/>
            </a:pPr>
            <a:endParaRPr lang="en-GB" sz="1400" b="1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pic>
        <p:nvPicPr>
          <p:cNvPr id="6" name="Picture 3" descr="\\Rumsk01fi04.danfoss.net\home02\U249620\My Documents\Photo archive\Экоклимат\детсад\IMG_2358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351541"/>
            <a:ext cx="4664075" cy="31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IMG_24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0"/>
          <a:stretch>
            <a:fillRect/>
          </a:stretch>
        </p:blipFill>
        <p:spPr bwMode="auto">
          <a:xfrm>
            <a:off x="4266094" y="4612699"/>
            <a:ext cx="1434240" cy="146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IMG_24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9"/>
          <a:stretch>
            <a:fillRect/>
          </a:stretch>
        </p:blipFill>
        <p:spPr bwMode="auto">
          <a:xfrm>
            <a:off x="5824587" y="4612699"/>
            <a:ext cx="3068587" cy="154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2088" y="1268413"/>
            <a:ext cx="4037012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Характеристика здания: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Площадь = </a:t>
            </a:r>
            <a:r>
              <a:rPr lang="en-US" altLang="ru-RU" dirty="0">
                <a:latin typeface="+mn-lt"/>
              </a:rPr>
              <a:t>1500</a:t>
            </a:r>
            <a:r>
              <a:rPr lang="ru-RU" altLang="ru-RU" dirty="0">
                <a:latin typeface="+mn-lt"/>
              </a:rPr>
              <a:t> м</a:t>
            </a:r>
            <a:r>
              <a:rPr lang="ru-RU" altLang="ru-RU" baseline="30000" dirty="0">
                <a:latin typeface="+mn-lt"/>
              </a:rPr>
              <a:t>2</a:t>
            </a:r>
            <a:r>
              <a:rPr lang="ru-RU" altLang="ru-RU" dirty="0">
                <a:latin typeface="+mn-lt"/>
              </a:rPr>
              <a:t>, 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Система отопления - теплый водяной пол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Оборудование: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3 х </a:t>
            </a:r>
            <a:r>
              <a:rPr lang="en-US" altLang="ru-RU" dirty="0" smtClean="0">
                <a:latin typeface="+mn-lt"/>
              </a:rPr>
              <a:t>DHP-R </a:t>
            </a:r>
            <a:r>
              <a:rPr lang="ru-RU" altLang="ru-RU" dirty="0" smtClean="0">
                <a:latin typeface="+mn-lt"/>
              </a:rPr>
              <a:t>42</a:t>
            </a:r>
            <a:r>
              <a:rPr lang="en-GB" altLang="ru-RU" dirty="0" smtClean="0">
                <a:latin typeface="+mn-lt"/>
              </a:rPr>
              <a:t> 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Вертикальные </a:t>
            </a:r>
            <a:r>
              <a:rPr lang="ru-RU" altLang="ru-RU" dirty="0" err="1" smtClean="0">
                <a:latin typeface="+mn-lt"/>
              </a:rPr>
              <a:t>геотерм</a:t>
            </a:r>
            <a:r>
              <a:rPr lang="ru-RU" altLang="ru-RU" dirty="0" smtClean="0">
                <a:latin typeface="+mn-lt"/>
              </a:rPr>
              <a:t>. зонды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(24</a:t>
            </a:r>
            <a:r>
              <a:rPr lang="en-US" altLang="ru-RU" dirty="0">
                <a:latin typeface="+mn-lt"/>
              </a:rPr>
              <a:t> </a:t>
            </a:r>
            <a:r>
              <a:rPr lang="ru-RU" altLang="ru-RU" dirty="0" smtClean="0">
                <a:latin typeface="+mn-lt"/>
              </a:rPr>
              <a:t>шт., </a:t>
            </a:r>
            <a:r>
              <a:rPr lang="en-US" altLang="ru-RU" dirty="0" smtClean="0">
                <a:latin typeface="+mn-lt"/>
              </a:rPr>
              <a:t>h = </a:t>
            </a:r>
            <a:r>
              <a:rPr lang="ru-RU" altLang="ru-RU" dirty="0" smtClean="0">
                <a:latin typeface="+mn-lt"/>
              </a:rPr>
              <a:t>100 </a:t>
            </a:r>
            <a:r>
              <a:rPr lang="ru-RU" altLang="ru-RU" dirty="0">
                <a:latin typeface="+mn-lt"/>
              </a:rPr>
              <a:t>м</a:t>
            </a:r>
            <a:r>
              <a:rPr lang="ru-RU" altLang="ru-RU" dirty="0" smtClean="0">
                <a:latin typeface="+mn-lt"/>
              </a:rPr>
              <a:t>)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Эффективность:</a:t>
            </a:r>
          </a:p>
          <a:p>
            <a:pPr algn="l" eaLnBrk="1" hangingPunct="1">
              <a:buClr>
                <a:srgbClr val="CC3300"/>
              </a:buClr>
            </a:pPr>
            <a:r>
              <a:rPr lang="en-US" altLang="ru-RU" dirty="0">
                <a:latin typeface="+mn-lt"/>
              </a:rPr>
              <a:t>SPF ~ </a:t>
            </a:r>
            <a:r>
              <a:rPr lang="ru-RU" altLang="ru-RU" dirty="0" smtClean="0">
                <a:latin typeface="+mn-lt"/>
              </a:rPr>
              <a:t>4</a:t>
            </a:r>
            <a:r>
              <a:rPr lang="en-US" altLang="ru-RU" dirty="0" smtClean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ед</a:t>
            </a:r>
            <a:r>
              <a:rPr lang="ru-RU" altLang="ru-RU" dirty="0" smtClean="0">
                <a:latin typeface="+mn-lt"/>
              </a:rPr>
              <a:t>.</a:t>
            </a:r>
            <a:r>
              <a:rPr lang="en-US" altLang="ru-RU" dirty="0" smtClean="0">
                <a:latin typeface="+mn-lt"/>
              </a:rPr>
              <a:t> (75% </a:t>
            </a:r>
            <a:r>
              <a:rPr lang="ru-RU" altLang="ru-RU" dirty="0" smtClean="0">
                <a:latin typeface="+mn-lt"/>
              </a:rPr>
              <a:t>экономии)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Окупаемость</a:t>
            </a:r>
            <a:r>
              <a:rPr lang="ru-RU" altLang="ru-RU" dirty="0" smtClean="0">
                <a:latin typeface="+mn-lt"/>
              </a:rPr>
              <a:t> = 5-6 лет. 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Затраты</a:t>
            </a:r>
            <a:r>
              <a:rPr lang="ru-RU" altLang="ru-RU" dirty="0" smtClean="0">
                <a:latin typeface="+mn-lt"/>
              </a:rPr>
              <a:t> = </a:t>
            </a:r>
            <a:r>
              <a:rPr lang="ru-RU" altLang="ru-RU" dirty="0">
                <a:latin typeface="+mn-lt"/>
              </a:rPr>
              <a:t>9 000 000 </a:t>
            </a:r>
            <a:r>
              <a:rPr lang="ru-RU" altLang="ru-RU" dirty="0" smtClean="0">
                <a:latin typeface="+mn-lt"/>
              </a:rPr>
              <a:t>руб.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Эксплуатация</a:t>
            </a:r>
            <a:r>
              <a:rPr lang="ru-RU" altLang="ru-RU" dirty="0" smtClean="0">
                <a:latin typeface="+mn-lt"/>
              </a:rPr>
              <a:t> = 215 </a:t>
            </a:r>
            <a:r>
              <a:rPr lang="ru-RU" altLang="ru-RU" dirty="0">
                <a:latin typeface="+mn-lt"/>
              </a:rPr>
              <a:t>937 </a:t>
            </a:r>
            <a:r>
              <a:rPr lang="ru-RU" altLang="ru-RU" dirty="0" smtClean="0">
                <a:latin typeface="+mn-lt"/>
              </a:rPr>
              <a:t/>
            </a:r>
            <a:br>
              <a:rPr lang="ru-RU" altLang="ru-RU" dirty="0" smtClean="0">
                <a:latin typeface="+mn-lt"/>
              </a:rPr>
            </a:br>
            <a:r>
              <a:rPr lang="ru-RU" altLang="ru-RU" dirty="0" smtClean="0">
                <a:latin typeface="+mn-lt"/>
              </a:rPr>
              <a:t>руб</a:t>
            </a:r>
            <a:r>
              <a:rPr lang="ru-RU" altLang="ru-RU" dirty="0">
                <a:latin typeface="+mn-lt"/>
              </a:rPr>
              <a:t>. в </a:t>
            </a:r>
            <a:r>
              <a:rPr lang="ru-RU" altLang="ru-RU" dirty="0" smtClean="0">
                <a:latin typeface="+mn-lt"/>
              </a:rPr>
              <a:t>год.</a:t>
            </a:r>
            <a:endParaRPr lang="ru-RU" alt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101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Ледовый дворец «</a:t>
            </a:r>
            <a:r>
              <a:rPr lang="en-US" b="1" dirty="0" err="1" smtClean="0"/>
              <a:t>Lofbergsarena</a:t>
            </a:r>
            <a:r>
              <a:rPr lang="ru-RU" b="1" dirty="0" smtClean="0"/>
              <a:t>», Швеция, </a:t>
            </a:r>
            <a:r>
              <a:rPr lang="ru-RU" b="1" dirty="0" err="1" smtClean="0"/>
              <a:t>Карлстад</a:t>
            </a:r>
            <a:endParaRPr lang="en-US" dirty="0"/>
          </a:p>
        </p:txBody>
      </p:sp>
      <p:sp>
        <p:nvSpPr>
          <p:cNvPr id="4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12" name="Rectangle 88"/>
          <p:cNvSpPr txBox="1">
            <a:spLocks noChangeArrowheads="1"/>
          </p:cNvSpPr>
          <p:nvPr/>
        </p:nvSpPr>
        <p:spPr>
          <a:xfrm>
            <a:off x="1003300" y="4581525"/>
            <a:ext cx="2776538" cy="287338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defRPr/>
            </a:pPr>
            <a:endParaRPr lang="en-GB" sz="1400" b="1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01600" y="1128713"/>
            <a:ext cx="4218142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Характеристика здания: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Площадь = </a:t>
            </a:r>
            <a:r>
              <a:rPr lang="ru-RU" altLang="ru-RU" dirty="0" smtClean="0">
                <a:latin typeface="+mn-lt"/>
              </a:rPr>
              <a:t>10 000 </a:t>
            </a:r>
            <a:r>
              <a:rPr lang="ru-RU" altLang="ru-RU" dirty="0">
                <a:latin typeface="+mn-lt"/>
              </a:rPr>
              <a:t>м</a:t>
            </a:r>
            <a:r>
              <a:rPr lang="ru-RU" altLang="ru-RU" baseline="30000" dirty="0">
                <a:latin typeface="+mn-lt"/>
              </a:rPr>
              <a:t>2</a:t>
            </a:r>
            <a:r>
              <a:rPr lang="ru-RU" altLang="ru-RU" dirty="0">
                <a:latin typeface="+mn-lt"/>
              </a:rPr>
              <a:t>, 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Система </a:t>
            </a:r>
            <a:r>
              <a:rPr lang="ru-RU" altLang="ru-RU" dirty="0" smtClean="0">
                <a:latin typeface="+mn-lt"/>
              </a:rPr>
              <a:t>отопления, охлаждения – воздушная</a:t>
            </a:r>
            <a:br>
              <a:rPr lang="ru-RU" altLang="ru-RU" dirty="0" smtClean="0">
                <a:latin typeface="+mn-lt"/>
              </a:rPr>
            </a:b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Оборудование:</a:t>
            </a:r>
          </a:p>
          <a:p>
            <a:pPr algn="l" eaLnBrk="1" hangingPunct="1">
              <a:buClr>
                <a:srgbClr val="CC3300"/>
              </a:buClr>
            </a:pPr>
            <a:r>
              <a:rPr lang="en-US" altLang="ru-RU" dirty="0" smtClean="0">
                <a:latin typeface="+mn-lt"/>
              </a:rPr>
              <a:t>6</a:t>
            </a:r>
            <a:r>
              <a:rPr lang="ru-RU" altLang="ru-RU" dirty="0" smtClean="0">
                <a:latin typeface="+mn-lt"/>
              </a:rPr>
              <a:t> х </a:t>
            </a:r>
            <a:r>
              <a:rPr lang="en-GB" altLang="ru-RU" dirty="0" smtClean="0">
                <a:latin typeface="+mn-lt"/>
              </a:rPr>
              <a:t>DHP–R 42 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Источник – лед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(установлено в 2008 году)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Эффективность: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45% экономии с предыдущей системой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Окупаемость</a:t>
            </a:r>
            <a:r>
              <a:rPr lang="ru-RU" altLang="ru-RU" dirty="0" smtClean="0">
                <a:latin typeface="+mn-lt"/>
              </a:rPr>
              <a:t> = 5-7 лет.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Эксплуатация</a:t>
            </a:r>
            <a:r>
              <a:rPr lang="ru-RU" altLang="ru-RU" dirty="0" smtClean="0">
                <a:latin typeface="+mn-lt"/>
              </a:rPr>
              <a:t> = 4 805 000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р</a:t>
            </a:r>
            <a:r>
              <a:rPr lang="ru-RU" altLang="ru-RU" dirty="0" smtClean="0">
                <a:latin typeface="+mn-lt"/>
              </a:rPr>
              <a:t>уб. </a:t>
            </a:r>
            <a:r>
              <a:rPr lang="ru-RU" altLang="ru-RU" dirty="0">
                <a:latin typeface="+mn-lt"/>
              </a:rPr>
              <a:t>в </a:t>
            </a:r>
            <a:r>
              <a:rPr lang="ru-RU" altLang="ru-RU" dirty="0" smtClean="0">
                <a:latin typeface="+mn-lt"/>
              </a:rPr>
              <a:t>год.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До реконструкции =</a:t>
            </a:r>
            <a:r>
              <a:rPr lang="ru-RU" altLang="ru-RU" dirty="0" smtClean="0">
                <a:latin typeface="+mn-lt"/>
              </a:rPr>
              <a:t> 8 737 000 </a:t>
            </a:r>
            <a:br>
              <a:rPr lang="ru-RU" altLang="ru-RU" dirty="0" smtClean="0">
                <a:latin typeface="+mn-lt"/>
              </a:rPr>
            </a:br>
            <a:r>
              <a:rPr lang="ru-RU" altLang="ru-RU" dirty="0" smtClean="0">
                <a:latin typeface="+mn-lt"/>
              </a:rPr>
              <a:t>руб. в год.</a:t>
            </a:r>
            <a:endParaRPr lang="ru-RU" altLang="ru-RU" dirty="0">
              <a:latin typeface="+mn-lt"/>
            </a:endParaRPr>
          </a:p>
        </p:txBody>
      </p:sp>
      <p:pic>
        <p:nvPicPr>
          <p:cNvPr id="1026" name="Picture 2" descr="G:\Teams\Heat Pumps\Фотографии\2014 03 Sverige\некто\IMG_03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614" y="1114466"/>
            <a:ext cx="4507170" cy="338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Teams\Heat Pumps\Фотографии\2014 03 Sverige\некто\IMG_03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1"/>
          <a:stretch/>
        </p:blipFill>
        <p:spPr bwMode="auto">
          <a:xfrm>
            <a:off x="7419109" y="4657340"/>
            <a:ext cx="1463675" cy="155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Teams\Heat Pumps\Фотографии\2014 03 Sverige\некто\IMG_033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5"/>
          <a:stretch/>
        </p:blipFill>
        <p:spPr bwMode="auto">
          <a:xfrm>
            <a:off x="4375615" y="4657341"/>
            <a:ext cx="1869322" cy="155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Teams\Heat Pumps\Фотографии\2014 03 Sverige\некто\IMG_032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2" r="15951"/>
          <a:stretch/>
        </p:blipFill>
        <p:spPr bwMode="auto">
          <a:xfrm>
            <a:off x="6438698" y="4657340"/>
            <a:ext cx="789911" cy="155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 rot="462764">
            <a:off x="6374945" y="960546"/>
            <a:ext cx="2580013" cy="1030638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 rot="462764">
            <a:off x="6427813" y="1036948"/>
            <a:ext cx="2448932" cy="10205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6-ая в Швеции </a:t>
            </a:r>
            <a:br>
              <a:rPr lang="ru-RU" b="1" dirty="0" smtClean="0">
                <a:solidFill>
                  <a:schemeClr val="accent2"/>
                </a:solidFill>
              </a:rPr>
            </a:br>
            <a:r>
              <a:rPr lang="ru-RU" b="1" dirty="0" smtClean="0">
                <a:solidFill>
                  <a:schemeClr val="accent2"/>
                </a:solidFill>
              </a:rPr>
              <a:t>хоккейная арена</a:t>
            </a:r>
          </a:p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на 8 650 человек.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6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Филёвский</a:t>
            </a:r>
            <a:r>
              <a:rPr lang="ru-RU" b="1" dirty="0" smtClean="0"/>
              <a:t> парк «Игровой центр», </a:t>
            </a:r>
            <a:r>
              <a:rPr lang="ru-RU" b="1" dirty="0"/>
              <a:t>Россия, </a:t>
            </a:r>
            <a:r>
              <a:rPr lang="ru-RU" b="1" dirty="0" smtClean="0"/>
              <a:t>Москва</a:t>
            </a:r>
            <a:endParaRPr lang="en-US" dirty="0"/>
          </a:p>
        </p:txBody>
      </p:sp>
      <p:sp>
        <p:nvSpPr>
          <p:cNvPr id="4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12" name="Rectangle 88"/>
          <p:cNvSpPr txBox="1">
            <a:spLocks noChangeArrowheads="1"/>
          </p:cNvSpPr>
          <p:nvPr/>
        </p:nvSpPr>
        <p:spPr>
          <a:xfrm>
            <a:off x="1003300" y="4581525"/>
            <a:ext cx="2776538" cy="287338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defRPr/>
            </a:pPr>
            <a:endParaRPr lang="en-GB" sz="1400" b="1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92088" y="1166813"/>
            <a:ext cx="412765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Характеристика здания: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Площадь = </a:t>
            </a:r>
            <a:r>
              <a:rPr lang="ru-RU" altLang="ru-RU" dirty="0" smtClean="0">
                <a:latin typeface="+mn-lt"/>
              </a:rPr>
              <a:t>150 </a:t>
            </a:r>
            <a:r>
              <a:rPr lang="ru-RU" altLang="ru-RU" dirty="0">
                <a:latin typeface="+mn-lt"/>
              </a:rPr>
              <a:t>м</a:t>
            </a:r>
            <a:r>
              <a:rPr lang="ru-RU" altLang="ru-RU" baseline="30000" dirty="0">
                <a:latin typeface="+mn-lt"/>
              </a:rPr>
              <a:t>2</a:t>
            </a:r>
            <a:r>
              <a:rPr lang="ru-RU" altLang="ru-RU" dirty="0">
                <a:latin typeface="+mn-lt"/>
              </a:rPr>
              <a:t>, 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Система отопления - </a:t>
            </a:r>
            <a:r>
              <a:rPr lang="ru-RU" altLang="ru-RU" dirty="0" err="1" smtClean="0">
                <a:latin typeface="+mn-lt"/>
              </a:rPr>
              <a:t>фанкойлы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Оборудование: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1 х </a:t>
            </a:r>
            <a:r>
              <a:rPr lang="en-GB" altLang="ru-RU" dirty="0" smtClean="0">
                <a:latin typeface="+mn-lt"/>
              </a:rPr>
              <a:t>DHP–AQ 13 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Источник - воздух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Эффективность:</a:t>
            </a:r>
          </a:p>
          <a:p>
            <a:pPr algn="l" eaLnBrk="1" hangingPunct="1">
              <a:buClr>
                <a:srgbClr val="CC3300"/>
              </a:buClr>
            </a:pPr>
            <a:r>
              <a:rPr lang="en-US" altLang="ru-RU" dirty="0">
                <a:latin typeface="+mn-lt"/>
              </a:rPr>
              <a:t>SPF =</a:t>
            </a:r>
            <a:r>
              <a:rPr lang="ru-RU" altLang="ru-RU" dirty="0">
                <a:latin typeface="+mn-lt"/>
              </a:rPr>
              <a:t> </a:t>
            </a:r>
            <a:r>
              <a:rPr lang="ru-RU" altLang="ru-RU" dirty="0" smtClean="0">
                <a:latin typeface="+mn-lt"/>
              </a:rPr>
              <a:t>2,5 </a:t>
            </a:r>
            <a:r>
              <a:rPr lang="ru-RU" altLang="ru-RU" dirty="0">
                <a:latin typeface="+mn-lt"/>
              </a:rPr>
              <a:t>ед</a:t>
            </a:r>
            <a:r>
              <a:rPr lang="ru-RU" altLang="ru-RU" dirty="0" smtClean="0">
                <a:latin typeface="+mn-lt"/>
              </a:rPr>
              <a:t>. (60 % экономии)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Окупаемость</a:t>
            </a:r>
            <a:r>
              <a:rPr lang="ru-RU" altLang="ru-RU" dirty="0" smtClean="0">
                <a:latin typeface="+mn-lt"/>
              </a:rPr>
              <a:t> = 8-9 лет.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Затраты</a:t>
            </a:r>
            <a:r>
              <a:rPr lang="ru-RU" altLang="ru-RU" dirty="0" smtClean="0">
                <a:latin typeface="+mn-lt"/>
              </a:rPr>
              <a:t> </a:t>
            </a:r>
            <a:r>
              <a:rPr lang="en-US" altLang="ru-RU" dirty="0" smtClean="0">
                <a:latin typeface="+mn-lt"/>
              </a:rPr>
              <a:t>~</a:t>
            </a:r>
            <a:r>
              <a:rPr lang="ru-RU" altLang="ru-RU" dirty="0" smtClean="0">
                <a:latin typeface="+mn-lt"/>
              </a:rPr>
              <a:t> 800 </a:t>
            </a:r>
            <a:r>
              <a:rPr lang="ru-RU" altLang="ru-RU" dirty="0">
                <a:latin typeface="+mn-lt"/>
              </a:rPr>
              <a:t>000 </a:t>
            </a:r>
            <a:r>
              <a:rPr lang="ru-RU" altLang="ru-RU" dirty="0" smtClean="0">
                <a:latin typeface="+mn-lt"/>
              </a:rPr>
              <a:t>руб.</a:t>
            </a:r>
            <a:br>
              <a:rPr lang="ru-RU" altLang="ru-RU" dirty="0" smtClean="0">
                <a:latin typeface="+mn-lt"/>
              </a:rPr>
            </a:br>
            <a:endParaRPr lang="ru-RU" altLang="ru-RU" dirty="0" smtClean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Эксплуатация </a:t>
            </a:r>
            <a:r>
              <a:rPr lang="ru-RU" altLang="ru-RU" dirty="0" smtClean="0">
                <a:latin typeface="+mn-lt"/>
              </a:rPr>
              <a:t>= 40 480 </a:t>
            </a:r>
            <a:br>
              <a:rPr lang="ru-RU" altLang="ru-RU" dirty="0" smtClean="0">
                <a:latin typeface="+mn-lt"/>
              </a:rPr>
            </a:br>
            <a:r>
              <a:rPr lang="ru-RU" altLang="ru-RU" dirty="0" smtClean="0">
                <a:latin typeface="+mn-lt"/>
              </a:rPr>
              <a:t>руб. в год.</a:t>
            </a:r>
            <a:endParaRPr lang="ru-RU" altLang="ru-RU" dirty="0">
              <a:latin typeface="+mn-lt"/>
            </a:endParaRPr>
          </a:p>
        </p:txBody>
      </p:sp>
      <p:pic>
        <p:nvPicPr>
          <p:cNvPr id="5122" name="Picture 2" descr="Pictur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541" y="4464477"/>
            <a:ext cx="1188429" cy="178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1"/>
          <p:cNvPicPr>
            <a:picLocks noChangeAspect="1"/>
          </p:cNvPicPr>
          <p:nvPr/>
        </p:nvPicPr>
        <p:blipFill>
          <a:blip r:embed="rId4"/>
          <a:srcRect b="7632"/>
          <a:stretch>
            <a:fillRect/>
          </a:stretch>
        </p:blipFill>
        <p:spPr bwMode="auto">
          <a:xfrm>
            <a:off x="4407694" y="1409639"/>
            <a:ext cx="4143718" cy="28702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2"/>
          <a:stretch/>
        </p:blipFill>
        <p:spPr bwMode="auto">
          <a:xfrm>
            <a:off x="5727308" y="4464477"/>
            <a:ext cx="2824104" cy="1713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76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Футбольное клуб «</a:t>
            </a:r>
            <a:r>
              <a:rPr lang="ru-RU" b="1" dirty="0" err="1" smtClean="0"/>
              <a:t>Винтерторн</a:t>
            </a:r>
            <a:r>
              <a:rPr lang="ru-RU" b="1" dirty="0" smtClean="0"/>
              <a:t>», Англия, Северный </a:t>
            </a:r>
            <a:r>
              <a:rPr lang="ru-RU" b="1" dirty="0" err="1" smtClean="0"/>
              <a:t>Линкольншир</a:t>
            </a:r>
            <a:endParaRPr lang="en-US" dirty="0"/>
          </a:p>
        </p:txBody>
      </p:sp>
      <p:sp>
        <p:nvSpPr>
          <p:cNvPr id="4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12" name="Rectangle 88"/>
          <p:cNvSpPr txBox="1">
            <a:spLocks noChangeArrowheads="1"/>
          </p:cNvSpPr>
          <p:nvPr/>
        </p:nvSpPr>
        <p:spPr>
          <a:xfrm>
            <a:off x="1003300" y="4581525"/>
            <a:ext cx="2776538" cy="287338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defRPr/>
            </a:pPr>
            <a:endParaRPr lang="en-GB" sz="1400" b="1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92088" y="1268413"/>
            <a:ext cx="412765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Характеристика здания: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Площадь = </a:t>
            </a:r>
            <a:r>
              <a:rPr lang="en-US" altLang="ru-RU" dirty="0" smtClean="0">
                <a:latin typeface="+mn-lt"/>
              </a:rPr>
              <a:t>576</a:t>
            </a:r>
            <a:r>
              <a:rPr lang="ru-RU" altLang="ru-RU" dirty="0" smtClean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м</a:t>
            </a:r>
            <a:r>
              <a:rPr lang="ru-RU" altLang="ru-RU" baseline="30000" dirty="0">
                <a:latin typeface="+mn-lt"/>
              </a:rPr>
              <a:t>2</a:t>
            </a:r>
            <a:r>
              <a:rPr lang="ru-RU" altLang="ru-RU" dirty="0">
                <a:latin typeface="+mn-lt"/>
              </a:rPr>
              <a:t>, 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Система отопления - теплый водяной пол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Оборудование: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2 х </a:t>
            </a:r>
            <a:r>
              <a:rPr lang="en-GB" altLang="ru-RU" dirty="0" smtClean="0">
                <a:latin typeface="+mn-lt"/>
              </a:rPr>
              <a:t>DHP–R 26 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Горизонтальный коллектор 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= 2000 пм.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Эффективность: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Экономия = 50%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Окупаемость</a:t>
            </a:r>
            <a:r>
              <a:rPr lang="ru-RU" altLang="ru-RU" dirty="0" smtClean="0">
                <a:latin typeface="+mn-lt"/>
              </a:rPr>
              <a:t> = 4-5 лет.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15"/>
          <a:stretch/>
        </p:blipFill>
        <p:spPr bwMode="auto">
          <a:xfrm>
            <a:off x="4127499" y="1268414"/>
            <a:ext cx="4724401" cy="271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0" y="4164727"/>
            <a:ext cx="1447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3"/>
          <a:stretch/>
        </p:blipFill>
        <p:spPr bwMode="auto">
          <a:xfrm>
            <a:off x="4122738" y="4177427"/>
            <a:ext cx="397856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99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Церковь «Вознесения Девы Марии», Польша, </a:t>
            </a:r>
            <a:r>
              <a:rPr lang="ru-RU" b="1" dirty="0" err="1" smtClean="0"/>
              <a:t>Красник</a:t>
            </a:r>
            <a:endParaRPr lang="en-US" dirty="0"/>
          </a:p>
        </p:txBody>
      </p:sp>
      <p:sp>
        <p:nvSpPr>
          <p:cNvPr id="4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12" name="Rectangle 88"/>
          <p:cNvSpPr txBox="1">
            <a:spLocks noChangeArrowheads="1"/>
          </p:cNvSpPr>
          <p:nvPr/>
        </p:nvSpPr>
        <p:spPr>
          <a:xfrm>
            <a:off x="1003300" y="4581525"/>
            <a:ext cx="2776538" cy="287338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2pPr>
            <a:lvl3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3pPr>
            <a:lvl4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4pPr>
            <a:lvl5pPr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5pPr>
            <a:lvl6pPr marL="4572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defRPr/>
            </a:pPr>
            <a:endParaRPr lang="en-GB" sz="1400" b="1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129"/>
          <p:cNvSpPr txBox="1">
            <a:spLocks noChangeArrowheads="1"/>
          </p:cNvSpPr>
          <p:nvPr/>
        </p:nvSpPr>
        <p:spPr bwMode="auto">
          <a:xfrm>
            <a:off x="673100" y="3182938"/>
            <a:ext cx="1439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ru-RU" sz="1400" b="1">
                <a:solidFill>
                  <a:schemeClr val="bg1"/>
                </a:solidFill>
                <a:cs typeface="Tahoma" pitchFamily="34" charset="0"/>
              </a:rPr>
              <a:t>Our History</a:t>
            </a:r>
            <a:endParaRPr lang="en-GB" altLang="ru-RU" sz="1400" b="1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92088" y="1123273"/>
            <a:ext cx="4127654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Характеристика здания: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Площадь = </a:t>
            </a:r>
            <a:r>
              <a:rPr lang="ru-RU" altLang="ru-RU" dirty="0" smtClean="0">
                <a:latin typeface="+mn-lt"/>
              </a:rPr>
              <a:t>600 </a:t>
            </a:r>
            <a:r>
              <a:rPr lang="ru-RU" altLang="ru-RU" dirty="0">
                <a:latin typeface="+mn-lt"/>
              </a:rPr>
              <a:t>м</a:t>
            </a:r>
            <a:r>
              <a:rPr lang="ru-RU" altLang="ru-RU" baseline="30000" dirty="0">
                <a:latin typeface="+mn-lt"/>
              </a:rPr>
              <a:t>2</a:t>
            </a:r>
            <a:r>
              <a:rPr lang="ru-RU" altLang="ru-RU" dirty="0">
                <a:latin typeface="+mn-lt"/>
              </a:rPr>
              <a:t>, 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Система отопления - теплый водяной пол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Оборудование: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2 х </a:t>
            </a:r>
            <a:r>
              <a:rPr lang="en-GB" altLang="ru-RU" dirty="0" smtClean="0">
                <a:latin typeface="+mn-lt"/>
              </a:rPr>
              <a:t>DHP–L 12 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Вертикальные </a:t>
            </a:r>
            <a:r>
              <a:rPr lang="ru-RU" altLang="ru-RU" dirty="0" err="1" smtClean="0">
                <a:latin typeface="+mn-lt"/>
              </a:rPr>
              <a:t>геотерм</a:t>
            </a:r>
            <a:r>
              <a:rPr lang="ru-RU" altLang="ru-RU" dirty="0" smtClean="0">
                <a:latin typeface="+mn-lt"/>
              </a:rPr>
              <a:t>. зонды 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(15 шт. </a:t>
            </a:r>
            <a:r>
              <a:rPr lang="en-US" altLang="ru-RU" dirty="0" smtClean="0">
                <a:latin typeface="+mn-lt"/>
              </a:rPr>
              <a:t>h = 10</a:t>
            </a:r>
            <a:r>
              <a:rPr lang="ru-RU" altLang="ru-RU" dirty="0" smtClean="0">
                <a:latin typeface="+mn-lt"/>
              </a:rPr>
              <a:t>0 м</a:t>
            </a:r>
            <a:r>
              <a:rPr lang="en-US" altLang="ru-RU" dirty="0" smtClean="0">
                <a:latin typeface="+mn-lt"/>
              </a:rPr>
              <a:t>)</a:t>
            </a: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>
                <a:latin typeface="+mn-lt"/>
              </a:rPr>
              <a:t>Эффективность:</a:t>
            </a:r>
          </a:p>
          <a:p>
            <a:pPr algn="l" eaLnBrk="1" hangingPunct="1">
              <a:buClr>
                <a:srgbClr val="CC3300"/>
              </a:buClr>
            </a:pPr>
            <a:r>
              <a:rPr lang="ru-RU" altLang="ru-RU" dirty="0" smtClean="0">
                <a:latin typeface="+mn-lt"/>
              </a:rPr>
              <a:t>За счет применения системы теплового пола и экономия составила 8,5 раз.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Эксплуатация до</a:t>
            </a:r>
            <a:r>
              <a:rPr lang="ru-RU" altLang="ru-RU" dirty="0" smtClean="0">
                <a:latin typeface="+mn-lt"/>
              </a:rPr>
              <a:t> =  383 000 руб</a:t>
            </a:r>
            <a:r>
              <a:rPr lang="ru-RU" altLang="ru-RU" dirty="0">
                <a:latin typeface="+mn-lt"/>
              </a:rPr>
              <a:t>. в </a:t>
            </a:r>
            <a:r>
              <a:rPr lang="ru-RU" altLang="ru-RU" dirty="0" smtClean="0">
                <a:latin typeface="+mn-lt"/>
              </a:rPr>
              <a:t>год.</a:t>
            </a:r>
          </a:p>
          <a:p>
            <a:pPr eaLnBrk="1" hangingPunct="1">
              <a:buClr>
                <a:srgbClr val="CC3300"/>
              </a:buClr>
            </a:pPr>
            <a:r>
              <a:rPr lang="ru-RU" altLang="ru-RU" b="1" dirty="0" smtClean="0">
                <a:latin typeface="+mn-lt"/>
              </a:rPr>
              <a:t>Эксплуатация после </a:t>
            </a:r>
            <a:r>
              <a:rPr lang="ru-RU" altLang="ru-RU" dirty="0" smtClean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= </a:t>
            </a:r>
            <a:endParaRPr lang="ru-RU" altLang="ru-RU" dirty="0" smtClean="0">
              <a:latin typeface="+mn-lt"/>
            </a:endParaRPr>
          </a:p>
          <a:p>
            <a:pPr eaLnBrk="1" hangingPunct="1">
              <a:buClr>
                <a:srgbClr val="CC3300"/>
              </a:buClr>
            </a:pPr>
            <a:r>
              <a:rPr lang="ru-RU" altLang="ru-RU" dirty="0">
                <a:latin typeface="+mn-lt"/>
              </a:rPr>
              <a:t>=</a:t>
            </a:r>
            <a:r>
              <a:rPr lang="ru-RU" altLang="ru-RU" dirty="0" smtClean="0">
                <a:latin typeface="+mn-lt"/>
              </a:rPr>
              <a:t> 45 000 </a:t>
            </a:r>
            <a:r>
              <a:rPr lang="ru-RU" altLang="ru-RU" dirty="0">
                <a:latin typeface="+mn-lt"/>
              </a:rPr>
              <a:t>руб. в год.</a:t>
            </a:r>
          </a:p>
          <a:p>
            <a:pPr algn="l" eaLnBrk="1" hangingPunct="1">
              <a:buClr>
                <a:srgbClr val="CC3300"/>
              </a:buClr>
            </a:pPr>
            <a:endParaRPr lang="ru-RU" altLang="ru-RU" dirty="0" smtClean="0">
              <a:latin typeface="+mn-lt"/>
            </a:endParaRPr>
          </a:p>
          <a:p>
            <a:pPr algn="l" eaLnBrk="1" hangingPunct="1">
              <a:buClr>
                <a:srgbClr val="CC3300"/>
              </a:buClr>
            </a:pPr>
            <a:endParaRPr lang="ru-RU" altLang="ru-RU" dirty="0">
              <a:latin typeface="+mn-lt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"/>
          <a:stretch/>
        </p:blipFill>
        <p:spPr bwMode="auto">
          <a:xfrm>
            <a:off x="6248400" y="1058430"/>
            <a:ext cx="2589646" cy="292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5" r="27243"/>
          <a:stretch/>
        </p:blipFill>
        <p:spPr bwMode="auto">
          <a:xfrm>
            <a:off x="4419599" y="1028316"/>
            <a:ext cx="1703543" cy="295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2" b="4553"/>
          <a:stretch/>
        </p:blipFill>
        <p:spPr bwMode="auto">
          <a:xfrm>
            <a:off x="4419599" y="4096953"/>
            <a:ext cx="2615047" cy="21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5" r="50000" b="19997"/>
          <a:stretch/>
        </p:blipFill>
        <p:spPr bwMode="auto">
          <a:xfrm>
            <a:off x="7158471" y="4096953"/>
            <a:ext cx="1705953" cy="188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99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3600" b="1" dirty="0" smtClean="0"/>
              <a:t>Благодарю за внимание!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099" y="2682581"/>
            <a:ext cx="8308975" cy="3323364"/>
          </a:xfrm>
        </p:spPr>
        <p:txBody>
          <a:bodyPr/>
          <a:lstStyle/>
          <a:p>
            <a:pPr algn="ctr">
              <a:buClr>
                <a:srgbClr val="CC3300"/>
              </a:buClr>
            </a:pPr>
            <a:endParaRPr lang="ru-RU" altLang="ru-RU" sz="2400" b="1" dirty="0" smtClean="0"/>
          </a:p>
          <a:p>
            <a:pPr algn="ctr">
              <a:buClr>
                <a:srgbClr val="CC3300"/>
              </a:buClr>
            </a:pPr>
            <a:r>
              <a:rPr lang="ru-RU" altLang="ru-RU" sz="2400" b="1" dirty="0" smtClean="0"/>
              <a:t>Андрей Осипов</a:t>
            </a:r>
          </a:p>
          <a:p>
            <a:pPr algn="ctr">
              <a:buClr>
                <a:srgbClr val="CC3300"/>
              </a:buClr>
            </a:pPr>
            <a:r>
              <a:rPr lang="ru-RU" altLang="ru-RU" sz="1800" dirty="0" smtClean="0"/>
              <a:t>Руководитель </a:t>
            </a:r>
            <a:r>
              <a:rPr lang="ru-RU" altLang="ru-RU" sz="1800" dirty="0"/>
              <a:t>направления </a:t>
            </a:r>
            <a:r>
              <a:rPr lang="ru-RU" altLang="ru-RU" sz="1800" dirty="0" smtClean="0"/>
              <a:t/>
            </a:r>
            <a:br>
              <a:rPr lang="ru-RU" altLang="ru-RU" sz="1800" dirty="0" smtClean="0"/>
            </a:br>
            <a:r>
              <a:rPr lang="ru-RU" altLang="ru-RU" sz="1800" dirty="0" smtClean="0"/>
              <a:t>тепловые насосы </a:t>
            </a:r>
            <a:br>
              <a:rPr lang="ru-RU" altLang="ru-RU" sz="1800" dirty="0" smtClean="0"/>
            </a:br>
            <a:r>
              <a:rPr lang="ru-RU" altLang="ru-RU" sz="1800" b="1" dirty="0" smtClean="0"/>
              <a:t>ООО «</a:t>
            </a:r>
            <a:r>
              <a:rPr lang="ru-RU" altLang="ru-RU" sz="1800" b="1" dirty="0" err="1" smtClean="0"/>
              <a:t>Данфосс</a:t>
            </a:r>
            <a:r>
              <a:rPr lang="ru-RU" altLang="ru-RU" sz="1800" b="1" dirty="0" smtClean="0"/>
              <a:t>»</a:t>
            </a:r>
          </a:p>
          <a:p>
            <a:pPr algn="ctr">
              <a:buClr>
                <a:srgbClr val="CC3300"/>
              </a:buClr>
            </a:pPr>
            <a:endParaRPr lang="ru-RU" altLang="ru-RU" sz="1800" dirty="0"/>
          </a:p>
          <a:p>
            <a:pPr algn="ctr">
              <a:buClr>
                <a:srgbClr val="CC3300"/>
              </a:buClr>
            </a:pPr>
            <a:r>
              <a:rPr lang="ru-RU" altLang="ru-RU" sz="1800" b="1" dirty="0"/>
              <a:t>+7 </a:t>
            </a:r>
            <a:r>
              <a:rPr lang="ru-RU" altLang="ru-RU" sz="1800" b="1" dirty="0" smtClean="0"/>
              <a:t>(916) </a:t>
            </a:r>
            <a:r>
              <a:rPr lang="ru-RU" altLang="ru-RU" sz="1800" b="1" dirty="0"/>
              <a:t>382 06 25</a:t>
            </a:r>
            <a:endParaRPr lang="en-US" altLang="ru-RU" sz="1800" b="1" dirty="0"/>
          </a:p>
          <a:p>
            <a:pPr algn="ctr">
              <a:buClr>
                <a:srgbClr val="CC3300"/>
              </a:buClr>
            </a:pPr>
            <a:r>
              <a:rPr lang="en-US" altLang="ru-RU" sz="1800" dirty="0"/>
              <a:t>+7 </a:t>
            </a:r>
            <a:r>
              <a:rPr lang="ru-RU" altLang="ru-RU" sz="1800" dirty="0" smtClean="0"/>
              <a:t>(</a:t>
            </a:r>
            <a:r>
              <a:rPr lang="en-US" altLang="ru-RU" sz="1800" dirty="0" smtClean="0"/>
              <a:t>495</a:t>
            </a:r>
            <a:r>
              <a:rPr lang="ru-RU" altLang="ru-RU" sz="1800" dirty="0" smtClean="0"/>
              <a:t>)</a:t>
            </a:r>
            <a:r>
              <a:rPr lang="en-US" altLang="ru-RU" sz="1800" dirty="0" smtClean="0"/>
              <a:t> </a:t>
            </a:r>
            <a:r>
              <a:rPr lang="en-US" altLang="ru-RU" sz="1800" dirty="0"/>
              <a:t>792 57 57 </a:t>
            </a:r>
            <a:r>
              <a:rPr lang="en-US" altLang="ru-RU" sz="1800" dirty="0" smtClean="0"/>
              <a:t>*</a:t>
            </a:r>
            <a:r>
              <a:rPr lang="ru-RU" altLang="ru-RU" sz="1800" dirty="0" smtClean="0"/>
              <a:t>1</a:t>
            </a:r>
            <a:r>
              <a:rPr lang="en-US" altLang="ru-RU" sz="1800" dirty="0" smtClean="0"/>
              <a:t>525</a:t>
            </a:r>
            <a:endParaRPr lang="ru-RU" altLang="ru-RU" sz="1800" dirty="0"/>
          </a:p>
          <a:p>
            <a:pPr algn="ctr">
              <a:buClr>
                <a:srgbClr val="CC3300"/>
              </a:buClr>
            </a:pPr>
            <a:r>
              <a:rPr lang="en-US" altLang="ru-RU" sz="1800" b="1" dirty="0"/>
              <a:t>Osipov@danfoss.ru</a:t>
            </a:r>
            <a:endParaRPr lang="ru-RU" alt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6469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True"/>
</p:tagLst>
</file>

<file path=ppt/theme/theme1.xml><?xml version="1.0" encoding="utf-8"?>
<a:theme xmlns:a="http://schemas.openxmlformats.org/drawingml/2006/main" name="Применение тепловых насосов Danfoss на объектах социальной инфраструктуры.">
  <a:themeElements>
    <a:clrScheme name="Danfoss">
      <a:dk1>
        <a:srgbClr val="000000"/>
      </a:dk1>
      <a:lt1>
        <a:sysClr val="window" lastClr="FFFFFF"/>
      </a:lt1>
      <a:dk2>
        <a:srgbClr val="878786"/>
      </a:dk2>
      <a:lt2>
        <a:srgbClr val="B4BCC3"/>
      </a:lt2>
      <a:accent1>
        <a:srgbClr val="B10A11"/>
      </a:accent1>
      <a:accent2>
        <a:srgbClr val="E60A11"/>
      </a:accent2>
      <a:accent3>
        <a:srgbClr val="869199"/>
      </a:accent3>
      <a:accent4>
        <a:srgbClr val="C44A34"/>
      </a:accent4>
      <a:accent5>
        <a:srgbClr val="9DA7AF"/>
      </a:accent5>
      <a:accent6>
        <a:srgbClr val="575757"/>
      </a:accent6>
      <a:hlink>
        <a:srgbClr val="E2000F"/>
      </a:hlink>
      <a:folHlink>
        <a:srgbClr val="86909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60A11"/>
        </a:solidFill>
        <a:ln w="9525">
          <a:solidFill>
            <a:srgbClr val="E60A11"/>
          </a:solidFill>
        </a:ln>
      </a:spPr>
      <a:bodyPr rtlCol="0" anchor="ctr"/>
      <a:lstStyle>
        <a:defPPr algn="ctr">
          <a:defRPr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custClrLst>
    <a:custClr name="Danfoss Red">
      <a:srgbClr val="E2000F"/>
    </a:custClr>
    <a:custClr name="Danfoss Deep Red">
      <a:srgbClr val="B6000F"/>
    </a:custClr>
    <a:custClr name="White">
      <a:srgbClr val="FFFFFF"/>
    </a:custClr>
    <a:custClr name="Black">
      <a:srgbClr val="000000"/>
    </a:custClr>
    <a:custClr name="Gray">
      <a:srgbClr val="869098"/>
    </a:custClr>
    <a:custClr name="80% Danfoss Deep Red">
      <a:srgbClr val="C44A34"/>
    </a:custClr>
    <a:custClr name="60% Danfoss Deep Red">
      <a:srgbClr val="D3785E"/>
    </a:custClr>
    <a:custClr name="40% Danfoss Deep Red">
      <a:srgbClr val="E2A690"/>
    </a:custClr>
    <a:custClr name="20% Danfoss Deep Red">
      <a:srgbClr val="F1D3C7"/>
    </a:custClr>
    <a:custClr name="10% Danfoss Deep Red">
      <a:srgbClr val="F8E9E3"/>
    </a:custClr>
    <a:custClr name="80% Black">
      <a:srgbClr val="575756"/>
    </a:custClr>
    <a:custClr name="60% Black">
      <a:srgbClr val="878786"/>
    </a:custClr>
    <a:custClr name="40% Black (Text)">
      <a:srgbClr val="B0B0B1"/>
    </a:custClr>
    <a:custClr name="20% Black">
      <a:srgbClr val="D8D8D9"/>
    </a:custClr>
    <a:custClr name="10% Black">
      <a:srgbClr val="EBEBEB"/>
    </a:custClr>
    <a:custClr name="80% Gray">
      <a:srgbClr val="869098"/>
    </a:custClr>
    <a:custClr name="60% Gray">
      <a:srgbClr val="B4BCC3"/>
    </a:custClr>
    <a:custClr name="40% Gray">
      <a:srgbClr val="CCD3D8"/>
    </a:custClr>
    <a:custClr name="20% Gray">
      <a:srgbClr val="E5E8EB"/>
    </a:custClr>
    <a:custClr name="10% Gray">
      <a:srgbClr val="F1F3F5"/>
    </a:custClr>
  </a:custClr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Применение тепловых насосов Danfoss на объектах социальной инфраструктуры.</Template>
  <TotalTime>0</TotalTime>
  <Words>642</Words>
  <Application>Microsoft Office PowerPoint</Application>
  <PresentationFormat>Экран (4:3)</PresentationFormat>
  <Paragraphs>209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Применение тепловых насосов Danfoss на объектах социальной инфраструктуры.</vt:lpstr>
      <vt:lpstr>1_Custom Design</vt:lpstr>
      <vt:lpstr>Custom Design</vt:lpstr>
      <vt:lpstr>Применение тепловых насосов для объектов социальной инфраструктуры</vt:lpstr>
      <vt:lpstr>Презентация PowerPoint</vt:lpstr>
      <vt:lpstr>Типы объектов социальной инфраструктуры</vt:lpstr>
      <vt:lpstr>Особенности социальных объектов </vt:lpstr>
      <vt:lpstr>Особенности социальных объектов </vt:lpstr>
      <vt:lpstr>Особенности социальных объектов</vt:lpstr>
      <vt:lpstr>Особенности социальных объектов</vt:lpstr>
      <vt:lpstr>Особенности социальных объектов</vt:lpstr>
      <vt:lpstr>Особенности социальных объектов</vt:lpstr>
      <vt:lpstr>Особенности социальных объектов</vt:lpstr>
      <vt:lpstr>Особенности социальных объектов</vt:lpstr>
      <vt:lpstr>Особенности социальных объектов</vt:lpstr>
      <vt:lpstr>Особенности социальных объектов</vt:lpstr>
      <vt:lpstr>Школа «Вершинино», Россия, Томск</vt:lpstr>
      <vt:lpstr>Детский сад «Солнечный Зайчик», Россия, Томск</vt:lpstr>
      <vt:lpstr>Ледовый дворец «Lofbergsarena», Швеция, Карлстад</vt:lpstr>
      <vt:lpstr>Филёвский парк «Игровой центр», Россия, Москва</vt:lpstr>
      <vt:lpstr>Футбольное клуб «Винтерторн», Англия, Северный Линкольншир</vt:lpstr>
      <vt:lpstr>Церковь «Вознесения Девы Марии», Польша, Красник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2014-10-29T06:57:15Z</dcterms:created>
  <dcterms:modified xsi:type="dcterms:W3CDTF">2015-02-03T06:24:31Z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www.skabelondesign.com</vt:lpwstr>
  </property>
</Properties>
</file>