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710" r:id="rId2"/>
  </p:sldMasterIdLst>
  <p:notesMasterIdLst>
    <p:notesMasterId r:id="rId12"/>
  </p:notesMasterIdLst>
  <p:handoutMasterIdLst>
    <p:handoutMasterId r:id="rId13"/>
  </p:handoutMasterIdLst>
  <p:sldIdLst>
    <p:sldId id="256" r:id="rId3"/>
    <p:sldId id="355" r:id="rId4"/>
    <p:sldId id="610" r:id="rId5"/>
    <p:sldId id="609" r:id="rId6"/>
    <p:sldId id="662" r:id="rId7"/>
    <p:sldId id="656" r:id="rId8"/>
    <p:sldId id="663" r:id="rId9"/>
    <p:sldId id="664" r:id="rId10"/>
    <p:sldId id="619" r:id="rId11"/>
  </p:sldIdLst>
  <p:sldSz cx="9144000" cy="6858000" type="screen4x3"/>
  <p:notesSz cx="6858000" cy="9144000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7">
          <p15:clr>
            <a:srgbClr val="A4A3A4"/>
          </p15:clr>
        </p15:guide>
        <p15:guide id="2" pos="1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C40C1E"/>
    <a:srgbClr val="FFFEFE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04" autoAdjust="0"/>
    <p:restoredTop sz="87011" autoAdjust="0"/>
  </p:normalViewPr>
  <p:slideViewPr>
    <p:cSldViewPr snapToGrid="0" snapToObjects="1">
      <p:cViewPr>
        <p:scale>
          <a:sx n="60" d="100"/>
          <a:sy n="60" d="100"/>
        </p:scale>
        <p:origin x="-701" y="-322"/>
      </p:cViewPr>
      <p:guideLst>
        <p:guide orient="horz" pos="2157"/>
        <p:guide pos="1362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3000" dirty="0" smtClean="0"/>
              <a:t>СОЧИ -</a:t>
            </a:r>
            <a:r>
              <a:rPr lang="en-US" sz="3000" dirty="0" smtClean="0"/>
              <a:t>3°C </a:t>
            </a:r>
            <a:endParaRPr lang="ru-RU" sz="3000" dirty="0"/>
          </a:p>
        </c:rich>
      </c:tx>
      <c:layout>
        <c:manualLayout>
          <c:xMode val="edge"/>
          <c:yMode val="edge"/>
          <c:x val="0.42386789151356086"/>
          <c:y val="0.1154713740951451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40200318966940352"/>
          <c:w val="0.93888888888888888"/>
          <c:h val="0.55830352548539042"/>
        </c:manualLayout>
      </c:layout>
      <c:barChart>
        <c:barDir val="col"/>
        <c:grouping val="clustered"/>
        <c:varyColors val="0"/>
        <c:ser>
          <c:idx val="0"/>
          <c:order val="0"/>
          <c:tx>
            <c:v>Потребление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диаграммы!$C$9</c:f>
              <c:numCache>
                <c:formatCode>General</c:formatCode>
                <c:ptCount val="1"/>
                <c:pt idx="0">
                  <c:v>23839</c:v>
                </c:pt>
              </c:numCache>
            </c:numRef>
          </c:val>
        </c:ser>
        <c:ser>
          <c:idx val="1"/>
          <c:order val="1"/>
          <c:tx>
            <c:v>Воздушник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диаграммы!$C$11</c:f>
              <c:numCache>
                <c:formatCode>General</c:formatCode>
                <c:ptCount val="1"/>
                <c:pt idx="0">
                  <c:v>23230</c:v>
                </c:pt>
              </c:numCache>
            </c:numRef>
          </c:val>
        </c:ser>
        <c:ser>
          <c:idx val="2"/>
          <c:order val="2"/>
          <c:tx>
            <c:v>Геотермальный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диаграммы!$C$13</c:f>
              <c:numCache>
                <c:formatCode>General</c:formatCode>
                <c:ptCount val="1"/>
                <c:pt idx="0">
                  <c:v>22202</c:v>
                </c:pt>
              </c:numCache>
            </c:numRef>
          </c:val>
        </c:ser>
        <c:ser>
          <c:idx val="3"/>
          <c:order val="3"/>
          <c:tx>
            <c:v>Экономия ВТН</c:v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диаграммы!$C$15</c:f>
              <c:numCache>
                <c:formatCode>General</c:formatCode>
                <c:ptCount val="1"/>
                <c:pt idx="0">
                  <c:v>17190</c:v>
                </c:pt>
              </c:numCache>
            </c:numRef>
          </c:val>
        </c:ser>
        <c:ser>
          <c:idx val="4"/>
          <c:order val="4"/>
          <c:tx>
            <c:v>Экономия ГТН</c:v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диаграммы!$C$16</c:f>
              <c:numCache>
                <c:formatCode>0</c:formatCode>
                <c:ptCount val="1"/>
                <c:pt idx="0">
                  <c:v>16444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5931392"/>
        <c:axId val="102970112"/>
      </c:barChart>
      <c:catAx>
        <c:axId val="95931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70112"/>
        <c:crosses val="autoZero"/>
        <c:auto val="1"/>
        <c:lblAlgn val="ctr"/>
        <c:lblOffset val="100"/>
        <c:noMultiLvlLbl val="0"/>
      </c:catAx>
      <c:valAx>
        <c:axId val="102970112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9593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1108923884514421E-2"/>
          <c:y val="0.32667573427604646"/>
          <c:w val="0.9131322674320439"/>
          <c:h val="0.134060790788248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3000" dirty="0" smtClean="0"/>
              <a:t>Воронеж </a:t>
            </a:r>
            <a:r>
              <a:rPr lang="en-US" sz="3000" dirty="0" smtClean="0"/>
              <a:t>-</a:t>
            </a:r>
            <a:r>
              <a:rPr lang="ru-RU" sz="3000" dirty="0" smtClean="0"/>
              <a:t>26</a:t>
            </a:r>
            <a:r>
              <a:rPr lang="en-US" sz="3000" dirty="0" smtClean="0"/>
              <a:t>°C </a:t>
            </a:r>
            <a:endParaRPr lang="ru-RU" sz="3000" dirty="0"/>
          </a:p>
        </c:rich>
      </c:tx>
      <c:layout>
        <c:manualLayout>
          <c:xMode val="edge"/>
          <c:yMode val="edge"/>
          <c:x val="0.42386789151356086"/>
          <c:y val="0.1154713740951451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41347263850083255"/>
          <c:w val="0.93888888888888888"/>
          <c:h val="0.54683396833460329"/>
        </c:manualLayout>
      </c:layout>
      <c:barChart>
        <c:barDir val="col"/>
        <c:grouping val="clustered"/>
        <c:varyColors val="0"/>
        <c:ser>
          <c:idx val="0"/>
          <c:order val="0"/>
          <c:tx>
            <c:v>Потребление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диаграммы!$D$9</c:f>
              <c:numCache>
                <c:formatCode>General</c:formatCode>
                <c:ptCount val="1"/>
                <c:pt idx="0">
                  <c:v>38951</c:v>
                </c:pt>
              </c:numCache>
            </c:numRef>
          </c:val>
        </c:ser>
        <c:ser>
          <c:idx val="1"/>
          <c:order val="1"/>
          <c:tx>
            <c:v>Воздушник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диаграммы!$D$11</c:f>
              <c:numCache>
                <c:formatCode>General</c:formatCode>
                <c:ptCount val="1"/>
                <c:pt idx="0">
                  <c:v>36779</c:v>
                </c:pt>
              </c:numCache>
            </c:numRef>
          </c:val>
        </c:ser>
        <c:ser>
          <c:idx val="2"/>
          <c:order val="2"/>
          <c:tx>
            <c:v>Геотермальный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диаграммы!$D$13</c:f>
              <c:numCache>
                <c:formatCode>General</c:formatCode>
                <c:ptCount val="1"/>
                <c:pt idx="0">
                  <c:v>36799</c:v>
                </c:pt>
              </c:numCache>
            </c:numRef>
          </c:val>
        </c:ser>
        <c:ser>
          <c:idx val="3"/>
          <c:order val="3"/>
          <c:tx>
            <c:v>Экономия ВТН</c:v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диаграммы!$D$15</c:f>
              <c:numCache>
                <c:formatCode>General</c:formatCode>
                <c:ptCount val="1"/>
                <c:pt idx="0">
                  <c:v>24692</c:v>
                </c:pt>
              </c:numCache>
            </c:numRef>
          </c:val>
        </c:ser>
        <c:ser>
          <c:idx val="4"/>
          <c:order val="4"/>
          <c:tx>
            <c:v>Экономия ГТН</c:v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диаграммы!$D$16</c:f>
              <c:numCache>
                <c:formatCode>0</c:formatCode>
                <c:ptCount val="1"/>
                <c:pt idx="0">
                  <c:v>27355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3021184"/>
        <c:axId val="103055744"/>
      </c:barChart>
      <c:catAx>
        <c:axId val="103021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055744"/>
        <c:crosses val="autoZero"/>
        <c:auto val="1"/>
        <c:lblAlgn val="ctr"/>
        <c:lblOffset val="100"/>
        <c:noMultiLvlLbl val="0"/>
      </c:catAx>
      <c:valAx>
        <c:axId val="103055744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0302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8711482702022E-2"/>
          <c:y val="0.27506290745914824"/>
          <c:w val="0.95025958251065767"/>
          <c:h val="0.151265091863517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3000" dirty="0" smtClean="0"/>
              <a:t>Архангельск -31</a:t>
            </a:r>
            <a:r>
              <a:rPr lang="en-US" sz="3000" dirty="0" smtClean="0"/>
              <a:t>°C </a:t>
            </a:r>
            <a:endParaRPr lang="ru-RU" sz="3000" dirty="0"/>
          </a:p>
        </c:rich>
      </c:tx>
      <c:layout>
        <c:manualLayout>
          <c:xMode val="edge"/>
          <c:yMode val="edge"/>
          <c:x val="0.42386789151356086"/>
          <c:y val="0.1154713740951451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46221815821409423"/>
          <c:w val="0.93888888888888888"/>
          <c:h val="0.48560042897863576"/>
        </c:manualLayout>
      </c:layout>
      <c:barChart>
        <c:barDir val="col"/>
        <c:grouping val="clustered"/>
        <c:varyColors val="0"/>
        <c:ser>
          <c:idx val="0"/>
          <c:order val="0"/>
          <c:tx>
            <c:v>Потребление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диаграммы!$E$9</c:f>
              <c:numCache>
                <c:formatCode>General</c:formatCode>
                <c:ptCount val="1"/>
                <c:pt idx="0">
                  <c:v>47000</c:v>
                </c:pt>
              </c:numCache>
            </c:numRef>
          </c:val>
        </c:ser>
        <c:ser>
          <c:idx val="1"/>
          <c:order val="1"/>
          <c:tx>
            <c:v>Воздушник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диаграммы!$E$11</c:f>
              <c:numCache>
                <c:formatCode>General</c:formatCode>
                <c:ptCount val="1"/>
                <c:pt idx="0">
                  <c:v>42651</c:v>
                </c:pt>
              </c:numCache>
            </c:numRef>
          </c:val>
        </c:ser>
        <c:ser>
          <c:idx val="2"/>
          <c:order val="2"/>
          <c:tx>
            <c:v>Геотермальный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диаграммы!$E$13</c:f>
              <c:numCache>
                <c:formatCode>General</c:formatCode>
                <c:ptCount val="1"/>
                <c:pt idx="0">
                  <c:v>44007</c:v>
                </c:pt>
              </c:numCache>
            </c:numRef>
          </c:val>
        </c:ser>
        <c:ser>
          <c:idx val="3"/>
          <c:order val="3"/>
          <c:tx>
            <c:v>Экономия ВТН</c:v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диаграммы!$E$15</c:f>
              <c:numCache>
                <c:formatCode>0</c:formatCode>
                <c:ptCount val="1"/>
                <c:pt idx="0">
                  <c:v>27551</c:v>
                </c:pt>
              </c:numCache>
            </c:numRef>
          </c:val>
        </c:ser>
        <c:ser>
          <c:idx val="4"/>
          <c:order val="4"/>
          <c:tx>
            <c:v>Экономия ГТН</c:v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диаграммы!$E$16</c:f>
              <c:numCache>
                <c:formatCode>0</c:formatCode>
                <c:ptCount val="1"/>
                <c:pt idx="0">
                  <c:v>32670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5597184"/>
        <c:axId val="105619456"/>
      </c:barChart>
      <c:catAx>
        <c:axId val="105597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619456"/>
        <c:crosses val="autoZero"/>
        <c:auto val="1"/>
        <c:lblAlgn val="ctr"/>
        <c:lblOffset val="100"/>
        <c:noMultiLvlLbl val="0"/>
      </c:catAx>
      <c:valAx>
        <c:axId val="105619456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0559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1108923884514421E-2"/>
          <c:y val="0.32667573427604646"/>
          <c:w val="0.91551570235789403"/>
          <c:h val="0.134060790788248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A9C025C-4AE9-4469-8001-E784844D3131}" type="datetimeFigureOut">
              <a:rPr lang="en-GB"/>
              <a:pPr>
                <a:defRPr/>
              </a:pPr>
              <a:t>02/02/2015</a:t>
            </a:fld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6BABCCB-B50F-4612-88F5-3EF7831FF0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63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F869A00-9E35-4B94-94FC-4C7FF7337D67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11649E7-A8EE-4E20-9FFB-A760B468BCC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7404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ＭＳ Ｐゴシック" pitchFamily="-12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0%B5%D1%80%D0%BC%D0%BE%D0%B4%D0%B8%D0%BD%D0%B0%D0%BC%D0%B8%D1%87%D0%B5%D1%81%D0%BA%D0%B8%D0%B9_%D1%86%D0%B8%D0%BA%D0%BB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u.wikipedia.org/wiki/1824_%D0%B3%D0%BE%D0%B4" TargetMode="External"/><Relationship Id="rId5" Type="http://schemas.openxmlformats.org/officeDocument/2006/relationships/hyperlink" Target="http://ru.wikipedia.org/wiki/%D0%9A%D0%B0%D1%80%D0%BD%D0%BE,_%D0%A1%D0%B0%D0%B4%D0%B8" TargetMode="External"/><Relationship Id="rId4" Type="http://schemas.openxmlformats.org/officeDocument/2006/relationships/hyperlink" Target="http://ru.wikipedia.org/wiki/%D0%9A%D0%BE%D1%8D%D1%84%D1%84%D0%B8%D1%86%D0%B8%D0%B5%D0%BD%D1%82_%D0%BF%D0%BE%D0%BB%D0%B5%D0%B7%D0%BD%D0%BE%D0%B3%D0%BE_%D0%B4%D0%B5%D0%B9%D1%81%D1%82%D0%B2%D0%B8%D1%8F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GB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204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0BD2A9-6910-40D9-8564-B9523FFD9BF8}" type="slidenum">
              <a:rPr lang="sv-SE" smtClean="0">
                <a:latin typeface="Times New Roman" pitchFamily="18" charset="0"/>
                <a:ea typeface="ヒラギノ角ゴ Pro W3"/>
                <a:cs typeface="ヒラギノ角ゴ Pro W3"/>
              </a:rPr>
              <a:pPr/>
              <a:t>2</a:t>
            </a:fld>
            <a:endParaRPr lang="sv-SE" smtClean="0">
              <a:latin typeface="Times New Roman" pitchFamily="18" charset="0"/>
              <a:ea typeface="ヒラギノ角ゴ Pro W3"/>
              <a:cs typeface="ヒラギノ角ゴ Pro W3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ru-RU" sz="900" b="1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Цикл Карно́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— идеальный 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  <a:hlinkClick r:id="rId3" tooltip="Термодинамический цикл"/>
              </a:rPr>
              <a:t>термодинамический цикл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. </a:t>
            </a:r>
            <a:r>
              <a:rPr lang="ru-RU" sz="900" i="1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Тепловая машина Карно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работающая по этому циклу, обладает максимальным 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  <a:hlinkClick r:id="rId4" tooltip="Коэффициент полезного действия"/>
              </a:rPr>
              <a:t>КПД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из всех машин, у которых максимальная и минимальная температуры осуществляемого цикла совпадает соответственно с максимальной и минимальной температурами цикла Карно.</a:t>
            </a:r>
          </a:p>
          <a:p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Цикл Карно назван в честь французского физика 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  <a:hlinkClick r:id="rId5" tooltip="Карно, Сади"/>
              </a:rPr>
              <a:t>Сади Карно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который впервые его исследовал в 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  <a:hlinkClick r:id="rId6" tooltip="1824 год"/>
              </a:rPr>
              <a:t>1824 году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.</a:t>
            </a:r>
          </a:p>
          <a:p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Одним из важных свойств цикла Карно является его обратимость: он может быть проведён как в прямом, так и в обратном направлении, при этом энтропия </a:t>
            </a:r>
            <a:r>
              <a:rPr lang="ru-RU" sz="9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адиабатически</a:t>
            </a:r>
            <a:r>
              <a:rPr lang="ru-RU" sz="9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изолированной (без теплообмена с окружающей средой) системы не меняется.</a:t>
            </a:r>
          </a:p>
        </p:txBody>
      </p:sp>
    </p:spTree>
    <p:extLst>
      <p:ext uri="{BB962C8B-B14F-4D97-AF65-F5344CB8AC3E}">
        <p14:creationId xmlns:p14="http://schemas.microsoft.com/office/powerpoint/2010/main" val="1387835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1649E7-A8EE-4E20-9FFB-A760B468BCCA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12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1089790"/>
            <a:ext cx="8229600" cy="746150"/>
          </a:xfrm>
        </p:spPr>
        <p:txBody>
          <a:bodyPr anchor="t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6" name="Platshållare för innehåll 2"/>
          <p:cNvSpPr>
            <a:spLocks noGrp="1"/>
          </p:cNvSpPr>
          <p:nvPr>
            <p:ph idx="1"/>
          </p:nvPr>
        </p:nvSpPr>
        <p:spPr>
          <a:xfrm>
            <a:off x="457200" y="1762450"/>
            <a:ext cx="8229600" cy="4245013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3BDEC-3B9F-471F-A903-0FCBAFFE5C0E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457200" y="1095126"/>
            <a:ext cx="7772400" cy="1470025"/>
          </a:xfrm>
        </p:spPr>
        <p:txBody>
          <a:bodyPr anchor="t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457200" y="1929216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022E6-58E7-4685-9742-32EEC6ECCB1A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0" y="1094196"/>
            <a:ext cx="4317490" cy="743558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1094196"/>
            <a:ext cx="4040188" cy="48771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3"/>
          </p:nvPr>
        </p:nvSpPr>
        <p:spPr>
          <a:xfrm>
            <a:off x="4572000" y="2029540"/>
            <a:ext cx="4318000" cy="392747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026ED-4AE9-45C2-8127-F63B4EB1C797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8A6B1-D7D3-4141-915B-B4FEA5A8CBF9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1C13-6CE5-4CBC-9429-DED0C5C109EC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1143000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096D6-86A0-4A24-9EDF-73DD7D287CAC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4738" y="533400"/>
            <a:ext cx="7239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84739" y="1752600"/>
            <a:ext cx="3549162" cy="3810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74577" y="1752600"/>
            <a:ext cx="3549162" cy="3810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28600" y="6311900"/>
            <a:ext cx="3200400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ru-RU"/>
              <a:t>Алексей Кузьмин \ доклад в МЭИ  \ март 2010</a:t>
            </a:r>
            <a:endParaRPr lang="sv-SE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308931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571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688315"/>
            <a:ext cx="7772400" cy="1470025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348262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5127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2051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12616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Frutiger 45 Light" charset="0"/>
                <a:ea typeface="ＭＳ Ｐゴシック" charset="-128"/>
              </a:defRPr>
            </a:lvl1pPr>
          </a:lstStyle>
          <a:p>
            <a:pPr>
              <a:defRPr/>
            </a:pPr>
            <a:fld id="{B5881390-EAE2-460F-B81C-25557A4B27B8}" type="datetimeFigureOut">
              <a:rPr lang="sv-SE"/>
              <a:pPr>
                <a:defRPr/>
              </a:pPr>
              <a:t>2015-02-02</a:t>
            </a:fld>
            <a:endParaRPr lang="sv-SE"/>
          </a:p>
        </p:txBody>
      </p:sp>
      <p:sp>
        <p:nvSpPr>
          <p:cNvPr id="6" name="textruta 5"/>
          <p:cNvSpPr txBox="1"/>
          <p:nvPr userDrawn="1"/>
        </p:nvSpPr>
        <p:spPr>
          <a:xfrm>
            <a:off x="5626100" y="6121400"/>
            <a:ext cx="2984500" cy="609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GB" sz="1200">
                <a:solidFill>
                  <a:srgbClr val="808080"/>
                </a:solidFill>
                <a:ea typeface="ＭＳ Ｐゴシック" charset="-128"/>
              </a:rPr>
              <a:t>NIBE ENERGY SYSTEMS</a:t>
            </a:r>
          </a:p>
          <a:p>
            <a:pPr algn="r">
              <a:spcAft>
                <a:spcPts val="600"/>
              </a:spcAft>
              <a:defRPr/>
            </a:pPr>
            <a:r>
              <a:rPr lang="en-GB" sz="1200">
                <a:solidFill>
                  <a:srgbClr val="808080"/>
                </a:solidFill>
                <a:ea typeface="ＭＳ Ｐゴシック" charset="-128"/>
              </a:rPr>
              <a:t>Ground source heat pumps</a:t>
            </a:r>
          </a:p>
        </p:txBody>
      </p:sp>
      <p:pic>
        <p:nvPicPr>
          <p:cNvPr id="2054" name="Picture 1030" descr="NIBE-Energy-Systems-CMYK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820025" y="317500"/>
            <a:ext cx="109537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5" r:id="rId7"/>
    <p:sldLayoutId id="2147483883" r:id="rId8"/>
    <p:sldLayoutId id="2147483884" r:id="rId9"/>
  </p:sldLayoutIdLst>
  <p:transition spd="slow">
    <p:fade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/>
          <a:ea typeface="ＭＳ Ｐゴシック" pitchFamily="-123" charset="-128"/>
          <a:cs typeface="ＭＳ Ｐゴシック" pitchFamily="-123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/>
          <a:ea typeface="ＭＳ Ｐゴシック" pitchFamily="-123" charset="-128"/>
          <a:cs typeface="ＭＳ Ｐゴシック" pitchFamily="-12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Arial"/>
          <a:ea typeface="ＭＳ Ｐゴシック" pitchFamily="-123" charset="-128"/>
          <a:cs typeface="ＭＳ Ｐゴシック" pitchFamily="-123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Arial"/>
          <a:ea typeface="ＭＳ Ｐゴシック" pitchFamily="-123" charset="-128"/>
          <a:cs typeface="ＭＳ Ｐゴシック" pitchFamily="-123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200" kern="1200">
          <a:solidFill>
            <a:schemeClr val="tx1"/>
          </a:solidFill>
          <a:latin typeface="Arial"/>
          <a:ea typeface="ＭＳ Ｐゴシック" pitchFamily="-123" charset="-128"/>
          <a:cs typeface="ＭＳ Ｐゴシック" pitchFamily="-123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Arial"/>
          <a:ea typeface="ＭＳ Ｐゴシック" pitchFamily="-123" charset="-128"/>
          <a:cs typeface="ＭＳ Ｐゴシック" pitchFamily="-123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30" descr="NIBE-Energy-Systems-CMYK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317500"/>
            <a:ext cx="198120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ubrik 1"/>
          <p:cNvSpPr>
            <a:spLocks/>
          </p:cNvSpPr>
          <p:nvPr userDrawn="1"/>
        </p:nvSpPr>
        <p:spPr bwMode="auto">
          <a:xfrm>
            <a:off x="0" y="2065338"/>
            <a:ext cx="9144000" cy="2493962"/>
          </a:xfrm>
          <a:prstGeom prst="rect">
            <a:avLst/>
          </a:prstGeom>
          <a:gradFill rotWithShape="0">
            <a:gsLst>
              <a:gs pos="0">
                <a:srgbClr val="646460">
                  <a:alpha val="67000"/>
                </a:srgbClr>
              </a:gs>
              <a:gs pos="100000">
                <a:srgbClr val="D8D8CF">
                  <a:alpha val="6200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GB" sz="4400">
                <a:solidFill>
                  <a:srgbClr val="FFFFFF"/>
                </a:solidFill>
                <a:ea typeface="ＭＳ Ｐゴシック" charset="-128"/>
              </a:rPr>
              <a:t>Ground source heat pumps </a:t>
            </a:r>
            <a:br>
              <a:rPr lang="en-GB" sz="4400">
                <a:solidFill>
                  <a:srgbClr val="FFFFFF"/>
                </a:solidFill>
                <a:ea typeface="ＭＳ Ｐゴシック" charset="-128"/>
              </a:rPr>
            </a:br>
            <a:endParaRPr lang="en-GB" sz="4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6631" name="Text Box 1031"/>
          <p:cNvSpPr txBox="1">
            <a:spLocks noChangeArrowheads="1"/>
          </p:cNvSpPr>
          <p:nvPr userDrawn="1"/>
        </p:nvSpPr>
        <p:spPr bwMode="auto">
          <a:xfrm>
            <a:off x="0" y="3368675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3200">
                <a:solidFill>
                  <a:srgbClr val="FFFFFF"/>
                </a:solidFill>
                <a:ea typeface="ＭＳ Ｐゴシック" charset="-128"/>
              </a:rPr>
              <a:t>A new generation of heat pumps</a:t>
            </a:r>
            <a:endParaRPr lang="en-GB" sz="4400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</p:sldLayoutIdLst>
  <p:transition spd="slow">
    <p:fade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FFFFFF"/>
          </a:solidFill>
          <a:latin typeface="Arial"/>
          <a:ea typeface="ＭＳ Ｐゴシック" pitchFamily="-123" charset="-128"/>
          <a:cs typeface="ＭＳ Ｐゴシック" pitchFamily="-123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bg1"/>
          </a:solidFill>
          <a:latin typeface="Arial"/>
          <a:ea typeface="ＭＳ Ｐゴシック" pitchFamily="-123" charset="-128"/>
          <a:cs typeface="ＭＳ Ｐゴシック" pitchFamily="-12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ＭＳ Ｐゴシック" pitchFamily="-123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ＭＳ Ｐゴシック" pitchFamily="-123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ＭＳ Ｐゴシック" pitchFamily="-12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156368" y="4572000"/>
            <a:ext cx="8424863" cy="215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sz="2000" b="1" kern="0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sz="2000" b="1" kern="0" dirty="0" smtClean="0">
                <a:latin typeface="Arial" charset="0"/>
                <a:ea typeface="ＭＳ Ｐゴシック" charset="-128"/>
              </a:rPr>
              <a:t>Алексей Кузьмин</a:t>
            </a:r>
            <a:endParaRPr lang="ru-RU" sz="2000" b="1" kern="0" dirty="0">
              <a:latin typeface="Arial" charset="0"/>
              <a:ea typeface="ＭＳ Ｐゴシック" charset="-128"/>
            </a:endParaRPr>
          </a:p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sz="1600" b="1" kern="0" dirty="0">
                <a:latin typeface="Arial" charset="0"/>
                <a:ea typeface="ＭＳ Ｐゴシック" charset="-128"/>
              </a:rPr>
              <a:t>__</a:t>
            </a:r>
            <a:r>
              <a:rPr lang="en-US" sz="1600" b="1" kern="0" dirty="0">
                <a:latin typeface="Arial" charset="0"/>
                <a:ea typeface="ＭＳ Ｐゴシック" charset="-128"/>
              </a:rPr>
              <a:t>_________</a:t>
            </a:r>
            <a:r>
              <a:rPr lang="ru-RU" sz="1600" b="1" kern="0" dirty="0">
                <a:latin typeface="Arial" charset="0"/>
                <a:ea typeface="ＭＳ Ｐゴシック" charset="-128"/>
              </a:rPr>
              <a:t>______________</a:t>
            </a:r>
            <a:endParaRPr lang="en-US" sz="1600" b="1" kern="0" dirty="0">
              <a:latin typeface="Arial" charset="0"/>
              <a:ea typeface="ＭＳ Ｐゴシック" charset="-128"/>
            </a:endParaRPr>
          </a:p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sz="1400" b="1" i="1" kern="0" dirty="0">
                <a:latin typeface="Arial" charset="0"/>
                <a:ea typeface="ＭＳ Ｐゴシック" charset="-128"/>
              </a:rPr>
              <a:t>Россия, </a:t>
            </a:r>
            <a:r>
              <a:rPr lang="ru-RU" sz="1400" b="1" i="1" kern="0" dirty="0" smtClean="0">
                <a:latin typeface="Arial" charset="0"/>
                <a:ea typeface="ＭＳ Ｐゴシック" charset="-128"/>
              </a:rPr>
              <a:t>ЗАО «ЭВАН»</a:t>
            </a:r>
            <a:endParaRPr lang="ru-RU" sz="1400" b="1" i="1" kern="0" dirty="0">
              <a:latin typeface="Arial" charset="0"/>
              <a:ea typeface="ＭＳ Ｐゴシック" charset="-128"/>
            </a:endParaRPr>
          </a:p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sz="1400" b="1" i="1" kern="0" dirty="0" smtClean="0">
                <a:latin typeface="Arial" charset="0"/>
                <a:ea typeface="ＭＳ Ｐゴシック" charset="-128"/>
              </a:rPr>
              <a:t>Группа компании </a:t>
            </a:r>
            <a:r>
              <a:rPr lang="en-US" sz="1400" b="1" i="1" kern="0" dirty="0" smtClean="0">
                <a:latin typeface="Arial" charset="0"/>
                <a:ea typeface="ＭＳ Ｐゴシック" charset="-128"/>
              </a:rPr>
              <a:t>NIBE</a:t>
            </a:r>
            <a:endParaRPr lang="en-US" sz="1400" b="1" i="1" kern="0" dirty="0">
              <a:latin typeface="Arial" charset="0"/>
              <a:ea typeface="ＭＳ Ｐゴシック" charset="-128"/>
            </a:endParaRPr>
          </a:p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sz="1400" b="1" kern="0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>
              <a:lnSpc>
                <a:spcPct val="93000"/>
              </a:lnSpc>
              <a:spcBef>
                <a:spcPts val="638"/>
              </a:spcBef>
              <a:buClr>
                <a:schemeClr val="bg2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sz="1400" b="1" kern="0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57337"/>
            <a:ext cx="9144000" cy="3014663"/>
          </a:xfrm>
          <a:prstGeom prst="rect">
            <a:avLst/>
          </a:prstGeom>
          <a:solidFill>
            <a:srgbClr val="FFFFFF">
              <a:alpha val="4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6146" name="Rectangle 5"/>
          <p:cNvSpPr>
            <a:spLocks noChangeArrowheads="1"/>
          </p:cNvSpPr>
          <p:nvPr/>
        </p:nvSpPr>
        <p:spPr bwMode="auto">
          <a:xfrm>
            <a:off x="0" y="1557337"/>
            <a:ext cx="9144000" cy="3014663"/>
          </a:xfrm>
          <a:prstGeom prst="rect">
            <a:avLst/>
          </a:prstGeom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0" hangingPunct="0">
              <a:buClr>
                <a:srgbClr val="ED181E"/>
              </a:buClr>
              <a:buSzPct val="7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Особенности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использования геотермальных и воздушных тепловых насосов  в различных климатических условиях</a:t>
            </a:r>
            <a:endParaRPr lang="ru-RU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1011238" y="17463"/>
            <a:ext cx="6529911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0" hangingPunct="0">
              <a:buClr>
                <a:srgbClr val="ED181E"/>
              </a:buClr>
              <a:buSzPct val="7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Геотермальный или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воздух-вода?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7172" name="Группа 18"/>
          <p:cNvGrpSpPr>
            <a:grpSpLocks/>
          </p:cNvGrpSpPr>
          <p:nvPr/>
        </p:nvGrpSpPr>
        <p:grpSpPr bwMode="auto">
          <a:xfrm>
            <a:off x="1011238" y="703263"/>
            <a:ext cx="5262562" cy="5572125"/>
            <a:chOff x="1095375" y="642938"/>
            <a:chExt cx="5700713" cy="5572125"/>
          </a:xfrm>
        </p:grpSpPr>
        <p:grpSp>
          <p:nvGrpSpPr>
            <p:cNvPr id="7175" name="Группа 16"/>
            <p:cNvGrpSpPr>
              <a:grpSpLocks/>
            </p:cNvGrpSpPr>
            <p:nvPr/>
          </p:nvGrpSpPr>
          <p:grpSpPr bwMode="auto">
            <a:xfrm>
              <a:off x="4738688" y="5357813"/>
              <a:ext cx="2057400" cy="838200"/>
              <a:chOff x="4738688" y="5357813"/>
              <a:chExt cx="2057400" cy="838200"/>
            </a:xfrm>
          </p:grpSpPr>
          <p:pic>
            <p:nvPicPr>
              <p:cNvPr id="7184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38688" y="5357813"/>
                <a:ext cx="2057400" cy="838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185" name="Text Box 9"/>
              <p:cNvSpPr txBox="1">
                <a:spLocks noChangeArrowheads="1"/>
              </p:cNvSpPr>
              <p:nvPr/>
            </p:nvSpPr>
            <p:spPr bwMode="auto">
              <a:xfrm>
                <a:off x="5240337" y="5357813"/>
                <a:ext cx="1555750" cy="81136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36000" tIns="36000" rIns="36000" bIns="3600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buClr>
                    <a:srgbClr val="ED181E"/>
                  </a:buClr>
                  <a:buSzPct val="70000"/>
                  <a:buFont typeface="Zapf Dingbats"/>
                  <a:buNone/>
                </a:pPr>
                <a:r>
                  <a:rPr lang="ru-RU" sz="1200" b="1">
                    <a:solidFill>
                      <a:srgbClr val="4D4D4D"/>
                    </a:solidFill>
                  </a:rPr>
                  <a:t>Теплоноситель</a:t>
                </a:r>
              </a:p>
              <a:p>
                <a:pPr eaLnBrk="0" hangingPunct="0">
                  <a:spcBef>
                    <a:spcPct val="50000"/>
                  </a:spcBef>
                  <a:buClr>
                    <a:srgbClr val="ED181E"/>
                  </a:buClr>
                  <a:buSzPct val="70000"/>
                  <a:buFont typeface="Zapf Dingbats"/>
                  <a:buNone/>
                </a:pPr>
                <a:r>
                  <a:rPr lang="ru-RU" sz="1200" b="1">
                    <a:solidFill>
                      <a:srgbClr val="4D4D4D"/>
                    </a:solidFill>
                  </a:rPr>
                  <a:t>Хладагент</a:t>
                </a:r>
              </a:p>
              <a:p>
                <a:pPr eaLnBrk="0" hangingPunct="0">
                  <a:spcBef>
                    <a:spcPct val="50000"/>
                  </a:spcBef>
                  <a:buClr>
                    <a:srgbClr val="ED181E"/>
                  </a:buClr>
                  <a:buSzPct val="70000"/>
                  <a:buFont typeface="Zapf Dingbats"/>
                  <a:buNone/>
                </a:pPr>
                <a:r>
                  <a:rPr lang="ru-RU" sz="1200" b="1">
                    <a:solidFill>
                      <a:srgbClr val="4D4D4D"/>
                    </a:solidFill>
                  </a:rPr>
                  <a:t>Рассол</a:t>
                </a:r>
              </a:p>
            </p:txBody>
          </p:sp>
        </p:grpSp>
        <p:grpSp>
          <p:nvGrpSpPr>
            <p:cNvPr id="7176" name="Группа 15"/>
            <p:cNvGrpSpPr>
              <a:grpSpLocks/>
            </p:cNvGrpSpPr>
            <p:nvPr/>
          </p:nvGrpSpPr>
          <p:grpSpPr bwMode="auto">
            <a:xfrm>
              <a:off x="1095375" y="642938"/>
              <a:ext cx="3536950" cy="5572125"/>
              <a:chOff x="1095375" y="642938"/>
              <a:chExt cx="3536950" cy="5572125"/>
            </a:xfrm>
          </p:grpSpPr>
          <p:pic>
            <p:nvPicPr>
              <p:cNvPr id="717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95375" y="642938"/>
                <a:ext cx="3536950" cy="5572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178" name="Группа 19"/>
              <p:cNvGrpSpPr>
                <a:grpSpLocks/>
              </p:cNvGrpSpPr>
              <p:nvPr/>
            </p:nvGrpSpPr>
            <p:grpSpPr bwMode="auto">
              <a:xfrm>
                <a:off x="1666875" y="3468688"/>
                <a:ext cx="2141205" cy="2674951"/>
                <a:chOff x="1666852" y="3468531"/>
                <a:chExt cx="2141219" cy="2675127"/>
              </a:xfrm>
            </p:grpSpPr>
            <p:sp>
              <p:nvSpPr>
                <p:cNvPr id="717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315743" y="3468531"/>
                  <a:ext cx="1077039" cy="24623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  <a:buClr>
                      <a:srgbClr val="ED181E"/>
                    </a:buClr>
                    <a:buSzPct val="70000"/>
                    <a:buFont typeface="Zapf Dingbats"/>
                    <a:buNone/>
                  </a:pPr>
                  <a:r>
                    <a:rPr lang="ru-RU" sz="1000" b="1">
                      <a:solidFill>
                        <a:srgbClr val="4D4D4D"/>
                      </a:solidFill>
                    </a:rPr>
                    <a:t>конденсатор</a:t>
                  </a:r>
                  <a:endParaRPr lang="sv-SE" sz="1000" b="1"/>
                </a:p>
              </p:txBody>
            </p:sp>
            <p:sp>
              <p:nvSpPr>
                <p:cNvPr id="718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04424" y="3714752"/>
                  <a:ext cx="903647" cy="22660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36000" tIns="36000" rIns="36000" bIns="36000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  <a:buClr>
                      <a:srgbClr val="ED181E"/>
                    </a:buClr>
                    <a:buSzPct val="70000"/>
                    <a:buFont typeface="Zapf Dingbats"/>
                    <a:buNone/>
                  </a:pPr>
                  <a:r>
                    <a:rPr lang="ru-RU" sz="1000" b="1">
                      <a:solidFill>
                        <a:srgbClr val="4D4D4D"/>
                      </a:solidFill>
                    </a:rPr>
                    <a:t>компрессор</a:t>
                  </a:r>
                  <a:endParaRPr lang="sv-SE" sz="1000" b="1"/>
                </a:p>
              </p:txBody>
            </p:sp>
            <p:sp>
              <p:nvSpPr>
                <p:cNvPr id="718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666852" y="3722240"/>
                  <a:ext cx="1178029" cy="34972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36000" tIns="36000" rIns="36000" bIns="36000">
                  <a:spAutoFit/>
                </a:bodyPr>
                <a:lstStyle/>
                <a:p>
                  <a:pPr eaLnBrk="0" hangingPunct="0">
                    <a:buClr>
                      <a:srgbClr val="ED181E"/>
                    </a:buClr>
                    <a:buSzPct val="70000"/>
                    <a:buFont typeface="Zapf Dingbats"/>
                    <a:buNone/>
                  </a:pPr>
                  <a:r>
                    <a:rPr lang="ru-RU" sz="900" b="1">
                      <a:solidFill>
                        <a:srgbClr val="4D4D4D"/>
                      </a:solidFill>
                    </a:rPr>
                    <a:t>Расширительный</a:t>
                  </a:r>
                </a:p>
                <a:p>
                  <a:pPr eaLnBrk="0" hangingPunct="0">
                    <a:buClr>
                      <a:srgbClr val="ED181E"/>
                    </a:buClr>
                    <a:buSzPct val="70000"/>
                    <a:buFont typeface="Zapf Dingbats"/>
                    <a:buNone/>
                  </a:pPr>
                  <a:r>
                    <a:rPr lang="ru-RU" sz="900" b="1">
                      <a:solidFill>
                        <a:srgbClr val="4D4D4D"/>
                      </a:solidFill>
                    </a:rPr>
                    <a:t>клапан</a:t>
                  </a:r>
                  <a:endParaRPr lang="sv-SE" sz="900" b="1"/>
                </a:p>
              </p:txBody>
            </p:sp>
            <p:sp>
              <p:nvSpPr>
                <p:cNvPr id="718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408262" y="4143380"/>
                  <a:ext cx="822026" cy="21121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36000" tIns="36000" rIns="36000" bIns="36000">
                  <a:spAutoFit/>
                </a:bodyPr>
                <a:lstStyle/>
                <a:p>
                  <a:pPr eaLnBrk="0" hangingPunct="0">
                    <a:buClr>
                      <a:srgbClr val="ED181E"/>
                    </a:buClr>
                    <a:buSzPct val="70000"/>
                    <a:buFont typeface="Zapf Dingbats"/>
                    <a:buNone/>
                  </a:pPr>
                  <a:r>
                    <a:rPr lang="ru-RU" sz="900" b="1">
                      <a:solidFill>
                        <a:srgbClr val="4D4D4D"/>
                      </a:solidFill>
                    </a:rPr>
                    <a:t>Испаритель</a:t>
                  </a:r>
                  <a:endParaRPr lang="sv-SE" sz="900" b="1"/>
                </a:p>
              </p:txBody>
            </p:sp>
            <p:sp>
              <p:nvSpPr>
                <p:cNvPr id="718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452669" y="5932441"/>
                  <a:ext cx="1051257" cy="21121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36000" tIns="36000" rIns="36000" bIns="36000">
                  <a:spAutoFit/>
                </a:bodyPr>
                <a:lstStyle/>
                <a:p>
                  <a:pPr eaLnBrk="0" hangingPunct="0">
                    <a:buClr>
                      <a:srgbClr val="ED181E"/>
                    </a:buClr>
                    <a:buSzPct val="70000"/>
                    <a:buFont typeface="Zapf Dingbats"/>
                    <a:buNone/>
                  </a:pPr>
                  <a:r>
                    <a:rPr lang="ru-RU" sz="900" b="1">
                      <a:solidFill>
                        <a:srgbClr val="4D4D4D"/>
                      </a:solidFill>
                    </a:rPr>
                    <a:t>Источник тепла</a:t>
                  </a:r>
                  <a:endParaRPr lang="sv-SE" sz="900" b="1"/>
                </a:p>
              </p:txBody>
            </p:sp>
          </p:grpSp>
        </p:grpSp>
      </p:grpSp>
      <p:pic>
        <p:nvPicPr>
          <p:cNvPr id="7173" name="Picture 2" descr="H:\BILDER SARA\NIBE F1245 fl_ÄNG.jpg"/>
          <p:cNvPicPr>
            <a:picLocks noChangeAspect="1" noChangeArrowheads="1"/>
          </p:cNvPicPr>
          <p:nvPr/>
        </p:nvPicPr>
        <p:blipFill>
          <a:blip r:embed="rId5"/>
          <a:srcRect l="24417" t="10811" r="30989" b="4239"/>
          <a:stretch>
            <a:fillRect/>
          </a:stretch>
        </p:blipFill>
        <p:spPr bwMode="auto">
          <a:xfrm>
            <a:off x="250825" y="2951163"/>
            <a:ext cx="760413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7" descr="Berg LR"/>
          <p:cNvPicPr>
            <a:picLocks noChangeAspect="1" noChangeArrowheads="1"/>
          </p:cNvPicPr>
          <p:nvPr/>
        </p:nvPicPr>
        <p:blipFill>
          <a:blip r:embed="rId6"/>
          <a:srcRect l="7692" t="47299" r="68678" b="7414"/>
          <a:stretch>
            <a:fillRect/>
          </a:stretch>
        </p:blipFill>
        <p:spPr bwMode="auto">
          <a:xfrm>
            <a:off x="250825" y="5049838"/>
            <a:ext cx="88900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H:\luftvatten princip.jpg"/>
          <p:cNvPicPr>
            <a:picLocks noChangeAspect="1" noChangeArrowheads="1"/>
          </p:cNvPicPr>
          <p:nvPr/>
        </p:nvPicPr>
        <p:blipFill>
          <a:blip r:embed="rId7"/>
          <a:srcRect r="17070"/>
          <a:stretch>
            <a:fillRect/>
          </a:stretch>
        </p:blipFill>
        <p:spPr bwMode="auto">
          <a:xfrm>
            <a:off x="5555711" y="590550"/>
            <a:ext cx="3262312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dn.ipsnews.net/Library/2013/08/Geothermie-11-629x4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76" b="9739"/>
          <a:stretch/>
        </p:blipFill>
        <p:spPr bwMode="auto">
          <a:xfrm>
            <a:off x="0" y="1023489"/>
            <a:ext cx="9144000" cy="249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3026499"/>
            <a:ext cx="9144000" cy="40903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3944"/>
            <a:ext cx="2192293" cy="373405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5" t="19048" r="24590" b="19246"/>
          <a:stretch/>
        </p:blipFill>
        <p:spPr bwMode="auto">
          <a:xfrm>
            <a:off x="2401065" y="3561261"/>
            <a:ext cx="4293726" cy="285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96146" y="111016"/>
            <a:ext cx="4428354" cy="83820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Геотермальный  ТН 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3717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new-energy-jobs.de/_images/head/newenerg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3489"/>
            <a:ext cx="9144000" cy="254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4076700"/>
            <a:ext cx="6858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marR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123" charset="0"/>
              <a:buChar char="•"/>
              <a:tabLst/>
            </a:pPr>
            <a:r>
              <a:rPr lang="en-US" sz="3000" dirty="0" smtClean="0">
                <a:latin typeface="Broadway" pitchFamily="82" charset="0"/>
                <a:ea typeface="ＭＳ Ｐゴシック" pitchFamily="-123" charset="-128"/>
                <a:cs typeface="ＭＳ Ｐゴシック" pitchFamily="-123" charset="-128"/>
              </a:rPr>
              <a:t>ASHP</a:t>
            </a:r>
          </a:p>
          <a:p>
            <a:pPr marR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oadway" pitchFamily="82" charset="0"/>
                <a:ea typeface="ＭＳ Ｐゴシック" pitchFamily="-123" charset="-128"/>
                <a:cs typeface="ＭＳ Ｐゴシック" pitchFamily="-123" charset="-128"/>
              </a:rPr>
              <a:t>AIR SOURCE HEAT PUMPS</a:t>
            </a:r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pitchFamily="-123" charset="-128"/>
              <a:cs typeface="ＭＳ Ｐゴシック" pitchFamily="-123" charset="-128"/>
            </a:endParaRPr>
          </a:p>
        </p:txBody>
      </p:sp>
      <p:pic>
        <p:nvPicPr>
          <p:cNvPr id="4" name="Bildobjekt 3" descr="F23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896" y="3279108"/>
            <a:ext cx="5065220" cy="357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73214"/>
            <a:ext cx="3892099" cy="308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1044" y="340668"/>
            <a:ext cx="2452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ТН воздух - вода 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052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ubrik 1"/>
          <p:cNvSpPr>
            <a:spLocks noGrp="1"/>
          </p:cNvSpPr>
          <p:nvPr>
            <p:ph type="title" idx="4294967295"/>
          </p:nvPr>
        </p:nvSpPr>
        <p:spPr>
          <a:xfrm>
            <a:off x="990820" y="211900"/>
            <a:ext cx="5161172" cy="522700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Моделирование теплопотребления</a:t>
            </a:r>
            <a:endParaRPr lang="sv-SE" sz="2400" b="1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1669"/>
          <a:stretch/>
        </p:blipFill>
        <p:spPr>
          <a:xfrm>
            <a:off x="0" y="3452012"/>
            <a:ext cx="9133490" cy="28900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7260"/>
          <a:stretch/>
        </p:blipFill>
        <p:spPr>
          <a:xfrm>
            <a:off x="6151992" y="381000"/>
            <a:ext cx="2893971" cy="3459102"/>
          </a:xfrm>
          <a:prstGeom prst="rect">
            <a:avLst/>
          </a:prstGeom>
        </p:spPr>
      </p:pic>
      <p:pic>
        <p:nvPicPr>
          <p:cNvPr id="6" name="Picture 40" descr="Energycost_n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334" y="1073143"/>
            <a:ext cx="985838" cy="475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061234" y="87900"/>
            <a:ext cx="3082766" cy="586200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/>
                <a:ea typeface="ＭＳ Ｐゴシック" pitchFamily="-123" charset="-128"/>
                <a:cs typeface="ＭＳ Ｐゴシック" pitchFamily="-123" charset="-128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9pPr>
          </a:lstStyle>
          <a:p>
            <a:pPr algn="ctr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Энергетический расчет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22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844223"/>
              </p:ext>
            </p:extLst>
          </p:nvPr>
        </p:nvGraphicFramePr>
        <p:xfrm>
          <a:off x="1657364" y="1430313"/>
          <a:ext cx="7066222" cy="5427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http://www.moy-sochi.ru/site/upload/morvokza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87"/>
          <a:stretch/>
        </p:blipFill>
        <p:spPr bwMode="auto">
          <a:xfrm>
            <a:off x="143981" y="125039"/>
            <a:ext cx="4308959" cy="284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ttp://thumbs.dreamstime.com/z/green-blue-recycling-eco-icons-2662418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115" b="60719" l="70462" r="99308">
                        <a14:foregroundMark x1="87000" y1="51799" x2="87000" y2="517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51" t="33453" r="299" b="38849"/>
          <a:stretch/>
        </p:blipFill>
        <p:spPr bwMode="auto">
          <a:xfrm>
            <a:off x="6076690" y="5467827"/>
            <a:ext cx="830067" cy="78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://thumbs.dreamstime.com/z/green-blue-recycling-eco-icons-2662418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094" b="62806" l="1769" r="366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" t="32178" r="62729" b="36037"/>
          <a:stretch/>
        </p:blipFill>
        <p:spPr bwMode="auto">
          <a:xfrm>
            <a:off x="7064801" y="5528135"/>
            <a:ext cx="712070" cy="6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53197" y="366068"/>
            <a:ext cx="14539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Объекты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9139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845018"/>
              </p:ext>
            </p:extLst>
          </p:nvPr>
        </p:nvGraphicFramePr>
        <p:xfrm>
          <a:off x="1721319" y="1363730"/>
          <a:ext cx="6813081" cy="5226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https://img-fotki.yandex.ru/get/4528/105357418.1c/0_62608_600dc424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79" y="77173"/>
            <a:ext cx="4099109" cy="2729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ttp://thumbs.dreamstime.com/z/green-blue-recycling-eco-icons-2662418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115" b="60719" l="70462" r="99308">
                        <a14:foregroundMark x1="87000" y1="51799" x2="87000" y2="517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51" t="33453" r="299" b="38849"/>
          <a:stretch/>
        </p:blipFill>
        <p:spPr bwMode="auto">
          <a:xfrm>
            <a:off x="5936512" y="5175120"/>
            <a:ext cx="830068" cy="78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://thumbs.dreamstime.com/z/green-blue-recycling-eco-icons-2662418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t="32178" r="62729" b="36037"/>
          <a:stretch/>
        </p:blipFill>
        <p:spPr bwMode="auto">
          <a:xfrm>
            <a:off x="7056477" y="5286388"/>
            <a:ext cx="712071" cy="6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53197" y="366068"/>
            <a:ext cx="14539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Объекты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508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256416"/>
              </p:ext>
            </p:extLst>
          </p:nvPr>
        </p:nvGraphicFramePr>
        <p:xfrm>
          <a:off x="1480837" y="1261242"/>
          <a:ext cx="7064074" cy="528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 descr="http://ivan-da-maria.org/wp-content/uploads/2012/10/anons_pinega_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6" y="0"/>
            <a:ext cx="4262159" cy="2831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://thumbs.dreamstime.com/z/green-blue-recycling-eco-icons-2662418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115" b="60719" l="70462" r="99308">
                        <a14:foregroundMark x1="87000" y1="51799" x2="87000" y2="517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51" t="33453" r="299" b="38849"/>
          <a:stretch/>
        </p:blipFill>
        <p:spPr bwMode="auto">
          <a:xfrm>
            <a:off x="5632484" y="4911113"/>
            <a:ext cx="830068" cy="78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://thumbs.dreamstime.com/z/green-blue-recycling-eco-icons-2662418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t="32178" r="62729" b="36037"/>
          <a:stretch/>
        </p:blipFill>
        <p:spPr bwMode="auto">
          <a:xfrm>
            <a:off x="6447649" y="4940737"/>
            <a:ext cx="712070" cy="6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753197" y="366068"/>
            <a:ext cx="14539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Объекты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806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Bildobjekt 11" descr="VVM500+utemodul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4" t="2" r="29" b="6001"/>
          <a:stretch>
            <a:fillRect/>
          </a:stretch>
        </p:blipFill>
        <p:spPr bwMode="auto">
          <a:xfrm>
            <a:off x="5295900" y="1036638"/>
            <a:ext cx="35496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Bildobjekt 10" descr="VVM500+utemodul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57" b="14871"/>
          <a:stretch>
            <a:fillRect/>
          </a:stretch>
        </p:blipFill>
        <p:spPr bwMode="auto">
          <a:xfrm>
            <a:off x="2794000" y="1144588"/>
            <a:ext cx="1200150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ubrik 1"/>
          <p:cNvSpPr>
            <a:spLocks noGrp="1"/>
          </p:cNvSpPr>
          <p:nvPr>
            <p:ph type="title"/>
          </p:nvPr>
        </p:nvSpPr>
        <p:spPr>
          <a:xfrm>
            <a:off x="6519863" y="4859338"/>
            <a:ext cx="2038574" cy="984250"/>
          </a:xfrm>
        </p:spPr>
        <p:txBody>
          <a:bodyPr/>
          <a:lstStyle/>
          <a:p>
            <a:r>
              <a:rPr lang="sv-SE" baseline="30000" dirty="0" smtClean="0">
                <a:latin typeface="Arial" pitchFamily="34" charset="0"/>
              </a:rPr>
              <a:t/>
            </a:r>
            <a:br>
              <a:rPr lang="sv-SE" baseline="30000" dirty="0" smtClean="0">
                <a:latin typeface="Arial" pitchFamily="34" charset="0"/>
              </a:rPr>
            </a:br>
            <a:endParaRPr lang="sv-SE" baseline="30000" dirty="0" smtClean="0">
              <a:latin typeface="Arial" pitchFamily="34" charset="0"/>
            </a:endParaRPr>
          </a:p>
        </p:txBody>
      </p:sp>
      <p:pic>
        <p:nvPicPr>
          <p:cNvPr id="18436" name="Bildobjekt 10" descr="VVM500+utemodul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11" b="13167"/>
          <a:stretch>
            <a:fillRect/>
          </a:stretch>
        </p:blipFill>
        <p:spPr bwMode="auto">
          <a:xfrm>
            <a:off x="1338263" y="1144588"/>
            <a:ext cx="1455737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Bildobjekt 2" descr="SMO20 fl svv displ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4438650"/>
            <a:ext cx="10477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Bildobjekt 1" descr="SMO 4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13" y="4859338"/>
            <a:ext cx="1165225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Bildobjekt 18" descr="AMS10-spegli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41"/>
          <a:stretch>
            <a:fillRect/>
          </a:stretch>
        </p:blipFill>
        <p:spPr bwMode="auto">
          <a:xfrm>
            <a:off x="1054100" y="3729038"/>
            <a:ext cx="3197225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Bildobjekt 16" descr="ACVM-m-speglin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4188" y="2682875"/>
            <a:ext cx="3429001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Bildobjekt 15" descr="AMS10-8,-spegla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21"/>
          <a:stretch>
            <a:fillRect/>
          </a:stretch>
        </p:blipFill>
        <p:spPr bwMode="auto">
          <a:xfrm>
            <a:off x="400050" y="4619625"/>
            <a:ext cx="2544763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Bildobjekt 10" descr="VVM500+utemodul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73044" b="14871"/>
          <a:stretch>
            <a:fillRect/>
          </a:stretch>
        </p:blipFill>
        <p:spPr bwMode="auto">
          <a:xfrm>
            <a:off x="3994150" y="1144588"/>
            <a:ext cx="1301750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Bildobjekt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70" b="44029"/>
          <a:stretch>
            <a:fillRect/>
          </a:stretch>
        </p:blipFill>
        <p:spPr bwMode="auto">
          <a:xfrm>
            <a:off x="6519863" y="1319213"/>
            <a:ext cx="18478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Bildobjekt 1" descr="NIBE Mobile App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1497013"/>
            <a:ext cx="5699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957500" y="271183"/>
            <a:ext cx="5976699" cy="62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/>
                <a:ea typeface="ＭＳ Ｐゴシック" pitchFamily="-123" charset="-128"/>
                <a:cs typeface="ＭＳ Ｐゴシック" pitchFamily="-123" charset="-128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-123" charset="0"/>
                <a:ea typeface="ＭＳ Ｐゴシック" pitchFamily="-123" charset="-128"/>
                <a:cs typeface="ＭＳ Ｐゴシック" pitchFamily="-123" charset="-128"/>
              </a:defRPr>
            </a:lvl9pPr>
          </a:lstStyle>
          <a:p>
            <a:r>
              <a:rPr lang="sv-SE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AIR 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vs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 </a:t>
            </a:r>
            <a:r>
              <a:rPr lang="sv-SE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WATER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: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  </a:t>
            </a:r>
            <a:r>
              <a:rPr lang="sv-SE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ВАШИ ВОПРОСЫ</a:t>
            </a:r>
            <a:endParaRPr lang="en-US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7707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NIBE">
  <a:themeElements>
    <a:clrScheme name="Anpassat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BDE296"/>
      </a:accent1>
      <a:accent2>
        <a:srgbClr val="4CADC5"/>
      </a:accent2>
      <a:accent3>
        <a:srgbClr val="92D0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 marL="342900" marR="0" indent="-342900" algn="l" defTabSz="4572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-123" charset="0"/>
          <a:buChar char="•"/>
          <a:tabLst/>
          <a:defRPr kumimoji="0" sz="14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Arial"/>
            <a:ea typeface="ＭＳ Ｐゴシック" pitchFamily="-123" charset="-128"/>
            <a:cs typeface="ＭＳ Ｐゴシック" pitchFamily="-123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NIBE_PP.potx</Template>
  <TotalTime>15822</TotalTime>
  <Words>175</Words>
  <Application>Microsoft Office PowerPoint</Application>
  <PresentationFormat>Экран (4:3)</PresentationFormat>
  <Paragraphs>35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4_NIBE</vt:lpstr>
      <vt:lpstr>Office-tema</vt:lpstr>
      <vt:lpstr>Презентация PowerPoint</vt:lpstr>
      <vt:lpstr>Презентация PowerPoint</vt:lpstr>
      <vt:lpstr>Геотермальный  ТН </vt:lpstr>
      <vt:lpstr>Презентация PowerPoint</vt:lpstr>
      <vt:lpstr>Моделирование теплопотребления</vt:lpstr>
      <vt:lpstr>Презентация PowerPoint</vt:lpstr>
      <vt:lpstr>Презентация PowerPoint</vt:lpstr>
      <vt:lpstr>Презентация PowerPoint</vt:lpstr>
      <vt:lpstr> </vt:lpstr>
    </vt:vector>
  </TitlesOfParts>
  <Company>Glenn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glenn-mlm-cli001</dc:creator>
  <cp:lastModifiedBy>Анна Айзенштадт</cp:lastModifiedBy>
  <cp:revision>459</cp:revision>
  <cp:lastPrinted>2013-10-24T13:03:19Z</cp:lastPrinted>
  <dcterms:created xsi:type="dcterms:W3CDTF">2010-03-03T14:51:38Z</dcterms:created>
  <dcterms:modified xsi:type="dcterms:W3CDTF">2015-02-02T07:59:41Z</dcterms:modified>
</cp:coreProperties>
</file>