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92" r:id="rId1"/>
  </p:sldMasterIdLst>
  <p:notesMasterIdLst>
    <p:notesMasterId r:id="rId23"/>
  </p:notesMasterIdLst>
  <p:sldIdLst>
    <p:sldId id="256" r:id="rId2"/>
    <p:sldId id="286" r:id="rId3"/>
    <p:sldId id="264" r:id="rId4"/>
    <p:sldId id="285" r:id="rId5"/>
    <p:sldId id="266" r:id="rId6"/>
    <p:sldId id="275" r:id="rId7"/>
    <p:sldId id="274" r:id="rId8"/>
    <p:sldId id="276" r:id="rId9"/>
    <p:sldId id="296" r:id="rId10"/>
    <p:sldId id="287" r:id="rId11"/>
    <p:sldId id="289" r:id="rId12"/>
    <p:sldId id="290" r:id="rId13"/>
    <p:sldId id="291" r:id="rId14"/>
    <p:sldId id="292" r:id="rId15"/>
    <p:sldId id="288" r:id="rId16"/>
    <p:sldId id="295" r:id="rId17"/>
    <p:sldId id="282" r:id="rId18"/>
    <p:sldId id="293" r:id="rId19"/>
    <p:sldId id="294" r:id="rId20"/>
    <p:sldId id="283" r:id="rId21"/>
    <p:sldId id="284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CCE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02" y="-3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CF51CEE-A217-4625-AD11-CB7B1B1A865C}" type="datetimeFigureOut">
              <a:rPr lang="ru-RU"/>
              <a:pPr>
                <a:defRPr/>
              </a:pPr>
              <a:t>04.02.2015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0875B74-E29D-4040-9EC7-C35E5929F0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8565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17299-C244-4E10-97C9-D103CA00390A}" type="datetime1">
              <a:rPr lang="ru-RU"/>
              <a:pPr>
                <a:defRPr/>
              </a:pPr>
              <a:t>04.02.2015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F5C10-BFF4-40BB-B6DA-551272ED85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6139E-F4C1-4A22-B412-C46193848BD3}" type="datetime1">
              <a:rPr lang="ru-RU"/>
              <a:pPr>
                <a:defRPr/>
              </a:pPr>
              <a:t>04.02.2015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1F5E8-BB4F-45F1-9A96-A351A90D4C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6D675-C322-4373-9DC2-00B6B44354F2}" type="datetime1">
              <a:rPr lang="ru-RU"/>
              <a:pPr>
                <a:defRPr/>
              </a:pPr>
              <a:t>04.02.2015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D47B1-ABF7-4FF0-B3A1-7D275269EE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7DA90-74CE-42D0-AC7E-8C2D0CDC1A0C}" type="datetime1">
              <a:rPr lang="ru-RU"/>
              <a:pPr>
                <a:defRPr/>
              </a:pPr>
              <a:t>04.02.2015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D22A4-490D-4405-BEDC-3721F757DD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70E3E-5159-42F0-81BD-12F8D7B1372D}" type="datetime1">
              <a:rPr lang="ru-RU"/>
              <a:pPr>
                <a:defRPr/>
              </a:pPr>
              <a:t>04.02.2015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43990-AA17-473D-B073-F3E7C2217F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E688D-A519-4395-BB90-0D0EEEA541A9}" type="datetime1">
              <a:rPr lang="ru-RU"/>
              <a:pPr>
                <a:defRPr/>
              </a:pPr>
              <a:t>04.02.2015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8AA0F-57CD-43D2-AF94-462048716D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F872A-A2E2-40B3-8A5B-12EF17674D6E}" type="datetime1">
              <a:rPr lang="ru-RU"/>
              <a:pPr>
                <a:defRPr/>
              </a:pPr>
              <a:t>04.02.2015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D53F7-A777-4216-A936-303E1D7A31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56C6D-C7F9-4858-96F3-E858DE640C90}" type="datetime1">
              <a:rPr lang="ru-RU"/>
              <a:pPr>
                <a:defRPr/>
              </a:pPr>
              <a:t>04.02.2015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878CE-8725-4702-A53E-C057E9BF48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90CB0-3C3B-45F3-9D95-DE10D79A642B}" type="datetime1">
              <a:rPr lang="ru-RU"/>
              <a:pPr>
                <a:defRPr/>
              </a:pPr>
              <a:t>04.02.2015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7C675-30E8-4AA7-A536-770AFABAFE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026FA-03AF-4A8F-AFBE-1C9CAA662BD1}" type="datetime1">
              <a:rPr lang="ru-RU"/>
              <a:pPr>
                <a:defRPr/>
              </a:pPr>
              <a:t>04.02.2015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9DA8F-8781-4A96-B2E0-6B4A5D4F6C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47455-1A38-40EC-90C7-A0E3A16D9265}" type="datetime1">
              <a:rPr lang="ru-RU"/>
              <a:pPr>
                <a:defRPr/>
              </a:pPr>
              <a:t>04.02.2015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7E9AE-8640-4AB1-A0DA-2F95E9E3D2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771C89A-D412-4B05-BE4C-ABF325142686}" type="datetime1">
              <a:rPr lang="ru-RU"/>
              <a:pPr>
                <a:defRPr/>
              </a:pPr>
              <a:t>04.02.2015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97624B1-36D0-4080-8FF0-31154EE699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102" r:id="rId2"/>
    <p:sldLayoutId id="2147484101" r:id="rId3"/>
    <p:sldLayoutId id="2147484100" r:id="rId4"/>
    <p:sldLayoutId id="2147484099" r:id="rId5"/>
    <p:sldLayoutId id="2147484098" r:id="rId6"/>
    <p:sldLayoutId id="2147484097" r:id="rId7"/>
    <p:sldLayoutId id="2147484096" r:id="rId8"/>
    <p:sldLayoutId id="2147484095" r:id="rId9"/>
    <p:sldLayoutId id="2147484094" r:id="rId10"/>
    <p:sldLayoutId id="214748409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sz="2800" b="1" dirty="0" smtClean="0"/>
              <a:t>ПРИМЕНЕНИЕ ТЕПЛОВЫХ НАСОСОВ НА</a:t>
            </a:r>
            <a:br>
              <a:rPr lang="ru-RU" sz="2800" b="1" dirty="0" smtClean="0"/>
            </a:br>
            <a:r>
              <a:rPr lang="ru-RU" sz="2800" b="1" dirty="0" smtClean="0"/>
              <a:t>ГАЗОПЕРЕРАБАТЫВАЮЩИХ ПРЕДПРИЯТИЯХ И </a:t>
            </a:r>
            <a:br>
              <a:rPr lang="ru-RU" sz="2800" b="1" dirty="0" smtClean="0"/>
            </a:br>
            <a:r>
              <a:rPr lang="ru-RU" sz="2800" b="1" dirty="0" smtClean="0"/>
              <a:t>ПРОИЗВОДСТВО ЭКОЛОГИЧНЫХ ХЛАДАГЕНТОВ</a:t>
            </a:r>
            <a:endParaRPr lang="ru-RU" sz="2800" b="1" dirty="0" smtClean="0">
              <a:solidFill>
                <a:srgbClr val="0070C0"/>
              </a:solidFill>
            </a:endParaRPr>
          </a:p>
        </p:txBody>
      </p:sp>
      <p:sp>
        <p:nvSpPr>
          <p:cNvPr id="2052" name="Подзаголовок 2"/>
          <p:cNvSpPr>
            <a:spLocks/>
          </p:cNvSpPr>
          <p:nvPr/>
        </p:nvSpPr>
        <p:spPr bwMode="auto">
          <a:xfrm>
            <a:off x="0" y="1412776"/>
            <a:ext cx="9144000" cy="5304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rIns="45720" bIns="0" anchor="b"/>
          <a:lstStyle/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en-US" sz="2200" b="1" u="sng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ru-RU" sz="2200" b="1" u="sng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ru-RU" sz="2200" b="1" u="sng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ru-RU" sz="2200" b="1" u="sng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ru-RU" sz="2200" b="1" u="sng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ru-RU" sz="2200" b="1" u="sng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ru-RU" sz="2200" b="1" u="sng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2200" b="1" u="sng" dirty="0" err="1" smtClean="0">
                <a:solidFill>
                  <a:schemeClr val="bg1"/>
                </a:solidFill>
              </a:rPr>
              <a:t>Султангузин</a:t>
            </a:r>
            <a:r>
              <a:rPr lang="ru-RU" sz="2200" b="1" u="sng" dirty="0" smtClean="0">
                <a:solidFill>
                  <a:schemeClr val="bg1"/>
                </a:solidFill>
              </a:rPr>
              <a:t> </a:t>
            </a:r>
            <a:r>
              <a:rPr lang="ru-RU" sz="2200" b="1" u="sng" dirty="0">
                <a:solidFill>
                  <a:schemeClr val="bg1"/>
                </a:solidFill>
              </a:rPr>
              <a:t>Ильдар </a:t>
            </a:r>
            <a:r>
              <a:rPr lang="ru-RU" sz="2200" b="1" u="sng" dirty="0" err="1">
                <a:solidFill>
                  <a:schemeClr val="bg1"/>
                </a:solidFill>
              </a:rPr>
              <a:t>Айдарович</a:t>
            </a:r>
            <a:r>
              <a:rPr lang="ru-RU" sz="2200" b="1" u="sng" dirty="0">
                <a:solidFill>
                  <a:schemeClr val="bg1"/>
                </a:solidFill>
              </a:rPr>
              <a:t>, </a:t>
            </a:r>
            <a:r>
              <a:rPr lang="ru-RU" sz="2200" b="1" u="sng" dirty="0" smtClean="0">
                <a:solidFill>
                  <a:schemeClr val="bg1"/>
                </a:solidFill>
              </a:rPr>
              <a:t>д.т.н.,</a:t>
            </a:r>
            <a:endParaRPr lang="ru-RU" sz="2200" b="1" u="sng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2200" b="1" u="sng" dirty="0" smtClean="0">
                <a:solidFill>
                  <a:schemeClr val="bg1"/>
                </a:solidFill>
              </a:rPr>
              <a:t>Профессор НИУ «МЭИ»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2200" b="1" u="sng" dirty="0" err="1" smtClean="0">
                <a:solidFill>
                  <a:schemeClr val="bg1"/>
                </a:solidFill>
              </a:rPr>
              <a:t>Шомова</a:t>
            </a:r>
            <a:r>
              <a:rPr lang="ru-RU" sz="2200" b="1" u="sng" dirty="0" smtClean="0">
                <a:solidFill>
                  <a:schemeClr val="bg1"/>
                </a:solidFill>
              </a:rPr>
              <a:t> Татьяна Петровна, аспирант НИУ «МЭИ»</a:t>
            </a:r>
            <a:endParaRPr lang="ru-RU" sz="2200" b="1" u="sng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ru-RU" sz="2200" b="1" dirty="0">
              <a:solidFill>
                <a:schemeClr val="bg1"/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2200" b="1" dirty="0" err="1">
                <a:solidFill>
                  <a:schemeClr val="bg1"/>
                </a:solidFill>
              </a:rPr>
              <a:t>Шомов</a:t>
            </a:r>
            <a:r>
              <a:rPr lang="ru-RU" sz="2200" b="1" dirty="0">
                <a:solidFill>
                  <a:schemeClr val="bg1"/>
                </a:solidFill>
              </a:rPr>
              <a:t> Петр Аркадьевич, к.т.н.,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2200" b="1" dirty="0">
                <a:solidFill>
                  <a:schemeClr val="bg1"/>
                </a:solidFill>
              </a:rPr>
              <a:t>Директор НТЦ «Промышленная энергетика»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ru-RU" sz="2200" b="1" dirty="0">
              <a:solidFill>
                <a:schemeClr val="bg1"/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ru-RU" sz="2200" b="1" dirty="0">
              <a:solidFill>
                <a:schemeClr val="bg1"/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en-US" sz="2200" b="1" dirty="0">
              <a:solidFill>
                <a:schemeClr val="bg1"/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ru-RU" sz="2200" b="1" dirty="0">
              <a:solidFill>
                <a:schemeClr val="bg1"/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en-US" sz="2200" b="1" dirty="0">
              <a:solidFill>
                <a:schemeClr val="bg1"/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ru-RU" sz="2200" b="1" dirty="0">
              <a:solidFill>
                <a:schemeClr val="bg1"/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ru-RU" sz="2200" b="1" dirty="0">
              <a:solidFill>
                <a:schemeClr val="bg1"/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ru-RU" sz="2200" b="1" dirty="0">
              <a:latin typeface="Calibri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ru-RU" sz="2200" b="1" dirty="0">
              <a:latin typeface="Calibri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2200" b="1" dirty="0">
                <a:solidFill>
                  <a:schemeClr val="bg1"/>
                </a:solidFill>
                <a:latin typeface="Calibri" pitchFamily="34" charset="0"/>
              </a:rPr>
              <a:t>Москва, </a:t>
            </a:r>
            <a:r>
              <a:rPr lang="ru-RU" sz="2200" b="1" dirty="0" smtClean="0">
                <a:solidFill>
                  <a:schemeClr val="bg1"/>
                </a:solidFill>
                <a:latin typeface="Calibri" pitchFamily="34" charset="0"/>
              </a:rPr>
              <a:t>2015</a:t>
            </a:r>
            <a:endParaRPr lang="ru-RU" sz="2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054" name="Picture 11" descr="D:\!НТЦ ПЭ\# ОФИС\ЛЕЙБЛ бел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3813" y="2363005"/>
            <a:ext cx="912812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12" descr="D:\!НТЦ ПЭ\# ОФИС\нименование.png"/>
          <p:cNvPicPr>
            <a:picLocks noChangeAspect="1" noChangeArrowheads="1"/>
          </p:cNvPicPr>
          <p:nvPr/>
        </p:nvPicPr>
        <p:blipFill>
          <a:blip r:embed="rId5" cstate="print"/>
          <a:srcRect l="22310"/>
          <a:stretch>
            <a:fillRect/>
          </a:stretch>
        </p:blipFill>
        <p:spPr bwMode="auto">
          <a:xfrm>
            <a:off x="7254544" y="2893219"/>
            <a:ext cx="167640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0665708"/>
              </p:ext>
            </p:extLst>
          </p:nvPr>
        </p:nvGraphicFramePr>
        <p:xfrm>
          <a:off x="6126522" y="1412776"/>
          <a:ext cx="3017479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Точечный рисунок" r:id="rId6" imgW="3533333" imgH="676369" progId="Paint.Picture">
                  <p:embed/>
                </p:oleObj>
              </mc:Choice>
              <mc:Fallback>
                <p:oleObj name="Точечный рисунок" r:id="rId6" imgW="3533333" imgH="676369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6522" y="1412776"/>
                        <a:ext cx="3017479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51F5E8-BB4F-45F1-9A96-A351A90D4CE5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7" name="Rectangle 51"/>
          <p:cNvSpPr>
            <a:spLocks noChangeArrowheads="1"/>
          </p:cNvSpPr>
          <p:nvPr/>
        </p:nvSpPr>
        <p:spPr bwMode="auto">
          <a:xfrm>
            <a:off x="0" y="0"/>
            <a:ext cx="9144000" cy="764704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ЭТАПЫ РАЗРАБОТКИ ПРОГРАММЫ ЭНЕРГОСБЕРЕЖЕНИЯ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 ГАЗОПЕРЕРАБАТЫВАЮЩЕГО </a:t>
            </a:r>
            <a:r>
              <a:rPr lang="ru-RU" b="1" dirty="0" smtClean="0">
                <a:solidFill>
                  <a:schemeClr val="bg1"/>
                </a:solidFill>
              </a:rPr>
              <a:t>КОМПЛЕКСА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8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908050"/>
            <a:ext cx="5832475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888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0" y="4509119"/>
            <a:ext cx="1979712" cy="1296145"/>
          </a:xfrm>
        </p:spPr>
        <p:txBody>
          <a:bodyPr/>
          <a:lstStyle/>
          <a:p>
            <a:pPr eaLnBrk="1" hangingPunct="1"/>
            <a:r>
              <a:rPr lang="ru-RU" sz="1800" b="1" dirty="0" smtClean="0">
                <a:solidFill>
                  <a:srgbClr val="0070C0"/>
                </a:solidFill>
              </a:rPr>
              <a:t>ТОПЛИВНО-ЭНЕРГЕТИЧЕСКИЙ БАЛАНС</a:t>
            </a:r>
            <a:br>
              <a:rPr lang="ru-RU" sz="1800" b="1" dirty="0" smtClean="0">
                <a:solidFill>
                  <a:srgbClr val="0070C0"/>
                </a:solidFill>
              </a:rPr>
            </a:br>
            <a:r>
              <a:rPr lang="ru-RU" sz="1800" b="1" dirty="0" smtClean="0">
                <a:solidFill>
                  <a:srgbClr val="0070C0"/>
                </a:solidFill>
              </a:rPr>
              <a:t>ГПЗ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4833C4-070B-4E64-BEB8-F6DC0D00270C}" type="slidenum">
              <a:rPr lang="ru-RU"/>
              <a:pPr>
                <a:defRPr/>
              </a:pPr>
              <a:t>3</a:t>
            </a:fld>
            <a:endParaRPr lang="ru-RU"/>
          </a:p>
        </p:txBody>
      </p:sp>
      <p:sp>
        <p:nvSpPr>
          <p:cNvPr id="5124" name="TextBox 2"/>
          <p:cNvSpPr txBox="1">
            <a:spLocks noChangeArrowheads="1"/>
          </p:cNvSpPr>
          <p:nvPr/>
        </p:nvSpPr>
        <p:spPr bwMode="auto">
          <a:xfrm>
            <a:off x="755650" y="6308725"/>
            <a:ext cx="7683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Calibri" pitchFamily="34" charset="0"/>
              </a:rPr>
              <a:t>Газ от ГЗ</a:t>
            </a:r>
          </a:p>
        </p:txBody>
      </p:sp>
      <p:pic>
        <p:nvPicPr>
          <p:cNvPr id="5125" name="Picture 6" descr="Баланс ТЭБ ГПЗ исходны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9713" y="115888"/>
            <a:ext cx="7634287" cy="665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Овал 5"/>
          <p:cNvSpPr/>
          <p:nvPr/>
        </p:nvSpPr>
        <p:spPr>
          <a:xfrm>
            <a:off x="163288" y="1508745"/>
            <a:ext cx="1528392" cy="201947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20"/>
          <p:cNvSpPr txBox="1">
            <a:spLocks noChangeArrowheads="1"/>
          </p:cNvSpPr>
          <p:nvPr/>
        </p:nvSpPr>
        <p:spPr bwMode="auto">
          <a:xfrm>
            <a:off x="239489" y="1916025"/>
            <a:ext cx="1800671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dirty="0"/>
              <a:t>Потребляют </a:t>
            </a:r>
          </a:p>
          <a:p>
            <a:r>
              <a:rPr lang="ru-RU" dirty="0"/>
              <a:t>76% всей</a:t>
            </a:r>
          </a:p>
          <a:p>
            <a:r>
              <a:rPr lang="ru-RU" dirty="0"/>
              <a:t> тепловой энергии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1069948" y="980728"/>
            <a:ext cx="250185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069947" y="980727"/>
            <a:ext cx="1" cy="5280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51F5E8-BB4F-45F1-9A96-A351A90D4CE5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5" name="Picture 43" descr="Баланс ТЭБ СЗСК 2011 А4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5" b="60033"/>
          <a:stretch>
            <a:fillRect/>
          </a:stretch>
        </p:blipFill>
        <p:spPr bwMode="auto">
          <a:xfrm>
            <a:off x="107951" y="1096109"/>
            <a:ext cx="8921750" cy="446410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трелка вниз 6"/>
          <p:cNvSpPr/>
          <p:nvPr/>
        </p:nvSpPr>
        <p:spPr>
          <a:xfrm>
            <a:off x="6948488" y="3500438"/>
            <a:ext cx="215900" cy="2016125"/>
          </a:xfrm>
          <a:prstGeom prst="downArrow">
            <a:avLst>
              <a:gd name="adj1" fmla="val 36772"/>
              <a:gd name="adj2" fmla="val 50000"/>
            </a:avLst>
          </a:prstGeom>
          <a:solidFill>
            <a:srgbClr val="FF0000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8243888" y="1700213"/>
            <a:ext cx="144462" cy="3816350"/>
          </a:xfrm>
          <a:prstGeom prst="downArrow">
            <a:avLst>
              <a:gd name="adj1" fmla="val 53336"/>
              <a:gd name="adj2" fmla="val 50000"/>
            </a:avLst>
          </a:prstGeom>
          <a:solidFill>
            <a:srgbClr val="66FFFF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8675688" y="1700213"/>
            <a:ext cx="73025" cy="3816350"/>
          </a:xfrm>
          <a:prstGeom prst="downArrow">
            <a:avLst>
              <a:gd name="adj1" fmla="val 80266"/>
              <a:gd name="adj2" fmla="val 50000"/>
            </a:avLst>
          </a:prstGeom>
          <a:solidFill>
            <a:srgbClr val="FFFF00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323850" y="4941888"/>
            <a:ext cx="431800" cy="574675"/>
          </a:xfrm>
          <a:prstGeom prst="downArrow">
            <a:avLst>
              <a:gd name="adj1" fmla="val 75353"/>
              <a:gd name="adj2" fmla="val 50000"/>
            </a:avLst>
          </a:prstGeom>
          <a:solidFill>
            <a:srgbClr val="FF33CC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33CC"/>
              </a:solidFill>
            </a:endParaRPr>
          </a:p>
        </p:txBody>
      </p:sp>
      <p:sp>
        <p:nvSpPr>
          <p:cNvPr id="11" name="TextBox 12"/>
          <p:cNvSpPr txBox="1">
            <a:spLocks noChangeArrowheads="1"/>
          </p:cNvSpPr>
          <p:nvPr/>
        </p:nvSpPr>
        <p:spPr bwMode="auto">
          <a:xfrm>
            <a:off x="7164388" y="5589588"/>
            <a:ext cx="1482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000" b="1"/>
              <a:t>На производства</a:t>
            </a:r>
            <a:r>
              <a:rPr lang="en-US" sz="1000" b="1"/>
              <a:t> II </a:t>
            </a:r>
            <a:r>
              <a:rPr lang="ru-RU" sz="1000" b="1"/>
              <a:t>и </a:t>
            </a:r>
            <a:r>
              <a:rPr lang="en-US" sz="1000" b="1"/>
              <a:t>III</a:t>
            </a:r>
            <a:r>
              <a:rPr lang="ru-RU" sz="1000" b="1"/>
              <a:t> </a:t>
            </a: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107950" y="5445125"/>
            <a:ext cx="18002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000" b="1"/>
              <a:t>На производство</a:t>
            </a:r>
            <a:r>
              <a:rPr lang="en-US" sz="1000" b="1"/>
              <a:t> II </a:t>
            </a:r>
            <a:r>
              <a:rPr lang="ru-RU" sz="1000" b="1"/>
              <a:t>и </a:t>
            </a:r>
            <a:r>
              <a:rPr lang="en-US" sz="1000" b="1"/>
              <a:t>III</a:t>
            </a:r>
            <a:r>
              <a:rPr lang="ru-RU" sz="1000" b="1"/>
              <a:t> </a:t>
            </a:r>
          </a:p>
        </p:txBody>
      </p:sp>
      <p:cxnSp>
        <p:nvCxnSpPr>
          <p:cNvPr id="13" name="Соединительная линия уступом 12"/>
          <p:cNvCxnSpPr/>
          <p:nvPr/>
        </p:nvCxnSpPr>
        <p:spPr>
          <a:xfrm flipV="1">
            <a:off x="2103234" y="3896082"/>
            <a:ext cx="2467076" cy="2197141"/>
          </a:xfrm>
          <a:prstGeom prst="bentConnector3">
            <a:avLst>
              <a:gd name="adj1" fmla="val 50000"/>
            </a:avLst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1572576" y="5518083"/>
            <a:ext cx="3528392" cy="115331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2103234" y="5631558"/>
            <a:ext cx="239653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dirty="0"/>
              <a:t>Потребляет 2/3 пара, вырабатываемого на котельных</a:t>
            </a:r>
          </a:p>
        </p:txBody>
      </p:sp>
      <p:sp>
        <p:nvSpPr>
          <p:cNvPr id="16" name="Rectangle 51"/>
          <p:cNvSpPr>
            <a:spLocks noChangeArrowheads="1"/>
          </p:cNvSpPr>
          <p:nvPr/>
        </p:nvSpPr>
        <p:spPr bwMode="auto">
          <a:xfrm>
            <a:off x="0" y="0"/>
            <a:ext cx="9144000" cy="836712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chemeClr val="bg1"/>
                </a:solidFill>
              </a:rPr>
              <a:t>ТОПЛИВНО-ЭНЕРГЕТИЧЕСКИЙ БАЛАНС</a:t>
            </a:r>
          </a:p>
          <a:p>
            <a:pPr algn="ctr"/>
            <a:r>
              <a:rPr lang="ru-RU" b="1">
                <a:solidFill>
                  <a:schemeClr val="bg1"/>
                </a:solidFill>
              </a:rPr>
              <a:t> ЗАВОДА СТАБИЛИЗАЦИИ КОНДЕНСАТА</a:t>
            </a:r>
          </a:p>
        </p:txBody>
      </p:sp>
    </p:spTree>
    <p:extLst>
      <p:ext uri="{BB962C8B-B14F-4D97-AF65-F5344CB8AC3E}">
        <p14:creationId xmlns:p14="http://schemas.microsoft.com/office/powerpoint/2010/main" val="770758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8888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Процессы </a:t>
            </a:r>
            <a:r>
              <a:rPr lang="ru-RU" dirty="0" err="1" smtClean="0"/>
              <a:t>газопереработки</a:t>
            </a:r>
            <a:r>
              <a:rPr lang="ru-RU" dirty="0" smtClean="0"/>
              <a:t> осуществляются в диапазоне температур -</a:t>
            </a:r>
            <a:r>
              <a:rPr lang="ru-RU" dirty="0"/>
              <a:t>30 </a:t>
            </a:r>
            <a:r>
              <a:rPr lang="ru-RU" baseline="30000" dirty="0" err="1" smtClean="0"/>
              <a:t>о</a:t>
            </a:r>
            <a:r>
              <a:rPr lang="ru-RU" dirty="0" err="1" smtClean="0"/>
              <a:t>С</a:t>
            </a:r>
            <a:r>
              <a:rPr lang="ru-RU" dirty="0" smtClean="0"/>
              <a:t> </a:t>
            </a:r>
            <a:r>
              <a:rPr lang="ru-RU" dirty="0"/>
              <a:t>- +150 </a:t>
            </a:r>
            <a:r>
              <a:rPr lang="ru-RU" baseline="30000" dirty="0" err="1" smtClean="0"/>
              <a:t>о</a:t>
            </a:r>
            <a:r>
              <a:rPr lang="ru-RU" dirty="0" err="1" smtClean="0"/>
              <a:t>С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Большое количество неиспользуемых ВЭР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Большой расход электроэнергии на аппаратах воздушного охлаждения и на насосах перекачки оборотной воды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Благоприятная среда для применения тепловых насосов и АБХМ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Срок окупаемости проектов по установке тепловых насосов – 1,5 – 3 года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104890-5D2F-49CB-86AD-DB217882BA3D}" type="slidenum">
              <a:rPr lang="ru-RU"/>
              <a:pPr>
                <a:defRPr/>
              </a:pPr>
              <a:t>5</a:t>
            </a:fld>
            <a:endParaRPr lang="ru-RU"/>
          </a:p>
        </p:txBody>
      </p:sp>
      <p:sp>
        <p:nvSpPr>
          <p:cNvPr id="5" name="Rectangle 51"/>
          <p:cNvSpPr>
            <a:spLocks noChangeArrowheads="1"/>
          </p:cNvSpPr>
          <p:nvPr/>
        </p:nvSpPr>
        <p:spPr bwMode="auto">
          <a:xfrm>
            <a:off x="0" y="0"/>
            <a:ext cx="9144000" cy="90872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chemeClr val="bg1"/>
                </a:solidFill>
              </a:rPr>
              <a:t>ВОЗМОЖНОСТИ ПРИМЕНЕНИЯ ТЕПЛОВЫХ НАСОСОВ НА</a:t>
            </a:r>
          </a:p>
          <a:p>
            <a:pPr algn="ctr"/>
            <a:r>
              <a:rPr lang="ru-RU" b="1">
                <a:solidFill>
                  <a:schemeClr val="bg1"/>
                </a:solidFill>
              </a:rPr>
              <a:t>ПРЕДПРИЯТИЯХ ГАЗОПЕРЕРАБАТЫВАЮЩЕГО КОМПЛЕКСА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000">
              <a:latin typeface="Calibri" pitchFamily="34" charset="0"/>
            </a:endParaRPr>
          </a:p>
        </p:txBody>
      </p:sp>
      <p:sp>
        <p:nvSpPr>
          <p:cNvPr id="15363" name="Rectangle 56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 err="1" smtClean="0">
                <a:solidFill>
                  <a:schemeClr val="bg1"/>
                </a:solidFill>
              </a:rPr>
              <a:t>Энергообследование</a:t>
            </a:r>
            <a:r>
              <a:rPr lang="ru-RU" sz="2000" b="1" dirty="0">
                <a:solidFill>
                  <a:schemeClr val="bg1"/>
                </a:solidFill>
              </a:rPr>
              <a:t> установок очистки природного газа от </a:t>
            </a:r>
            <a:r>
              <a:rPr lang="ru-RU" sz="2000" b="1" dirty="0" smtClean="0">
                <a:solidFill>
                  <a:schemeClr val="bg1"/>
                </a:solidFill>
              </a:rPr>
              <a:t>серы, 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охлаждения и осушки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5364" name="Rectangle 5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200"/>
          </a:p>
        </p:txBody>
      </p:sp>
      <p:sp>
        <p:nvSpPr>
          <p:cNvPr id="1536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000"/>
          </a:p>
        </p:txBody>
      </p:sp>
      <p:sp>
        <p:nvSpPr>
          <p:cNvPr id="153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000"/>
          </a:p>
        </p:txBody>
      </p:sp>
      <p:sp>
        <p:nvSpPr>
          <p:cNvPr id="15367" name="Rectangle 37"/>
          <p:cNvSpPr>
            <a:spLocks noChangeArrowheads="1"/>
          </p:cNvSpPr>
          <p:nvPr/>
        </p:nvSpPr>
        <p:spPr bwMode="auto">
          <a:xfrm>
            <a:off x="107950" y="836613"/>
            <a:ext cx="8928100" cy="5832475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1000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0" y="-890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5369" name="Picture 9" descr="DC_21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628775"/>
            <a:ext cx="2160587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10" descr="IR_21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88" y="1628775"/>
            <a:ext cx="2160587" cy="162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Picture 11" descr="IR_21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4149725"/>
            <a:ext cx="2160587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2" name="Text Box 25"/>
          <p:cNvSpPr txBox="1">
            <a:spLocks noChangeArrowheads="1"/>
          </p:cNvSpPr>
          <p:nvPr/>
        </p:nvSpPr>
        <p:spPr bwMode="auto">
          <a:xfrm>
            <a:off x="250825" y="3429000"/>
            <a:ext cx="4249738" cy="603250"/>
          </a:xfrm>
          <a:prstGeom prst="rect">
            <a:avLst/>
          </a:prstGeom>
          <a:solidFill>
            <a:srgbClr val="FFFF99"/>
          </a:solidFill>
          <a:ln w="222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000066"/>
                </a:solidFill>
              </a:rPr>
              <a:t>Обессеренный газ перед испаритетелем ПХУ с </a:t>
            </a:r>
            <a:r>
              <a:rPr lang="en-US" sz="1600" b="1">
                <a:solidFill>
                  <a:srgbClr val="000066"/>
                </a:solidFill>
              </a:rPr>
              <a:t>t = 11 C</a:t>
            </a:r>
            <a:endParaRPr lang="ru-RU" sz="1600" b="1">
              <a:solidFill>
                <a:srgbClr val="000066"/>
              </a:solidFill>
            </a:endParaRPr>
          </a:p>
        </p:txBody>
      </p:sp>
      <p:sp>
        <p:nvSpPr>
          <p:cNvPr id="15373" name="Text Box 25"/>
          <p:cNvSpPr txBox="1">
            <a:spLocks noChangeArrowheads="1"/>
          </p:cNvSpPr>
          <p:nvPr/>
        </p:nvSpPr>
        <p:spPr bwMode="auto">
          <a:xfrm>
            <a:off x="250825" y="908050"/>
            <a:ext cx="4249738" cy="603250"/>
          </a:xfrm>
          <a:prstGeom prst="rect">
            <a:avLst/>
          </a:prstGeom>
          <a:solidFill>
            <a:srgbClr val="FFFF99"/>
          </a:solidFill>
          <a:ln w="222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000066"/>
                </a:solidFill>
              </a:rPr>
              <a:t>Обессеренный газ перед </a:t>
            </a:r>
            <a:br>
              <a:rPr lang="ru-RU" sz="1600" b="1">
                <a:solidFill>
                  <a:srgbClr val="000066"/>
                </a:solidFill>
              </a:rPr>
            </a:br>
            <a:r>
              <a:rPr lang="ru-RU" sz="1600" b="1">
                <a:solidFill>
                  <a:srgbClr val="000066"/>
                </a:solidFill>
              </a:rPr>
              <a:t>его осушкой с </a:t>
            </a:r>
            <a:r>
              <a:rPr lang="en-US" sz="1600" b="1">
                <a:solidFill>
                  <a:srgbClr val="000066"/>
                </a:solidFill>
              </a:rPr>
              <a:t>t = </a:t>
            </a:r>
            <a:r>
              <a:rPr lang="ru-RU" sz="1600" b="1">
                <a:solidFill>
                  <a:srgbClr val="000066"/>
                </a:solidFill>
              </a:rPr>
              <a:t>54</a:t>
            </a:r>
            <a:r>
              <a:rPr lang="en-US" sz="1600" b="1">
                <a:solidFill>
                  <a:srgbClr val="000066"/>
                </a:solidFill>
              </a:rPr>
              <a:t> C</a:t>
            </a:r>
            <a:endParaRPr lang="ru-RU" sz="1600" b="1">
              <a:solidFill>
                <a:srgbClr val="000066"/>
              </a:solidFill>
            </a:endParaRPr>
          </a:p>
        </p:txBody>
      </p:sp>
      <p:sp>
        <p:nvSpPr>
          <p:cNvPr id="15374" name="Text Box 25"/>
          <p:cNvSpPr txBox="1">
            <a:spLocks noChangeArrowheads="1"/>
          </p:cNvSpPr>
          <p:nvPr/>
        </p:nvSpPr>
        <p:spPr bwMode="auto">
          <a:xfrm>
            <a:off x="250825" y="5949950"/>
            <a:ext cx="8208963" cy="603250"/>
          </a:xfrm>
          <a:prstGeom prst="rect">
            <a:avLst/>
          </a:prstGeom>
          <a:solidFill>
            <a:srgbClr val="FFFF99"/>
          </a:solidFill>
          <a:ln w="222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000066"/>
                </a:solidFill>
              </a:rPr>
              <a:t>Охлажденная вода АБХМ с </a:t>
            </a:r>
            <a:r>
              <a:rPr lang="en-US" sz="1600" b="1">
                <a:solidFill>
                  <a:srgbClr val="000066"/>
                </a:solidFill>
              </a:rPr>
              <a:t>t = </a:t>
            </a:r>
            <a:r>
              <a:rPr lang="ru-RU" sz="1600" b="1">
                <a:solidFill>
                  <a:srgbClr val="000066"/>
                </a:solidFill>
              </a:rPr>
              <a:t>7</a:t>
            </a:r>
            <a:r>
              <a:rPr lang="en-US" sz="1600" b="1">
                <a:solidFill>
                  <a:srgbClr val="000066"/>
                </a:solidFill>
              </a:rPr>
              <a:t> C</a:t>
            </a:r>
            <a:r>
              <a:rPr lang="ru-RU" sz="1600" b="1">
                <a:solidFill>
                  <a:srgbClr val="000066"/>
                </a:solidFill>
              </a:rPr>
              <a:t> охладит обессеренный газ на 10 С,</a:t>
            </a:r>
          </a:p>
          <a:p>
            <a:pPr algn="ctr"/>
            <a:r>
              <a:rPr lang="ru-RU" sz="1600" b="1">
                <a:solidFill>
                  <a:srgbClr val="000066"/>
                </a:solidFill>
              </a:rPr>
              <a:t>что позволит сэкономить жидкий пропан ПХУ и электроэнергию</a:t>
            </a:r>
          </a:p>
        </p:txBody>
      </p:sp>
      <p:pic>
        <p:nvPicPr>
          <p:cNvPr id="15375" name="Picture 15" descr="DC_212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4149725"/>
            <a:ext cx="2160587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6" name="Picture 16" descr="DC_210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825" y="1628775"/>
            <a:ext cx="2160588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7" name="Picture 17" descr="IR_210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68538" y="1628775"/>
            <a:ext cx="2230437" cy="166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8" name="Text Box 25"/>
          <p:cNvSpPr txBox="1">
            <a:spLocks noChangeArrowheads="1"/>
          </p:cNvSpPr>
          <p:nvPr/>
        </p:nvSpPr>
        <p:spPr bwMode="auto">
          <a:xfrm>
            <a:off x="4643438" y="908050"/>
            <a:ext cx="4249737" cy="603250"/>
          </a:xfrm>
          <a:prstGeom prst="rect">
            <a:avLst/>
          </a:prstGeom>
          <a:solidFill>
            <a:srgbClr val="FFFF99"/>
          </a:solidFill>
          <a:ln w="222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000066"/>
                </a:solidFill>
              </a:rPr>
              <a:t>Обессеренный газ перед </a:t>
            </a:r>
            <a:br>
              <a:rPr lang="ru-RU" sz="1600" b="1">
                <a:solidFill>
                  <a:srgbClr val="000066"/>
                </a:solidFill>
              </a:rPr>
            </a:br>
            <a:r>
              <a:rPr lang="ru-RU" sz="1600" b="1">
                <a:solidFill>
                  <a:srgbClr val="000066"/>
                </a:solidFill>
              </a:rPr>
              <a:t>сепаратором с </a:t>
            </a:r>
            <a:r>
              <a:rPr lang="en-US" sz="1600" b="1">
                <a:solidFill>
                  <a:srgbClr val="000066"/>
                </a:solidFill>
              </a:rPr>
              <a:t>t = </a:t>
            </a:r>
            <a:r>
              <a:rPr lang="ru-RU" sz="1600" b="1">
                <a:solidFill>
                  <a:srgbClr val="000066"/>
                </a:solidFill>
              </a:rPr>
              <a:t>30</a:t>
            </a:r>
            <a:r>
              <a:rPr lang="en-US" sz="1600" b="1">
                <a:solidFill>
                  <a:srgbClr val="000066"/>
                </a:solidFill>
              </a:rPr>
              <a:t> C</a:t>
            </a:r>
            <a:endParaRPr lang="ru-RU" sz="1600" b="1">
              <a:solidFill>
                <a:srgbClr val="000066"/>
              </a:solidFill>
            </a:endParaRPr>
          </a:p>
        </p:txBody>
      </p:sp>
      <p:sp>
        <p:nvSpPr>
          <p:cNvPr id="15379" name="Text Box 25"/>
          <p:cNvSpPr txBox="1">
            <a:spLocks noChangeArrowheads="1"/>
          </p:cNvSpPr>
          <p:nvPr/>
        </p:nvSpPr>
        <p:spPr bwMode="auto">
          <a:xfrm>
            <a:off x="4643438" y="3429000"/>
            <a:ext cx="4249737" cy="603250"/>
          </a:xfrm>
          <a:prstGeom prst="rect">
            <a:avLst/>
          </a:prstGeom>
          <a:solidFill>
            <a:srgbClr val="FFFF99"/>
          </a:solidFill>
          <a:ln w="222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000066"/>
                </a:solidFill>
              </a:rPr>
              <a:t>Охлаждение и осушка газа в испарителе ПХУ до </a:t>
            </a:r>
            <a:r>
              <a:rPr lang="en-US" sz="1600" b="1">
                <a:solidFill>
                  <a:srgbClr val="000066"/>
                </a:solidFill>
              </a:rPr>
              <a:t>t = </a:t>
            </a:r>
            <a:r>
              <a:rPr lang="ru-RU" sz="1600" b="1">
                <a:solidFill>
                  <a:srgbClr val="000066"/>
                </a:solidFill>
              </a:rPr>
              <a:t>-7</a:t>
            </a:r>
            <a:r>
              <a:rPr lang="en-US" sz="1600" b="1">
                <a:solidFill>
                  <a:srgbClr val="000066"/>
                </a:solidFill>
              </a:rPr>
              <a:t> C</a:t>
            </a:r>
            <a:endParaRPr lang="ru-RU" sz="1600" b="1">
              <a:solidFill>
                <a:srgbClr val="000066"/>
              </a:solidFill>
            </a:endParaRPr>
          </a:p>
        </p:txBody>
      </p:sp>
      <p:pic>
        <p:nvPicPr>
          <p:cNvPr id="15380" name="Picture 20" descr="DC_211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0825" y="4149725"/>
            <a:ext cx="2233613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1" name="Picture 21" descr="IR_211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95513" y="4149725"/>
            <a:ext cx="2260600" cy="168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000">
              <a:latin typeface="Calibri" pitchFamily="34" charset="0"/>
            </a:endParaRPr>
          </a:p>
        </p:txBody>
      </p:sp>
      <p:sp>
        <p:nvSpPr>
          <p:cNvPr id="14339" name="Rectangle 56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bg1"/>
                </a:solidFill>
              </a:rPr>
              <a:t>Установка АБХМ для охлаждения природного газа после его </a:t>
            </a:r>
          </a:p>
          <a:p>
            <a:pPr algn="ctr"/>
            <a:r>
              <a:rPr lang="ru-RU" sz="2000" b="1">
                <a:solidFill>
                  <a:schemeClr val="bg1"/>
                </a:solidFill>
              </a:rPr>
              <a:t>очистки от серы перед осушкой</a:t>
            </a:r>
            <a:r>
              <a:rPr lang="ru-RU" sz="1000"/>
              <a:t> </a:t>
            </a:r>
            <a:r>
              <a:rPr lang="ru-RU" sz="2000" b="1">
                <a:solidFill>
                  <a:schemeClr val="bg1"/>
                </a:solidFill>
              </a:rPr>
              <a:t>с использованием тепла конденсата</a:t>
            </a:r>
            <a:r>
              <a:rPr lang="en-US" sz="2000" b="1">
                <a:solidFill>
                  <a:schemeClr val="bg1"/>
                </a:solidFill>
              </a:rPr>
              <a:t> </a:t>
            </a:r>
            <a:endParaRPr lang="ru-RU" sz="2000" b="1">
              <a:solidFill>
                <a:schemeClr val="bg1"/>
              </a:solidFill>
            </a:endParaRPr>
          </a:p>
        </p:txBody>
      </p:sp>
      <p:sp>
        <p:nvSpPr>
          <p:cNvPr id="14340" name="Rectangle 5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200"/>
          </a:p>
        </p:txBody>
      </p:sp>
      <p:sp>
        <p:nvSpPr>
          <p:cNvPr id="14341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000"/>
          </a:p>
        </p:txBody>
      </p:sp>
      <p:sp>
        <p:nvSpPr>
          <p:cNvPr id="1434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000"/>
          </a:p>
        </p:txBody>
      </p:sp>
      <p:sp>
        <p:nvSpPr>
          <p:cNvPr id="14343" name="Прямоугольник 11"/>
          <p:cNvSpPr>
            <a:spLocks noChangeArrowheads="1"/>
          </p:cNvSpPr>
          <p:nvPr/>
        </p:nvSpPr>
        <p:spPr bwMode="auto">
          <a:xfrm>
            <a:off x="0" y="811213"/>
            <a:ext cx="9144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u="sng">
                <a:solidFill>
                  <a:srgbClr val="0070C0"/>
                </a:solidFill>
              </a:rPr>
              <a:t>Экономия электроэнергии на ПХУ:</a:t>
            </a:r>
            <a:r>
              <a:rPr lang="ru-RU" sz="1600" b="1">
                <a:solidFill>
                  <a:srgbClr val="0070C0"/>
                </a:solidFill>
              </a:rPr>
              <a:t> </a:t>
            </a:r>
            <a:r>
              <a:rPr lang="ru-RU" sz="1600" b="1">
                <a:solidFill>
                  <a:srgbClr val="000066"/>
                </a:solidFill>
              </a:rPr>
              <a:t>5 000 МВтч/год</a:t>
            </a:r>
            <a:r>
              <a:rPr lang="ru-RU" sz="1600" b="1">
                <a:solidFill>
                  <a:srgbClr val="0070C0"/>
                </a:solidFill>
              </a:rPr>
              <a:t>. </a:t>
            </a:r>
            <a:r>
              <a:rPr lang="ru-RU" sz="1600" b="1" u="sng">
                <a:solidFill>
                  <a:srgbClr val="0070C0"/>
                </a:solidFill>
              </a:rPr>
              <a:t>Капитальные затраты</a:t>
            </a:r>
            <a:r>
              <a:rPr lang="en-US" sz="1600" b="1" u="sng">
                <a:solidFill>
                  <a:srgbClr val="0070C0"/>
                </a:solidFill>
              </a:rPr>
              <a:t>:</a:t>
            </a:r>
            <a:r>
              <a:rPr lang="en-US" sz="1600" b="1">
                <a:solidFill>
                  <a:srgbClr val="0070C0"/>
                </a:solidFill>
              </a:rPr>
              <a:t> </a:t>
            </a:r>
            <a:r>
              <a:rPr lang="ru-RU" sz="1600" b="1">
                <a:solidFill>
                  <a:srgbClr val="000066"/>
                </a:solidFill>
              </a:rPr>
              <a:t>23</a:t>
            </a:r>
            <a:r>
              <a:rPr lang="en-US" sz="1600" b="1">
                <a:solidFill>
                  <a:srgbClr val="000066"/>
                </a:solidFill>
              </a:rPr>
              <a:t> </a:t>
            </a:r>
            <a:r>
              <a:rPr lang="ru-RU" sz="1600" b="1">
                <a:solidFill>
                  <a:srgbClr val="000066"/>
                </a:solidFill>
              </a:rPr>
              <a:t>млн. руб</a:t>
            </a:r>
            <a:r>
              <a:rPr lang="ru-RU" sz="1600" b="1">
                <a:solidFill>
                  <a:srgbClr val="0070C0"/>
                </a:solidFill>
              </a:rPr>
              <a:t>.</a:t>
            </a:r>
          </a:p>
          <a:p>
            <a:pPr algn="ctr"/>
            <a:r>
              <a:rPr lang="ru-RU" sz="1600" b="1" u="sng">
                <a:solidFill>
                  <a:srgbClr val="0070C0"/>
                </a:solidFill>
              </a:rPr>
              <a:t>Экономический эффект:</a:t>
            </a:r>
            <a:r>
              <a:rPr lang="ru-RU" sz="1600" b="1">
                <a:solidFill>
                  <a:srgbClr val="0070C0"/>
                </a:solidFill>
              </a:rPr>
              <a:t>  </a:t>
            </a:r>
            <a:r>
              <a:rPr lang="ru-RU" sz="1600" b="1">
                <a:solidFill>
                  <a:srgbClr val="000066"/>
                </a:solidFill>
              </a:rPr>
              <a:t>13 млн. руб./год</a:t>
            </a:r>
            <a:r>
              <a:rPr lang="ru-RU" sz="1600" b="1">
                <a:solidFill>
                  <a:srgbClr val="0070C0"/>
                </a:solidFill>
              </a:rPr>
              <a:t> и </a:t>
            </a:r>
            <a:r>
              <a:rPr lang="ru-RU" sz="1600" b="1" u="sng">
                <a:solidFill>
                  <a:srgbClr val="0070C0"/>
                </a:solidFill>
              </a:rPr>
              <a:t>срок окупаемости</a:t>
            </a:r>
            <a:r>
              <a:rPr lang="en-US" sz="1600" b="1">
                <a:solidFill>
                  <a:srgbClr val="0070C0"/>
                </a:solidFill>
              </a:rPr>
              <a:t>: </a:t>
            </a:r>
            <a:r>
              <a:rPr lang="ru-RU" sz="1600" b="1">
                <a:solidFill>
                  <a:srgbClr val="000066"/>
                </a:solidFill>
              </a:rPr>
              <a:t>1</a:t>
            </a:r>
            <a:r>
              <a:rPr lang="en-US" sz="1600" b="1">
                <a:solidFill>
                  <a:srgbClr val="000066"/>
                </a:solidFill>
              </a:rPr>
              <a:t>,</a:t>
            </a:r>
            <a:r>
              <a:rPr lang="ru-RU" sz="1600" b="1">
                <a:solidFill>
                  <a:srgbClr val="000066"/>
                </a:solidFill>
              </a:rPr>
              <a:t>6</a:t>
            </a:r>
            <a:r>
              <a:rPr lang="en-US" sz="1600" b="1">
                <a:solidFill>
                  <a:srgbClr val="000066"/>
                </a:solidFill>
              </a:rPr>
              <a:t> </a:t>
            </a:r>
            <a:r>
              <a:rPr lang="ru-RU" sz="1600" b="1">
                <a:solidFill>
                  <a:srgbClr val="000066"/>
                </a:solidFill>
              </a:rPr>
              <a:t>года</a:t>
            </a:r>
          </a:p>
        </p:txBody>
      </p:sp>
      <p:sp>
        <p:nvSpPr>
          <p:cNvPr id="1434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000"/>
          </a:p>
        </p:txBody>
      </p:sp>
      <p:sp>
        <p:nvSpPr>
          <p:cNvPr id="1434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000"/>
          </a:p>
        </p:txBody>
      </p:sp>
      <p:sp>
        <p:nvSpPr>
          <p:cNvPr id="14346" name="Text Box 25"/>
          <p:cNvSpPr txBox="1">
            <a:spLocks noChangeArrowheads="1"/>
          </p:cNvSpPr>
          <p:nvPr/>
        </p:nvSpPr>
        <p:spPr bwMode="auto">
          <a:xfrm>
            <a:off x="3779838" y="4941888"/>
            <a:ext cx="5026025" cy="603250"/>
          </a:xfrm>
          <a:prstGeom prst="rect">
            <a:avLst/>
          </a:prstGeom>
          <a:solidFill>
            <a:srgbClr val="FFFF99"/>
          </a:solidFill>
          <a:ln w="222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000066"/>
                </a:solidFill>
              </a:rPr>
              <a:t>Используется тепло конденсата с ребойлеров</a:t>
            </a:r>
          </a:p>
          <a:p>
            <a:pPr algn="ctr"/>
            <a:r>
              <a:rPr lang="ru-RU" sz="1600" b="1">
                <a:solidFill>
                  <a:srgbClr val="000066"/>
                </a:solidFill>
              </a:rPr>
              <a:t>- Охлаждение со 120 С до 90 С</a:t>
            </a:r>
          </a:p>
        </p:txBody>
      </p:sp>
      <p:sp>
        <p:nvSpPr>
          <p:cNvPr id="14347" name="Text Box 27"/>
          <p:cNvSpPr txBox="1">
            <a:spLocks noChangeArrowheads="1"/>
          </p:cNvSpPr>
          <p:nvPr/>
        </p:nvSpPr>
        <p:spPr bwMode="auto">
          <a:xfrm>
            <a:off x="3708400" y="5589588"/>
            <a:ext cx="5184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000066"/>
                </a:solidFill>
              </a:rPr>
              <a:t>Экономия холода в испарителе пропана</a:t>
            </a:r>
            <a:r>
              <a:rPr lang="en-US" sz="1600" b="1">
                <a:solidFill>
                  <a:srgbClr val="000066"/>
                </a:solidFill>
              </a:rPr>
              <a:t>: </a:t>
            </a:r>
            <a:r>
              <a:rPr lang="ru-RU" sz="1600" b="1">
                <a:solidFill>
                  <a:srgbClr val="000066"/>
                </a:solidFill>
              </a:rPr>
              <a:t>840 кВт</a:t>
            </a:r>
            <a:endParaRPr lang="ru-RU" sz="1600" b="1" baseline="30000">
              <a:solidFill>
                <a:srgbClr val="000066"/>
              </a:solidFill>
            </a:endParaRPr>
          </a:p>
        </p:txBody>
      </p:sp>
      <p:sp>
        <p:nvSpPr>
          <p:cNvPr id="14348" name="Rectangle 30"/>
          <p:cNvSpPr>
            <a:spLocks noChangeArrowheads="1"/>
          </p:cNvSpPr>
          <p:nvPr/>
        </p:nvSpPr>
        <p:spPr bwMode="auto">
          <a:xfrm>
            <a:off x="3563938" y="4868863"/>
            <a:ext cx="5400675" cy="1728787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1000"/>
          </a:p>
        </p:txBody>
      </p:sp>
      <p:sp>
        <p:nvSpPr>
          <p:cNvPr id="14349" name="Text Box 31"/>
          <p:cNvSpPr txBox="1">
            <a:spLocks noChangeArrowheads="1"/>
          </p:cNvSpPr>
          <p:nvPr/>
        </p:nvSpPr>
        <p:spPr bwMode="auto">
          <a:xfrm>
            <a:off x="250825" y="1484313"/>
            <a:ext cx="2932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000" b="1"/>
              <a:t>– Захолаживание конденсата с ребойлеров</a:t>
            </a:r>
            <a:br>
              <a:rPr lang="ru-RU" sz="1000" b="1"/>
            </a:br>
            <a:r>
              <a:rPr lang="ru-RU" sz="1000" b="1"/>
              <a:t>оборотной водой с 120 С до 70 С</a:t>
            </a:r>
            <a:endParaRPr lang="ru-RU" sz="1000" b="1">
              <a:solidFill>
                <a:srgbClr val="000066"/>
              </a:solidFill>
            </a:endParaRPr>
          </a:p>
        </p:txBody>
      </p:sp>
      <p:sp>
        <p:nvSpPr>
          <p:cNvPr id="14350" name="Text Box 32"/>
          <p:cNvSpPr txBox="1">
            <a:spLocks noChangeArrowheads="1"/>
          </p:cNvSpPr>
          <p:nvPr/>
        </p:nvSpPr>
        <p:spPr bwMode="auto">
          <a:xfrm>
            <a:off x="3563938" y="1557338"/>
            <a:ext cx="5400675" cy="346075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000066"/>
                </a:solidFill>
              </a:rPr>
              <a:t>В рамках мероприятия предлагается установить</a:t>
            </a:r>
            <a:r>
              <a:rPr lang="en-US" sz="1600" b="1">
                <a:solidFill>
                  <a:srgbClr val="000066"/>
                </a:solidFill>
              </a:rPr>
              <a:t>:</a:t>
            </a:r>
            <a:endParaRPr lang="ru-RU" sz="1600" b="1">
              <a:solidFill>
                <a:srgbClr val="000066"/>
              </a:solidFill>
            </a:endParaRPr>
          </a:p>
        </p:txBody>
      </p:sp>
      <p:sp>
        <p:nvSpPr>
          <p:cNvPr id="14351" name="Rectangle 33"/>
          <p:cNvSpPr>
            <a:spLocks noChangeArrowheads="1"/>
          </p:cNvSpPr>
          <p:nvPr/>
        </p:nvSpPr>
        <p:spPr bwMode="auto">
          <a:xfrm>
            <a:off x="3563938" y="2133600"/>
            <a:ext cx="2160587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000066"/>
                </a:solidFill>
              </a:rPr>
              <a:t>Абсорбционные холодильные машины Теплосибмаш </a:t>
            </a:r>
          </a:p>
          <a:p>
            <a:pPr algn="ctr"/>
            <a:r>
              <a:rPr lang="ru-RU" sz="1600" b="1">
                <a:solidFill>
                  <a:srgbClr val="000066"/>
                </a:solidFill>
              </a:rPr>
              <a:t>для охлаждения очищенного газа перед сушкой</a:t>
            </a:r>
            <a:r>
              <a:rPr lang="en-US" sz="1600" b="1">
                <a:solidFill>
                  <a:srgbClr val="000066"/>
                </a:solidFill>
              </a:rPr>
              <a:t>:</a:t>
            </a:r>
            <a:endParaRPr lang="ru-RU" sz="1600" b="1">
              <a:solidFill>
                <a:srgbClr val="000066"/>
              </a:solidFill>
            </a:endParaRPr>
          </a:p>
          <a:p>
            <a:pPr algn="ctr"/>
            <a:r>
              <a:rPr lang="ru-RU" sz="1600" b="1" u="sng"/>
              <a:t>АБХМ-600В и </a:t>
            </a:r>
            <a:br>
              <a:rPr lang="ru-RU" sz="1600" b="1" u="sng"/>
            </a:br>
            <a:r>
              <a:rPr lang="ru-RU" sz="1600" b="1" u="sng"/>
              <a:t>АБХМ-1000В</a:t>
            </a:r>
          </a:p>
        </p:txBody>
      </p:sp>
      <p:sp>
        <p:nvSpPr>
          <p:cNvPr id="14352" name="Rectangle 37"/>
          <p:cNvSpPr>
            <a:spLocks noChangeArrowheads="1"/>
          </p:cNvSpPr>
          <p:nvPr/>
        </p:nvSpPr>
        <p:spPr bwMode="auto">
          <a:xfrm>
            <a:off x="3492500" y="1484313"/>
            <a:ext cx="5543550" cy="3313112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1000"/>
          </a:p>
        </p:txBody>
      </p:sp>
      <p:sp>
        <p:nvSpPr>
          <p:cNvPr id="14353" name="Text Box 42"/>
          <p:cNvSpPr txBox="1">
            <a:spLocks noChangeArrowheads="1"/>
          </p:cNvSpPr>
          <p:nvPr/>
        </p:nvSpPr>
        <p:spPr bwMode="auto">
          <a:xfrm>
            <a:off x="3779838" y="5949950"/>
            <a:ext cx="4968875" cy="603250"/>
          </a:xfrm>
          <a:prstGeom prst="rect">
            <a:avLst/>
          </a:prstGeom>
          <a:solidFill>
            <a:srgbClr val="FFFF99"/>
          </a:solidFill>
          <a:ln w="222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000066"/>
                </a:solidFill>
              </a:rPr>
              <a:t>Экономия электроэнергии на привод компрессора ПХУ: 800 кВт</a:t>
            </a:r>
          </a:p>
        </p:txBody>
      </p:sp>
      <p:pic>
        <p:nvPicPr>
          <p:cNvPr id="14354" name="Picture 18" descr="DC_22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989138"/>
            <a:ext cx="3024187" cy="228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5" name="Picture 19" descr="IR_22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4365625"/>
            <a:ext cx="3024187" cy="2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6" name="Rectangle 37"/>
          <p:cNvSpPr>
            <a:spLocks noChangeArrowheads="1"/>
          </p:cNvSpPr>
          <p:nvPr/>
        </p:nvSpPr>
        <p:spPr bwMode="auto">
          <a:xfrm>
            <a:off x="107950" y="1916113"/>
            <a:ext cx="3168650" cy="48260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1000"/>
          </a:p>
        </p:txBody>
      </p:sp>
      <p:pic>
        <p:nvPicPr>
          <p:cNvPr id="14357" name="Picture 21" descr="SHEMA-ABHM-VN-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425" y="1916113"/>
            <a:ext cx="3060700" cy="282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000">
              <a:latin typeface="Calibri" pitchFamily="34" charset="0"/>
            </a:endParaRPr>
          </a:p>
        </p:txBody>
      </p:sp>
      <p:sp>
        <p:nvSpPr>
          <p:cNvPr id="16387" name="Rectangle 56"/>
          <p:cNvSpPr>
            <a:spLocks noChangeArrowheads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bg1"/>
                </a:solidFill>
              </a:rPr>
              <a:t>Установка теплового насоса для охлаждения двигателей </a:t>
            </a:r>
          </a:p>
          <a:p>
            <a:pPr algn="ctr"/>
            <a:r>
              <a:rPr lang="ru-RU" sz="2000" b="1">
                <a:solidFill>
                  <a:schemeClr val="bg1"/>
                </a:solidFill>
              </a:rPr>
              <a:t>циркуляционных насосов кубовой жидкости дебутанизатора </a:t>
            </a:r>
          </a:p>
          <a:p>
            <a:pPr algn="ctr"/>
            <a:r>
              <a:rPr lang="ru-RU" sz="2000" b="1">
                <a:solidFill>
                  <a:schemeClr val="bg1"/>
                </a:solidFill>
              </a:rPr>
              <a:t>установки разделения широкой фракции легких углеводородов</a:t>
            </a:r>
          </a:p>
        </p:txBody>
      </p:sp>
      <p:sp>
        <p:nvSpPr>
          <p:cNvPr id="16388" name="Rectangle 5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200"/>
          </a:p>
        </p:txBody>
      </p:sp>
      <p:sp>
        <p:nvSpPr>
          <p:cNvPr id="16389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000"/>
          </a:p>
        </p:txBody>
      </p:sp>
      <p:sp>
        <p:nvSpPr>
          <p:cNvPr id="1639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000"/>
          </a:p>
        </p:txBody>
      </p:sp>
      <p:sp>
        <p:nvSpPr>
          <p:cNvPr id="16391" name="Прямоугольник 11"/>
          <p:cNvSpPr>
            <a:spLocks noChangeArrowheads="1"/>
          </p:cNvSpPr>
          <p:nvPr/>
        </p:nvSpPr>
        <p:spPr bwMode="auto">
          <a:xfrm>
            <a:off x="341313" y="976313"/>
            <a:ext cx="8496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u="sng">
                <a:solidFill>
                  <a:srgbClr val="3366CC"/>
                </a:solidFill>
              </a:rPr>
              <a:t>Повышение надежности работы оборудования </a:t>
            </a:r>
          </a:p>
          <a:p>
            <a:pPr algn="ctr"/>
            <a:r>
              <a:rPr lang="ru-RU" sz="1600" b="1" u="sng">
                <a:solidFill>
                  <a:srgbClr val="3366CC"/>
                </a:solidFill>
              </a:rPr>
              <a:t>Экономия природного газа в трубчатых печах. Экономия пара</a:t>
            </a:r>
            <a:r>
              <a:rPr lang="ru-RU" sz="1600"/>
              <a:t> </a:t>
            </a:r>
          </a:p>
        </p:txBody>
      </p:sp>
      <p:sp>
        <p:nvSpPr>
          <p:cNvPr id="1639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000"/>
          </a:p>
        </p:txBody>
      </p:sp>
      <p:sp>
        <p:nvSpPr>
          <p:cNvPr id="1639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000"/>
          </a:p>
        </p:txBody>
      </p:sp>
      <p:sp>
        <p:nvSpPr>
          <p:cNvPr id="16394" name="Text Box 25"/>
          <p:cNvSpPr txBox="1">
            <a:spLocks noChangeArrowheads="1"/>
          </p:cNvSpPr>
          <p:nvPr/>
        </p:nvSpPr>
        <p:spPr bwMode="auto">
          <a:xfrm>
            <a:off x="4500563" y="3284538"/>
            <a:ext cx="4216400" cy="358775"/>
          </a:xfrm>
          <a:prstGeom prst="rect">
            <a:avLst/>
          </a:prstGeom>
          <a:solidFill>
            <a:srgbClr val="FFFF99"/>
          </a:solidFill>
          <a:ln w="222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000066"/>
                </a:solidFill>
              </a:rPr>
              <a:t>Параметры работы теплового насоса</a:t>
            </a:r>
            <a:r>
              <a:rPr lang="en-US" sz="1600" b="1">
                <a:solidFill>
                  <a:srgbClr val="000066"/>
                </a:solidFill>
              </a:rPr>
              <a:t>:</a:t>
            </a:r>
            <a:endParaRPr lang="ru-RU" sz="1600" b="1">
              <a:solidFill>
                <a:srgbClr val="000066"/>
              </a:solidFill>
            </a:endParaRPr>
          </a:p>
        </p:txBody>
      </p:sp>
      <p:sp>
        <p:nvSpPr>
          <p:cNvPr id="16395" name="Text Box 26"/>
          <p:cNvSpPr txBox="1">
            <a:spLocks noChangeArrowheads="1"/>
          </p:cNvSpPr>
          <p:nvPr/>
        </p:nvSpPr>
        <p:spPr bwMode="auto">
          <a:xfrm>
            <a:off x="4716463" y="3716338"/>
            <a:ext cx="4176712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000066"/>
                </a:solidFill>
              </a:rPr>
              <a:t>Испаритель</a:t>
            </a:r>
            <a:r>
              <a:rPr lang="en-US" sz="1400" b="1">
                <a:solidFill>
                  <a:srgbClr val="000066"/>
                </a:solidFill>
              </a:rPr>
              <a:t>: </a:t>
            </a:r>
            <a:r>
              <a:rPr lang="ru-RU" sz="1400" b="1">
                <a:solidFill>
                  <a:srgbClr val="000066"/>
                </a:solidFill>
              </a:rPr>
              <a:t>охлаждение  с 29 до 21 </a:t>
            </a:r>
            <a:r>
              <a:rPr lang="ru-RU" sz="1400" b="1" baseline="30000">
                <a:solidFill>
                  <a:srgbClr val="000066"/>
                </a:solidFill>
              </a:rPr>
              <a:t>о</a:t>
            </a:r>
            <a:r>
              <a:rPr lang="ru-RU" sz="1400" b="1">
                <a:solidFill>
                  <a:srgbClr val="000066"/>
                </a:solidFill>
              </a:rPr>
              <a:t>С</a:t>
            </a:r>
          </a:p>
          <a:p>
            <a:r>
              <a:rPr lang="ru-RU" sz="1400" b="1">
                <a:solidFill>
                  <a:srgbClr val="000066"/>
                </a:solidFill>
              </a:rPr>
              <a:t>Конденсатор</a:t>
            </a:r>
            <a:r>
              <a:rPr lang="en-US" sz="1400" b="1">
                <a:solidFill>
                  <a:srgbClr val="000066"/>
                </a:solidFill>
              </a:rPr>
              <a:t>: </a:t>
            </a:r>
            <a:r>
              <a:rPr lang="ru-RU" sz="1400" b="1">
                <a:solidFill>
                  <a:srgbClr val="000066"/>
                </a:solidFill>
              </a:rPr>
              <a:t>нагрев ШФЛУ с 30 до 34 оС</a:t>
            </a:r>
          </a:p>
          <a:p>
            <a:endParaRPr lang="ru-RU" sz="1400" b="1" baseline="30000">
              <a:solidFill>
                <a:srgbClr val="000066"/>
              </a:solidFill>
            </a:endParaRPr>
          </a:p>
        </p:txBody>
      </p:sp>
      <p:sp>
        <p:nvSpPr>
          <p:cNvPr id="16396" name="Rectangle 30"/>
          <p:cNvSpPr>
            <a:spLocks noChangeArrowheads="1"/>
          </p:cNvSpPr>
          <p:nvPr/>
        </p:nvSpPr>
        <p:spPr bwMode="auto">
          <a:xfrm>
            <a:off x="4211638" y="3213100"/>
            <a:ext cx="4783137" cy="10795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1000"/>
          </a:p>
        </p:txBody>
      </p:sp>
      <p:sp>
        <p:nvSpPr>
          <p:cNvPr id="16397" name="Text Box 32"/>
          <p:cNvSpPr txBox="1">
            <a:spLocks noChangeArrowheads="1"/>
          </p:cNvSpPr>
          <p:nvPr/>
        </p:nvSpPr>
        <p:spPr bwMode="auto">
          <a:xfrm>
            <a:off x="4859338" y="1700213"/>
            <a:ext cx="3559175" cy="314325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rgbClr val="000066"/>
                </a:solidFill>
              </a:rPr>
              <a:t>В рамках мероприятия предлагается</a:t>
            </a:r>
            <a:r>
              <a:rPr lang="en-US" sz="1400" b="1">
                <a:solidFill>
                  <a:srgbClr val="000066"/>
                </a:solidFill>
              </a:rPr>
              <a:t>:</a:t>
            </a:r>
            <a:endParaRPr lang="ru-RU" sz="1400" b="1">
              <a:solidFill>
                <a:srgbClr val="000066"/>
              </a:solidFill>
            </a:endParaRPr>
          </a:p>
        </p:txBody>
      </p:sp>
      <p:sp>
        <p:nvSpPr>
          <p:cNvPr id="16398" name="Rectangle 33"/>
          <p:cNvSpPr>
            <a:spLocks noChangeArrowheads="1"/>
          </p:cNvSpPr>
          <p:nvPr/>
        </p:nvSpPr>
        <p:spPr bwMode="auto">
          <a:xfrm>
            <a:off x="4689475" y="2060575"/>
            <a:ext cx="42037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rgbClr val="000066"/>
                </a:solidFill>
              </a:rPr>
              <a:t>Установить тепловой насос для охлаждения горячих циркуляционных насосов и нагрева ШФЛУ</a:t>
            </a:r>
            <a:r>
              <a:rPr lang="en-US" sz="1400" b="1">
                <a:solidFill>
                  <a:srgbClr val="000066"/>
                </a:solidFill>
              </a:rPr>
              <a:t>:</a:t>
            </a:r>
          </a:p>
          <a:p>
            <a:pPr algn="ctr"/>
            <a:r>
              <a:rPr lang="ru-RU" sz="1400" b="1" u="sng"/>
              <a:t>Тепловой насос НТ-320.1</a:t>
            </a:r>
            <a:endParaRPr lang="en-US" sz="1400" b="1" u="sng"/>
          </a:p>
        </p:txBody>
      </p:sp>
      <p:sp>
        <p:nvSpPr>
          <p:cNvPr id="16399" name="Rectangle 37"/>
          <p:cNvSpPr>
            <a:spLocks noChangeArrowheads="1"/>
          </p:cNvSpPr>
          <p:nvPr/>
        </p:nvSpPr>
        <p:spPr bwMode="auto">
          <a:xfrm>
            <a:off x="4211638" y="1628775"/>
            <a:ext cx="4770437" cy="1439863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1000"/>
          </a:p>
        </p:txBody>
      </p:sp>
      <p:sp>
        <p:nvSpPr>
          <p:cNvPr id="16400" name="Text Box 46"/>
          <p:cNvSpPr txBox="1">
            <a:spLocks noChangeArrowheads="1"/>
          </p:cNvSpPr>
          <p:nvPr/>
        </p:nvSpPr>
        <p:spPr bwMode="auto">
          <a:xfrm>
            <a:off x="4643438" y="4652963"/>
            <a:ext cx="4324350" cy="1590675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/>
              <a:t>Внедрение теплового насоса позволит: </a:t>
            </a:r>
          </a:p>
          <a:p>
            <a:pPr>
              <a:buFontTx/>
              <a:buChar char="-"/>
            </a:pPr>
            <a:r>
              <a:rPr lang="ru-RU" sz="1400" b="1"/>
              <a:t> повысить надежность работы оборудования, </a:t>
            </a:r>
          </a:p>
          <a:p>
            <a:pPr>
              <a:buFontTx/>
              <a:buChar char="-"/>
            </a:pPr>
            <a:r>
              <a:rPr lang="ru-RU" sz="1400" b="1"/>
              <a:t> вытеснить из технологического цикла низкокачественную оборотную воду, </a:t>
            </a:r>
          </a:p>
          <a:p>
            <a:pPr>
              <a:buFontTx/>
              <a:buChar char="-"/>
            </a:pPr>
            <a:r>
              <a:rPr lang="ru-RU" sz="1400" b="1"/>
              <a:t> сократить потребление природного газа на трубчатых печах за счет нагрева ШФЛУ</a:t>
            </a:r>
          </a:p>
        </p:txBody>
      </p:sp>
      <p:pic>
        <p:nvPicPr>
          <p:cNvPr id="16401" name="Picture 47"/>
          <p:cNvPicPr>
            <a:picLocks noChangeAspect="1" noChangeArrowheads="1"/>
          </p:cNvPicPr>
          <p:nvPr/>
        </p:nvPicPr>
        <p:blipFill>
          <a:blip r:embed="rId2" cstate="print"/>
          <a:srcRect l="18452" t="18802" r="14749" b="10239"/>
          <a:stretch>
            <a:fillRect/>
          </a:stretch>
        </p:blipFill>
        <p:spPr bwMode="auto">
          <a:xfrm>
            <a:off x="179388" y="1628775"/>
            <a:ext cx="3168650" cy="2503488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16402" name="Picture 20" descr="IR_22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4221163"/>
            <a:ext cx="3168650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03" name="Rectangle 30"/>
          <p:cNvSpPr>
            <a:spLocks noChangeArrowheads="1"/>
          </p:cNvSpPr>
          <p:nvPr/>
        </p:nvSpPr>
        <p:spPr bwMode="auto">
          <a:xfrm>
            <a:off x="179388" y="4221163"/>
            <a:ext cx="3168650" cy="2376487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D53F7-A777-4216-A936-303E1D7A313C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3" name="Rectangle 51"/>
          <p:cNvSpPr>
            <a:spLocks noChangeArrowheads="1"/>
          </p:cNvSpPr>
          <p:nvPr/>
        </p:nvSpPr>
        <p:spPr bwMode="auto">
          <a:xfrm>
            <a:off x="11113" y="0"/>
            <a:ext cx="9144000" cy="757238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chemeClr val="bg1"/>
                </a:solidFill>
              </a:rPr>
              <a:t>ТЕХНОЛОГИЧЕСКАЯ СХЕМА ПЕРЕРАБОТКИ </a:t>
            </a:r>
          </a:p>
          <a:p>
            <a:pPr algn="ctr"/>
            <a:r>
              <a:rPr lang="ru-RU" b="1">
                <a:solidFill>
                  <a:schemeClr val="bg1"/>
                </a:solidFill>
              </a:rPr>
              <a:t>ШИРОКОЙ ФРАКЦИИ ЛЕГКИХ УГЛЕВОДОРОДОВ (ШФЛУ)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757238"/>
            <a:ext cx="8297862" cy="610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4640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51F5E8-BB4F-45F1-9A96-A351A90D4CE5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6" name="TextBox 20"/>
          <p:cNvSpPr txBox="1">
            <a:spLocks noChangeArrowheads="1"/>
          </p:cNvSpPr>
          <p:nvPr/>
        </p:nvSpPr>
        <p:spPr bwMode="auto">
          <a:xfrm>
            <a:off x="4456385" y="3068960"/>
            <a:ext cx="1800671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dirty="0" smtClean="0"/>
              <a:t>Температура пара на мнемосхеме </a:t>
            </a:r>
            <a:r>
              <a:rPr lang="en-US" dirty="0" smtClean="0"/>
              <a:t>t=1</a:t>
            </a:r>
            <a:r>
              <a:rPr lang="ru-RU" dirty="0" smtClean="0"/>
              <a:t>0</a:t>
            </a:r>
            <a:r>
              <a:rPr lang="en-US" dirty="0" smtClean="0"/>
              <a:t>1</a:t>
            </a:r>
            <a:r>
              <a:rPr lang="ru-RU" baseline="30000" dirty="0" smtClean="0"/>
              <a:t>0</a:t>
            </a:r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7" name="TextBox 20"/>
          <p:cNvSpPr txBox="1">
            <a:spLocks noChangeArrowheads="1"/>
          </p:cNvSpPr>
          <p:nvPr/>
        </p:nvSpPr>
        <p:spPr bwMode="auto">
          <a:xfrm>
            <a:off x="6876256" y="5407385"/>
            <a:ext cx="1800671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dirty="0" smtClean="0"/>
              <a:t>Максимальная температура пара </a:t>
            </a:r>
            <a:r>
              <a:rPr lang="en-US" dirty="0" smtClean="0"/>
              <a:t>t=</a:t>
            </a:r>
            <a:r>
              <a:rPr lang="ru-RU" dirty="0" smtClean="0"/>
              <a:t>97,3 </a:t>
            </a:r>
            <a:r>
              <a:rPr lang="ru-RU" baseline="30000" dirty="0" smtClean="0"/>
              <a:t>0</a:t>
            </a:r>
            <a:r>
              <a:rPr lang="ru-RU" dirty="0" smtClean="0"/>
              <a:t>С</a:t>
            </a:r>
            <a:r>
              <a:rPr lang="en-US" dirty="0" smtClean="0"/>
              <a:t> 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563457" y="1196752"/>
                <a:ext cx="3062057" cy="14437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dirty="0" smtClean="0"/>
                  <a:t>Погрешность результатов</a:t>
                </a:r>
              </a:p>
              <a:p>
                <a:pPr algn="ctr"/>
                <a:r>
                  <a:rPr lang="ru-RU" dirty="0" smtClean="0"/>
                  <a:t> измерения :</a:t>
                </a:r>
              </a:p>
              <a:p>
                <a:pPr algn="ctr"/>
                <a:endParaRPr lang="ru-RU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latin typeface="Cambria Math"/>
                        </a:rPr>
                        <m:t>∆=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i="1">
                              <a:latin typeface="Cambria Math"/>
                            </a:rPr>
                            <m:t>1</m:t>
                          </m:r>
                          <m:r>
                            <a:rPr lang="ru-RU" b="0" i="1" smtClean="0">
                              <a:latin typeface="Cambria Math"/>
                            </a:rPr>
                            <m:t>0</m:t>
                          </m:r>
                          <m:r>
                            <a:rPr lang="ru-RU" i="1">
                              <a:latin typeface="Cambria Math"/>
                            </a:rPr>
                            <m:t>1−</m:t>
                          </m:r>
                          <m:r>
                            <a:rPr lang="ru-RU" b="0" i="1" smtClean="0">
                              <a:latin typeface="Cambria Math"/>
                            </a:rPr>
                            <m:t>97,3</m:t>
                          </m:r>
                        </m:num>
                        <m:den>
                          <m:r>
                            <a:rPr lang="ru-RU" i="1">
                              <a:latin typeface="Cambria Math"/>
                            </a:rPr>
                            <m:t>1</m:t>
                          </m:r>
                          <m:r>
                            <a:rPr lang="ru-RU" b="0" i="1" smtClean="0">
                              <a:latin typeface="Cambria Math"/>
                            </a:rPr>
                            <m:t>0</m:t>
                          </m:r>
                          <m:r>
                            <a:rPr lang="ru-RU" i="1">
                              <a:latin typeface="Cambria Math"/>
                            </a:rPr>
                            <m:t>1</m:t>
                          </m:r>
                        </m:den>
                      </m:f>
                      <m:r>
                        <a:rPr lang="ru-RU" i="1">
                          <a:latin typeface="Cambria Math"/>
                        </a:rPr>
                        <m:t>∙100=</m:t>
                      </m:r>
                      <m:r>
                        <a:rPr lang="ru-RU" b="0" i="1" smtClean="0">
                          <a:latin typeface="Cambria Math"/>
                        </a:rPr>
                        <m:t>3,5</m:t>
                      </m:r>
                      <m:r>
                        <a:rPr lang="ru-RU" i="1">
                          <a:latin typeface="Cambria Math"/>
                        </a:rPr>
                        <m:t>%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3457" y="1196752"/>
                <a:ext cx="3062057" cy="1443729"/>
              </a:xfrm>
              <a:prstGeom prst="rect">
                <a:avLst/>
              </a:prstGeom>
              <a:blipFill rotWithShape="1">
                <a:blip r:embed="rId2"/>
                <a:stretch>
                  <a:fillRect t="-211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Рисунок 9" descr="C:\Татьяна\1МЭИ\СУРГУТ ЗСК\Экраны\экраны БИИ  12.10.12\K-52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0" t="15655" r="49153" b="27138"/>
          <a:stretch/>
        </p:blipFill>
        <p:spPr bwMode="auto">
          <a:xfrm>
            <a:off x="107504" y="620688"/>
            <a:ext cx="3312368" cy="37444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1" name="Прямая со стрелкой 10"/>
          <p:cNvCxnSpPr>
            <a:stCxn id="6" idx="1"/>
          </p:cNvCxnSpPr>
          <p:nvPr/>
        </p:nvCxnSpPr>
        <p:spPr>
          <a:xfrm flipH="1" flipV="1">
            <a:off x="2555776" y="2732842"/>
            <a:ext cx="1900609" cy="936283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 descr="C:\Татьяна\1МЭИ\СУРГУТ ЗСК\Тепловизионная съемка\УСК-2\DC_728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2" y="4513685"/>
            <a:ext cx="3088005" cy="2315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4" descr="C:\Users\Татьяна\Desktop\ПРЕЗЕНТАЦИЯ\IR_7280(97,3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317" y="4513685"/>
            <a:ext cx="3040112" cy="2280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Прямая со стрелкой 13"/>
          <p:cNvCxnSpPr/>
          <p:nvPr/>
        </p:nvCxnSpPr>
        <p:spPr>
          <a:xfrm flipH="1" flipV="1">
            <a:off x="5077049" y="5551516"/>
            <a:ext cx="1799207" cy="317534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51"/>
          <p:cNvSpPr>
            <a:spLocks noChangeArrowheads="1"/>
          </p:cNvSpPr>
          <p:nvPr/>
        </p:nvSpPr>
        <p:spPr bwMode="auto">
          <a:xfrm>
            <a:off x="0" y="381"/>
            <a:ext cx="9144000" cy="549275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chemeClr val="bg1"/>
                </a:solidFill>
              </a:rPr>
              <a:t>ИНСТРУМЕНТАЛЬНОЕ ОБСЛЕДОВАНИЕ КОЛОННЫ РАЗДЕЛЕНИЯ ШФЛУ</a:t>
            </a:r>
          </a:p>
        </p:txBody>
      </p:sp>
    </p:spTree>
    <p:extLst>
      <p:ext uri="{BB962C8B-B14F-4D97-AF65-F5344CB8AC3E}">
        <p14:creationId xmlns:p14="http://schemas.microsoft.com/office/powerpoint/2010/main" val="910438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D53F7-A777-4216-A936-303E1D7A313C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77" y="966192"/>
            <a:ext cx="7596336" cy="5566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Выгнутая вправо стрелка 4"/>
          <p:cNvSpPr/>
          <p:nvPr/>
        </p:nvSpPr>
        <p:spPr>
          <a:xfrm>
            <a:off x="3347864" y="4581143"/>
            <a:ext cx="144016" cy="504056"/>
          </a:xfrm>
          <a:prstGeom prst="curvedLeftArrow">
            <a:avLst/>
          </a:prstGeom>
          <a:scene3d>
            <a:camera prst="orthographicFront">
              <a:rot lat="0" lon="21299999" rev="10500000"/>
            </a:camera>
            <a:lightRig rig="threeP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Выгнутая вправо стрелка 5"/>
          <p:cNvSpPr/>
          <p:nvPr/>
        </p:nvSpPr>
        <p:spPr>
          <a:xfrm>
            <a:off x="3059832" y="4581962"/>
            <a:ext cx="144462" cy="503237"/>
          </a:xfrm>
          <a:prstGeom prst="curvedLef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Rectangle 51"/>
          <p:cNvSpPr>
            <a:spLocks noChangeArrowheads="1"/>
          </p:cNvSpPr>
          <p:nvPr/>
        </p:nvSpPr>
        <p:spPr bwMode="auto">
          <a:xfrm>
            <a:off x="11113" y="0"/>
            <a:ext cx="9144000" cy="836613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chemeClr val="bg1"/>
                </a:solidFill>
              </a:rPr>
              <a:t>РЕКТИФИКАЦИОННАЯ КОЛОННА С ТЕПЛОВЫМ НАСОСОМ</a:t>
            </a:r>
          </a:p>
          <a:p>
            <a:pPr algn="ctr"/>
            <a:r>
              <a:rPr lang="ru-RU" b="1">
                <a:solidFill>
                  <a:schemeClr val="bg1"/>
                </a:solidFill>
              </a:rPr>
              <a:t>С МЕХАНИЧЕСКОЙ РЕКОМПРЕССИЕЙ ПАРА</a:t>
            </a:r>
          </a:p>
        </p:txBody>
      </p:sp>
    </p:spTree>
    <p:extLst>
      <p:ext uri="{BB962C8B-B14F-4D97-AF65-F5344CB8AC3E}">
        <p14:creationId xmlns:p14="http://schemas.microsoft.com/office/powerpoint/2010/main" val="3811858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D53F7-A777-4216-A936-303E1D7A313C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39552" y="4727817"/>
            <a:ext cx="8457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Показатели экономической эффективности РК с ТН рекомпрессии пара</a:t>
            </a:r>
            <a:endParaRPr lang="ru-RU" b="1" dirty="0"/>
          </a:p>
        </p:txBody>
      </p:sp>
      <p:pic>
        <p:nvPicPr>
          <p:cNvPr id="6" name="Picture 10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18"/>
          <a:stretch/>
        </p:blipFill>
        <p:spPr bwMode="auto">
          <a:xfrm>
            <a:off x="1049796" y="1002109"/>
            <a:ext cx="7044408" cy="3821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5364088" y="1088698"/>
            <a:ext cx="0" cy="34924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7884368" y="1088698"/>
            <a:ext cx="0" cy="34924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403648" y="4581128"/>
            <a:ext cx="6480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51"/>
          <p:cNvSpPr>
            <a:spLocks noChangeArrowheads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chemeClr val="bg1"/>
                </a:solidFill>
              </a:rPr>
              <a:t>РАСХОД ЭНЕРГЕТИЧЕСКИХ РЕСУРСОВ ДЛЯ КОЛОННЫ</a:t>
            </a:r>
          </a:p>
          <a:p>
            <a:pPr algn="ctr"/>
            <a:r>
              <a:rPr lang="ru-RU" b="1">
                <a:solidFill>
                  <a:schemeClr val="bg1"/>
                </a:solidFill>
              </a:rPr>
              <a:t>РАЗДЕЛЕНИЯ ПЕНТАН-ГЕКСАНОВОЙ ФРАКЦИИ </a:t>
            </a:r>
          </a:p>
          <a:p>
            <a:pPr algn="ctr"/>
            <a:r>
              <a:rPr lang="ru-RU" b="1">
                <a:solidFill>
                  <a:schemeClr val="bg1"/>
                </a:solidFill>
              </a:rPr>
              <a:t>С ДВУМЯ ТИПАМИ ТЕПЛОВЫХ НАСОСОВ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H="1" flipV="1">
            <a:off x="1403649" y="1628800"/>
            <a:ext cx="6480719" cy="180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Group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995935"/>
              </p:ext>
            </p:extLst>
          </p:nvPr>
        </p:nvGraphicFramePr>
        <p:xfrm>
          <a:off x="935831" y="5229200"/>
          <a:ext cx="7272338" cy="1296989"/>
        </p:xfrm>
        <a:graphic>
          <a:graphicData uri="http://schemas.openxmlformats.org/drawingml/2006/table">
            <a:tbl>
              <a:tblPr/>
              <a:tblGrid>
                <a:gridCol w="4506913"/>
                <a:gridCol w="2765425"/>
              </a:tblGrid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Экономия тепловой энергии (на 3-х нитках)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137040 Гкал/год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Экономия денежных средств 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161,1 млн. руб./год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Капитальные затраты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 млн. руб.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Простой срок окупаемости (РР)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0,62 года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630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D53F7-A777-4216-A936-303E1D7A313C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260" y="836712"/>
            <a:ext cx="8143902" cy="584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51"/>
          <p:cNvSpPr>
            <a:spLocks noChangeArrowheads="1"/>
          </p:cNvSpPr>
          <p:nvPr/>
        </p:nvSpPr>
        <p:spPr bwMode="auto">
          <a:xfrm>
            <a:off x="0" y="16429"/>
            <a:ext cx="9144000" cy="609494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РЕКТИФИКАЦИОННАЯ КОЛОННА </a:t>
            </a:r>
            <a:r>
              <a:rPr lang="ru-RU" b="1" dirty="0" smtClean="0">
                <a:solidFill>
                  <a:schemeClr val="bg1"/>
                </a:solidFill>
              </a:rPr>
              <a:t>С</a:t>
            </a:r>
            <a:endParaRPr lang="ru-RU" b="1" dirty="0">
              <a:solidFill>
                <a:schemeClr val="bg1"/>
              </a:solidFill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ПАРОКОМПРЕССИОННЫМ </a:t>
            </a:r>
            <a:r>
              <a:rPr lang="ru-RU" b="1" dirty="0" smtClean="0">
                <a:solidFill>
                  <a:schemeClr val="bg1"/>
                </a:solidFill>
              </a:rPr>
              <a:t>ТЕПЛОВЫМ </a:t>
            </a:r>
            <a:r>
              <a:rPr lang="ru-RU" b="1" dirty="0">
                <a:solidFill>
                  <a:schemeClr val="bg1"/>
                </a:solidFill>
              </a:rPr>
              <a:t>НАСОСОМ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481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D53F7-A777-4216-A936-303E1D7A313C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01"/>
          <a:stretch/>
        </p:blipFill>
        <p:spPr bwMode="auto">
          <a:xfrm>
            <a:off x="21031" y="1394933"/>
            <a:ext cx="8859136" cy="4534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473163" y="1394933"/>
            <a:ext cx="0" cy="41747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51"/>
          <p:cNvSpPr>
            <a:spLocks noChangeArrowheads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РАСХОД ЭНЕРГЕТИЧЕСКИХ РЕСУРСОВ ДЛЯ КОЛОННЫ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РАЗДЕЛЕНИЯ </a:t>
            </a:r>
            <a:r>
              <a:rPr lang="ru-RU" b="1" dirty="0" smtClean="0">
                <a:solidFill>
                  <a:schemeClr val="bg1"/>
                </a:solidFill>
              </a:rPr>
              <a:t>ПРОПАН-БУТАНОВОЙ </a:t>
            </a:r>
            <a:r>
              <a:rPr lang="ru-RU" b="1" dirty="0">
                <a:solidFill>
                  <a:schemeClr val="bg1"/>
                </a:solidFill>
              </a:rPr>
              <a:t>ФРАКЦИИ 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С ДВУМЯ ТИПАМИ ТЕПЛОВЫХ НАСОСОВ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73163" y="2132856"/>
            <a:ext cx="8131285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7206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D53F7-A777-4216-A936-303E1D7A313C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05" y="1341289"/>
            <a:ext cx="8576456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6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Разработка программы энергосбережения на основе </a:t>
            </a:r>
            <a:r>
              <a:rPr lang="ru-RU" sz="2000" b="1" dirty="0">
                <a:solidFill>
                  <a:schemeClr val="bg1"/>
                </a:solidFill>
              </a:rPr>
              <a:t/>
            </a:r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применения </a:t>
            </a:r>
            <a:r>
              <a:rPr lang="ru-RU" sz="2000" b="1" dirty="0">
                <a:solidFill>
                  <a:schemeClr val="bg1"/>
                </a:solidFill>
              </a:rPr>
              <a:t>тепловых насосов и холодильных машин</a:t>
            </a:r>
          </a:p>
        </p:txBody>
      </p:sp>
    </p:spTree>
    <p:extLst>
      <p:ext uri="{BB962C8B-B14F-4D97-AF65-F5344CB8AC3E}">
        <p14:creationId xmlns:p14="http://schemas.microsoft.com/office/powerpoint/2010/main" val="2620320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D53F7-A777-4216-A936-303E1D7A313C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pic>
        <p:nvPicPr>
          <p:cNvPr id="5" name="Содержимое 3" descr="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5176"/>
            <a:ext cx="9144000" cy="60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6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МОНРЕАЛЬСКИЙ ПРОТОКОЛ 1987 Г. ПО ОГРАНИЧЕНИЮ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ВЫПУСКА ОЗОНОРАЗРУШАЮЩИХ ХЛАДАГЕНТОВ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773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1507" name="Rectangle 56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ИСТОРИЯ РАЗВИТИЯ ХЛАДАГЕНТОВ</a:t>
            </a:r>
          </a:p>
        </p:txBody>
      </p:sp>
      <p:sp>
        <p:nvSpPr>
          <p:cNvPr id="21508" name="Rectangle 5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200"/>
          </a:p>
        </p:txBody>
      </p:sp>
      <p:sp>
        <p:nvSpPr>
          <p:cNvPr id="21509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15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151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15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1513" name="Rectangle 37"/>
          <p:cNvSpPr>
            <a:spLocks noChangeArrowheads="1"/>
          </p:cNvSpPr>
          <p:nvPr/>
        </p:nvSpPr>
        <p:spPr bwMode="auto">
          <a:xfrm>
            <a:off x="0" y="836613"/>
            <a:ext cx="9144000" cy="5688012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1514" name="Picture 23" descr="Calm 4 generatio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981075"/>
            <a:ext cx="8763000" cy="543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D53F7-A777-4216-A936-303E1D7A313C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pic>
        <p:nvPicPr>
          <p:cNvPr id="5" name="Picture 5" descr="hol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62200"/>
            <a:ext cx="4572000" cy="303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908550" y="1295400"/>
            <a:ext cx="42354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 i="1"/>
              <a:t>Изменение парникового эффекта</a:t>
            </a:r>
            <a:endParaRPr lang="en-US" altLang="ru-RU" i="1"/>
          </a:p>
          <a:p>
            <a:r>
              <a:rPr lang="ru-RU" altLang="ru-RU" i="1"/>
              <a:t>хладагентов группы HCFC и группы </a:t>
            </a:r>
            <a:br>
              <a:rPr lang="ru-RU" altLang="ru-RU" i="1"/>
            </a:br>
            <a:r>
              <a:rPr lang="ru-RU" altLang="ru-RU" i="1"/>
              <a:t>HFC на протяжении XXI века</a:t>
            </a:r>
            <a:r>
              <a:rPr lang="ru-RU" altLang="ru-RU"/>
              <a:t> </a:t>
            </a:r>
          </a:p>
        </p:txBody>
      </p:sp>
      <p:pic>
        <p:nvPicPr>
          <p:cNvPr id="7" name="Picture 7" descr="hol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4876800" cy="333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1371600"/>
            <a:ext cx="48228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 dirty="0"/>
              <a:t>Изменение </a:t>
            </a:r>
            <a:r>
              <a:rPr lang="ru-RU" altLang="ru-RU" i="1" dirty="0"/>
              <a:t>парникового эффекта</a:t>
            </a:r>
            <a:r>
              <a:rPr lang="ru-RU" altLang="ru-RU" dirty="0"/>
              <a:t> всех </a:t>
            </a:r>
            <a:endParaRPr lang="en-US" altLang="ru-RU" dirty="0"/>
          </a:p>
          <a:p>
            <a:r>
              <a:rPr lang="ru-RU" altLang="ru-RU" dirty="0"/>
              <a:t>CFC, HCFC и HFC на протяжении XXI века 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838200" y="5410200"/>
            <a:ext cx="22526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Хлорсодержащие </a:t>
            </a:r>
          </a:p>
          <a:p>
            <a:r>
              <a:rPr lang="ru-RU" altLang="ru-RU" b="1"/>
              <a:t>Хладагенты </a:t>
            </a:r>
            <a:r>
              <a:rPr lang="en-US" altLang="ru-RU" b="1"/>
              <a:t>CFC</a:t>
            </a:r>
            <a:endParaRPr lang="ru-RU" altLang="ru-RU" b="1"/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7010400" y="5410200"/>
            <a:ext cx="1905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b="1"/>
              <a:t>HFC</a:t>
            </a:r>
            <a:r>
              <a:rPr lang="ru-RU" altLang="ru-RU"/>
              <a:t> </a:t>
            </a:r>
            <a:r>
              <a:rPr lang="ru-RU" altLang="ru-RU" b="1"/>
              <a:t>Хладагент </a:t>
            </a:r>
            <a:r>
              <a:rPr lang="en-US" altLang="ru-RU" b="1"/>
              <a:t>R-134a</a:t>
            </a: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 flipV="1">
            <a:off x="5867400" y="4327525"/>
            <a:ext cx="381000" cy="1143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 flipV="1">
            <a:off x="7924800" y="4114800"/>
            <a:ext cx="228600" cy="1219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4724400" y="5410200"/>
            <a:ext cx="2133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b="1"/>
              <a:t>HCFC</a:t>
            </a:r>
            <a:r>
              <a:rPr lang="ru-RU" altLang="ru-RU"/>
              <a:t> </a:t>
            </a:r>
            <a:r>
              <a:rPr lang="ru-RU" altLang="ru-RU" b="1"/>
              <a:t>Хладагент </a:t>
            </a:r>
            <a:r>
              <a:rPr lang="en-US" altLang="ru-RU" b="1"/>
              <a:t>R-22</a:t>
            </a:r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 flipV="1">
            <a:off x="1600200" y="4114800"/>
            <a:ext cx="304800" cy="1371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" name="Rectangle 56"/>
          <p:cNvSpPr>
            <a:spLocks noChangeArrowheads="1"/>
          </p:cNvSpPr>
          <p:nvPr/>
        </p:nvSpPr>
        <p:spPr bwMode="auto">
          <a:xfrm>
            <a:off x="0" y="9565"/>
            <a:ext cx="9144000" cy="765175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ПРОГНОЗ ВЛИЯНИЯ ХЛАДАГЕНТОВ НА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ПАРНИКОВЫЙ ЭФФЕКТ В </a:t>
            </a:r>
            <a:r>
              <a:rPr lang="en-US" sz="2000" b="1" dirty="0" smtClean="0">
                <a:solidFill>
                  <a:schemeClr val="bg1"/>
                </a:solidFill>
              </a:rPr>
              <a:t>XXI</a:t>
            </a:r>
            <a:r>
              <a:rPr lang="ru-RU" sz="2000" b="1" dirty="0" smtClean="0">
                <a:solidFill>
                  <a:schemeClr val="bg1"/>
                </a:solidFill>
              </a:rPr>
              <a:t> ВЕКЕ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973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D53F7-A777-4216-A936-303E1D7A313C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pic>
        <p:nvPicPr>
          <p:cNvPr id="5" name="Picture 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685800"/>
            <a:ext cx="1981200" cy="156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4"/>
          <p:cNvSpPr>
            <a:spLocks noChangeArrowheads="1"/>
          </p:cNvSpPr>
          <p:nvPr/>
        </p:nvSpPr>
        <p:spPr bwMode="auto">
          <a:xfrm>
            <a:off x="228600" y="5426075"/>
            <a:ext cx="88074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ko-KR" b="1">
                <a:ea typeface="Gulim" pitchFamily="34" charset="-127"/>
              </a:rPr>
              <a:t>Трифтропропилен</a:t>
            </a:r>
            <a:r>
              <a:rPr lang="en-US" altLang="ko-KR" b="1">
                <a:ea typeface="Gulim" pitchFamily="34" charset="-127"/>
              </a:rPr>
              <a:t>                              </a:t>
            </a:r>
            <a:r>
              <a:rPr lang="ru-RU" altLang="ko-KR" b="1">
                <a:ea typeface="Gulim" pitchFamily="34" charset="-127"/>
              </a:rPr>
              <a:t>Тетрафтропропилены</a:t>
            </a:r>
          </a:p>
          <a:p>
            <a:pPr eaLnBrk="1" hangingPunct="1"/>
            <a:r>
              <a:rPr lang="en-US" altLang="ko-KR" b="1">
                <a:ea typeface="Gulim" pitchFamily="34" charset="-127"/>
              </a:rPr>
              <a:t>CF3-CH=CH2            </a:t>
            </a:r>
            <a:r>
              <a:rPr lang="ru-RU" altLang="ko-KR" b="1">
                <a:ea typeface="Gulim" pitchFamily="34" charset="-127"/>
              </a:rPr>
              <a:t>    </a:t>
            </a:r>
            <a:r>
              <a:rPr lang="en-US" altLang="ko-KR" b="1">
                <a:ea typeface="Gulim" pitchFamily="34" charset="-127"/>
              </a:rPr>
              <a:t>   CF3-CF=CH2           CF3-CH=CHF</a:t>
            </a:r>
            <a:r>
              <a:rPr lang="ru-RU" altLang="ko-KR" b="1"/>
              <a:t> </a:t>
            </a:r>
            <a:r>
              <a:rPr lang="en-US" altLang="ko-KR" b="1">
                <a:ea typeface="Gulim" pitchFamily="34" charset="-127"/>
              </a:rPr>
              <a:t>          CHF2-CF=CHF</a:t>
            </a:r>
            <a:r>
              <a:rPr lang="ru-RU" altLang="ko-KR" b="1"/>
              <a:t> </a:t>
            </a:r>
            <a:br>
              <a:rPr lang="ru-RU" altLang="ko-KR" b="1"/>
            </a:br>
            <a:r>
              <a:rPr lang="en-US" altLang="ko-KR" b="1">
                <a:ea typeface="Gulim" pitchFamily="34" charset="-127"/>
              </a:rPr>
              <a:t>R</a:t>
            </a:r>
            <a:r>
              <a:rPr lang="ru-RU" altLang="ko-KR" b="1"/>
              <a:t>1243</a:t>
            </a:r>
            <a:r>
              <a:rPr lang="en-US" altLang="ko-KR" b="1">
                <a:ea typeface="Gulim" pitchFamily="34" charset="-127"/>
              </a:rPr>
              <a:t>zf                     </a:t>
            </a:r>
            <a:r>
              <a:rPr lang="ru-RU" altLang="ko-KR" b="1">
                <a:ea typeface="Gulim" pitchFamily="34" charset="-127"/>
              </a:rPr>
              <a:t>     </a:t>
            </a:r>
            <a:r>
              <a:rPr lang="en-US" altLang="ko-KR" b="1">
                <a:ea typeface="Gulim" pitchFamily="34" charset="-127"/>
              </a:rPr>
              <a:t>  </a:t>
            </a:r>
            <a:r>
              <a:rPr lang="ru-RU" altLang="ko-KR" b="1"/>
              <a:t> </a:t>
            </a:r>
            <a:r>
              <a:rPr lang="en-US" altLang="ko-KR" b="1">
                <a:ea typeface="Gulim" pitchFamily="34" charset="-127"/>
              </a:rPr>
              <a:t>R</a:t>
            </a:r>
            <a:r>
              <a:rPr lang="ru-RU" altLang="ko-KR" b="1"/>
              <a:t>1234</a:t>
            </a:r>
            <a:r>
              <a:rPr lang="en-US" altLang="ko-KR" b="1">
                <a:ea typeface="Gulim" pitchFamily="34" charset="-127"/>
              </a:rPr>
              <a:t>yf</a:t>
            </a:r>
            <a:r>
              <a:rPr lang="ru-RU" altLang="ko-KR" b="1"/>
              <a:t> </a:t>
            </a:r>
            <a:r>
              <a:rPr lang="en-US" altLang="ko-KR" b="1">
                <a:ea typeface="Gulim" pitchFamily="34" charset="-127"/>
              </a:rPr>
              <a:t>                    R</a:t>
            </a:r>
            <a:r>
              <a:rPr lang="ru-RU" altLang="ko-KR" b="1"/>
              <a:t>1234</a:t>
            </a:r>
            <a:r>
              <a:rPr lang="en-US" altLang="ko-KR" b="1">
                <a:ea typeface="Gulim" pitchFamily="34" charset="-127"/>
              </a:rPr>
              <a:t>ze</a:t>
            </a:r>
            <a:r>
              <a:rPr lang="ru-RU" altLang="ko-KR" b="1"/>
              <a:t>(</a:t>
            </a:r>
            <a:r>
              <a:rPr lang="en-US" altLang="ko-KR" b="1">
                <a:ea typeface="Gulim" pitchFamily="34" charset="-127"/>
              </a:rPr>
              <a:t>E</a:t>
            </a:r>
            <a:r>
              <a:rPr lang="ru-RU" altLang="ko-KR" b="1"/>
              <a:t>)</a:t>
            </a:r>
            <a:r>
              <a:rPr lang="en-US" altLang="ko-KR" b="1">
                <a:ea typeface="Gulim" pitchFamily="34" charset="-127"/>
              </a:rPr>
              <a:t>             </a:t>
            </a:r>
            <a:r>
              <a:rPr lang="ru-RU" altLang="ko-KR" b="1"/>
              <a:t> </a:t>
            </a:r>
            <a:r>
              <a:rPr lang="en-US" altLang="ko-KR" b="1">
                <a:ea typeface="Gulim" pitchFamily="34" charset="-127"/>
              </a:rPr>
              <a:t>R</a:t>
            </a:r>
            <a:r>
              <a:rPr lang="ru-RU" altLang="ko-KR" b="1"/>
              <a:t>1234</a:t>
            </a:r>
            <a:r>
              <a:rPr lang="en-US" altLang="ko-KR" b="1">
                <a:ea typeface="Gulim" pitchFamily="34" charset="-127"/>
              </a:rPr>
              <a:t>ze</a:t>
            </a:r>
            <a:r>
              <a:rPr lang="ru-RU" altLang="ko-KR" b="1"/>
              <a:t>(</a:t>
            </a:r>
            <a:r>
              <a:rPr lang="en-US" altLang="ko-KR" b="1">
                <a:ea typeface="Gulim" pitchFamily="34" charset="-127"/>
              </a:rPr>
              <a:t>E</a:t>
            </a:r>
            <a:r>
              <a:rPr lang="ru-RU" altLang="ko-KR" b="1"/>
              <a:t>).</a:t>
            </a:r>
          </a:p>
        </p:txBody>
      </p:sp>
      <p:sp>
        <p:nvSpPr>
          <p:cNvPr id="7" name="Rectangle 55"/>
          <p:cNvSpPr>
            <a:spLocks noChangeArrowheads="1"/>
          </p:cNvSpPr>
          <p:nvPr/>
        </p:nvSpPr>
        <p:spPr bwMode="auto">
          <a:xfrm>
            <a:off x="4953000" y="1363663"/>
            <a:ext cx="25146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ko-KR" b="1">
                <a:ea typeface="Gulim" pitchFamily="34" charset="-127"/>
              </a:rPr>
              <a:t>Тетрафторэтан</a:t>
            </a:r>
            <a:r>
              <a:rPr lang="en-US" altLang="ko-KR" b="1">
                <a:ea typeface="Gulim" pitchFamily="34" charset="-127"/>
              </a:rPr>
              <a:t> </a:t>
            </a:r>
          </a:p>
          <a:p>
            <a:pPr algn="ctr" eaLnBrk="1" hangingPunct="1"/>
            <a:r>
              <a:rPr lang="en-US" altLang="ko-KR" b="1">
                <a:ea typeface="Gulim" pitchFamily="34" charset="-127"/>
              </a:rPr>
              <a:t>CF3-CFH2</a:t>
            </a:r>
            <a:r>
              <a:rPr lang="ru-RU" altLang="ko-KR" b="1"/>
              <a:t> </a:t>
            </a:r>
            <a:br>
              <a:rPr lang="ru-RU" altLang="ko-KR" b="1"/>
            </a:br>
            <a:r>
              <a:rPr lang="ru-RU" altLang="ko-KR" b="1"/>
              <a:t> </a:t>
            </a:r>
            <a:r>
              <a:rPr lang="en-US" altLang="ko-KR" b="1">
                <a:ea typeface="Gulim" pitchFamily="34" charset="-127"/>
              </a:rPr>
              <a:t>R</a:t>
            </a:r>
            <a:r>
              <a:rPr lang="ru-RU" altLang="ko-KR" b="1"/>
              <a:t>134</a:t>
            </a:r>
            <a:r>
              <a:rPr lang="en-US" altLang="ko-KR" b="1">
                <a:ea typeface="Gulim" pitchFamily="34" charset="-127"/>
              </a:rPr>
              <a:t>a</a:t>
            </a:r>
            <a:endParaRPr lang="ru-RU" altLang="ko-KR" b="1"/>
          </a:p>
        </p:txBody>
      </p:sp>
      <p:pic>
        <p:nvPicPr>
          <p:cNvPr id="8" name="Picture 56" descr="R1243z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81400"/>
            <a:ext cx="2057400" cy="147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7" descr="R1234y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657600"/>
            <a:ext cx="1981200" cy="137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8" descr="R1234ze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670300"/>
            <a:ext cx="1905000" cy="134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59"/>
          <p:cNvSpPr txBox="1">
            <a:spLocks noChangeArrowheads="1"/>
          </p:cNvSpPr>
          <p:nvPr/>
        </p:nvSpPr>
        <p:spPr bwMode="auto">
          <a:xfrm>
            <a:off x="2971800" y="5029200"/>
            <a:ext cx="1117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ru-RU" b="1"/>
              <a:t>GWP = 4</a:t>
            </a:r>
            <a:endParaRPr lang="ru-RU" altLang="ru-RU" b="1"/>
          </a:p>
        </p:txBody>
      </p:sp>
      <p:sp>
        <p:nvSpPr>
          <p:cNvPr id="12" name="Text Box 60"/>
          <p:cNvSpPr txBox="1">
            <a:spLocks noChangeArrowheads="1"/>
          </p:cNvSpPr>
          <p:nvPr/>
        </p:nvSpPr>
        <p:spPr bwMode="auto">
          <a:xfrm>
            <a:off x="533400" y="5029200"/>
            <a:ext cx="1117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ru-RU" b="1"/>
              <a:t>GWP = 3</a:t>
            </a:r>
            <a:endParaRPr lang="ru-RU" altLang="ru-RU" b="1"/>
          </a:p>
        </p:txBody>
      </p:sp>
      <p:sp>
        <p:nvSpPr>
          <p:cNvPr id="13" name="Text Box 61"/>
          <p:cNvSpPr txBox="1">
            <a:spLocks noChangeArrowheads="1"/>
          </p:cNvSpPr>
          <p:nvPr/>
        </p:nvSpPr>
        <p:spPr bwMode="auto">
          <a:xfrm>
            <a:off x="5334000" y="4953000"/>
            <a:ext cx="1117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ru-RU" b="1"/>
              <a:t>GWP = 6</a:t>
            </a:r>
            <a:endParaRPr lang="ru-RU" altLang="ru-RU" b="1"/>
          </a:p>
        </p:txBody>
      </p:sp>
      <p:sp>
        <p:nvSpPr>
          <p:cNvPr id="14" name="Text Box 62"/>
          <p:cNvSpPr txBox="1">
            <a:spLocks noChangeArrowheads="1"/>
          </p:cNvSpPr>
          <p:nvPr/>
        </p:nvSpPr>
        <p:spPr bwMode="auto">
          <a:xfrm>
            <a:off x="7467600" y="5029200"/>
            <a:ext cx="1117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ru-RU" b="1"/>
              <a:t>GWP = 6</a:t>
            </a:r>
            <a:endParaRPr lang="ru-RU" altLang="ru-RU" b="1"/>
          </a:p>
        </p:txBody>
      </p:sp>
      <p:sp>
        <p:nvSpPr>
          <p:cNvPr id="15" name="Text Box 63"/>
          <p:cNvSpPr txBox="1">
            <a:spLocks noChangeArrowheads="1"/>
          </p:cNvSpPr>
          <p:nvPr/>
        </p:nvSpPr>
        <p:spPr bwMode="auto">
          <a:xfrm>
            <a:off x="5148263" y="671513"/>
            <a:ext cx="3201987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b="1"/>
              <a:t>Потенциал глобального потепления   </a:t>
            </a:r>
            <a:r>
              <a:rPr lang="en-US" altLang="ru-RU" b="1"/>
              <a:t>GWP = 1430</a:t>
            </a:r>
            <a:endParaRPr lang="ru-RU" altLang="ru-RU" b="1"/>
          </a:p>
        </p:txBody>
      </p:sp>
      <p:sp>
        <p:nvSpPr>
          <p:cNvPr id="16" name="Line 64"/>
          <p:cNvSpPr>
            <a:spLocks noChangeShapeType="1"/>
          </p:cNvSpPr>
          <p:nvPr/>
        </p:nvSpPr>
        <p:spPr bwMode="auto">
          <a:xfrm flipH="1">
            <a:off x="1524000" y="2286000"/>
            <a:ext cx="1219200" cy="1219200"/>
          </a:xfrm>
          <a:prstGeom prst="line">
            <a:avLst/>
          </a:prstGeom>
          <a:noFill/>
          <a:ln w="635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" name="Line 65"/>
          <p:cNvSpPr>
            <a:spLocks noChangeShapeType="1"/>
          </p:cNvSpPr>
          <p:nvPr/>
        </p:nvSpPr>
        <p:spPr bwMode="auto">
          <a:xfrm>
            <a:off x="3429000" y="2286000"/>
            <a:ext cx="76200" cy="1295400"/>
          </a:xfrm>
          <a:prstGeom prst="line">
            <a:avLst/>
          </a:prstGeom>
          <a:noFill/>
          <a:ln w="635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" name="Line 66"/>
          <p:cNvSpPr>
            <a:spLocks noChangeShapeType="1"/>
          </p:cNvSpPr>
          <p:nvPr/>
        </p:nvSpPr>
        <p:spPr bwMode="auto">
          <a:xfrm>
            <a:off x="4114800" y="2286000"/>
            <a:ext cx="1371600" cy="1371600"/>
          </a:xfrm>
          <a:prstGeom prst="line">
            <a:avLst/>
          </a:prstGeom>
          <a:noFill/>
          <a:ln w="635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" name="Line 67"/>
          <p:cNvSpPr>
            <a:spLocks noChangeShapeType="1"/>
          </p:cNvSpPr>
          <p:nvPr/>
        </p:nvSpPr>
        <p:spPr bwMode="auto">
          <a:xfrm>
            <a:off x="4724400" y="2286000"/>
            <a:ext cx="2895600" cy="1295400"/>
          </a:xfrm>
          <a:prstGeom prst="line">
            <a:avLst/>
          </a:prstGeom>
          <a:noFill/>
          <a:ln w="635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0" name="Picture 6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657600"/>
            <a:ext cx="19050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56"/>
          <p:cNvSpPr>
            <a:spLocks noChangeArrowheads="1"/>
          </p:cNvSpPr>
          <p:nvPr/>
        </p:nvSpPr>
        <p:spPr bwMode="auto">
          <a:xfrm>
            <a:off x="0" y="-30211"/>
            <a:ext cx="9144000" cy="6509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800" b="1" dirty="0">
                <a:solidFill>
                  <a:schemeClr val="bg1"/>
                </a:solidFill>
              </a:rPr>
              <a:t>МОЛЕКУЛЫ</a:t>
            </a:r>
            <a:r>
              <a:rPr lang="en-US" altLang="ru-RU" sz="2800" b="1" dirty="0">
                <a:solidFill>
                  <a:schemeClr val="bg1"/>
                </a:solidFill>
              </a:rPr>
              <a:t> </a:t>
            </a:r>
            <a:r>
              <a:rPr lang="ru-RU" altLang="ru-RU" sz="2800" b="1" dirty="0">
                <a:solidFill>
                  <a:schemeClr val="bg1"/>
                </a:solidFill>
              </a:rPr>
              <a:t>ХЛАДАГЕНТОВ</a:t>
            </a:r>
            <a:endParaRPr lang="ru-RU" alt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1088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2531" name="Rectangle 56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bg1"/>
                </a:solidFill>
              </a:rPr>
              <a:t>ПРОИЗВОДСТВО ХЛАДАГЕНТОВ 4-ГО ПОКОЛЕНИЯ </a:t>
            </a:r>
            <a:br>
              <a:rPr lang="ru-RU" sz="2000" b="1">
                <a:solidFill>
                  <a:schemeClr val="bg1"/>
                </a:solidFill>
              </a:rPr>
            </a:br>
            <a:r>
              <a:rPr lang="ru-RU" sz="2000" b="1">
                <a:solidFill>
                  <a:schemeClr val="bg1"/>
                </a:solidFill>
              </a:rPr>
              <a:t>ИЗ ПРОДУКТОВ ПЕРЕРАБОТКИ ГАЗА НА ГЕЛИЕВОМ ЗАВОДЕ</a:t>
            </a:r>
          </a:p>
        </p:txBody>
      </p:sp>
      <p:sp>
        <p:nvSpPr>
          <p:cNvPr id="22532" name="Rectangle 5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200"/>
          </a:p>
        </p:txBody>
      </p:sp>
      <p:sp>
        <p:nvSpPr>
          <p:cNvPr id="2253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253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253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25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2537" name="Rectangle 37"/>
          <p:cNvSpPr>
            <a:spLocks noChangeArrowheads="1"/>
          </p:cNvSpPr>
          <p:nvPr/>
        </p:nvSpPr>
        <p:spPr bwMode="auto">
          <a:xfrm>
            <a:off x="0" y="836613"/>
            <a:ext cx="9144000" cy="6021387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2538" name="Picture 23" descr="Karachaganak Orenburg Kazan Salava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908050"/>
            <a:ext cx="7019925" cy="575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9" name="Picture 25" descr="R1234y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37493"/>
            <a:ext cx="2051720" cy="1450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0" name="Picture 26" descr="R1234ze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5157192"/>
            <a:ext cx="2023162" cy="143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1" name="Text Box 32"/>
          <p:cNvSpPr txBox="1">
            <a:spLocks noChangeArrowheads="1"/>
          </p:cNvSpPr>
          <p:nvPr/>
        </p:nvSpPr>
        <p:spPr bwMode="auto">
          <a:xfrm>
            <a:off x="-9526" y="4819054"/>
            <a:ext cx="2143125" cy="338138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000066"/>
                </a:solidFill>
              </a:rPr>
              <a:t>R-1234yf</a:t>
            </a:r>
            <a:r>
              <a:rPr lang="ru-RU" altLang="zh-CN" sz="1600" dirty="0">
                <a:solidFill>
                  <a:srgbClr val="000066"/>
                </a:solidFill>
              </a:rPr>
              <a:t> </a:t>
            </a:r>
            <a:endParaRPr lang="ru-RU" sz="1600" dirty="0">
              <a:solidFill>
                <a:srgbClr val="000066"/>
              </a:solidFill>
            </a:endParaRPr>
          </a:p>
        </p:txBody>
      </p:sp>
      <p:sp>
        <p:nvSpPr>
          <p:cNvPr id="22542" name="Text Box 32"/>
          <p:cNvSpPr txBox="1">
            <a:spLocks noChangeArrowheads="1"/>
          </p:cNvSpPr>
          <p:nvPr/>
        </p:nvSpPr>
        <p:spPr bwMode="auto">
          <a:xfrm>
            <a:off x="0" y="6500813"/>
            <a:ext cx="2143125" cy="338137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600" b="1">
                <a:solidFill>
                  <a:srgbClr val="000066"/>
                </a:solidFill>
              </a:rPr>
              <a:t>R-1234ze(E)</a:t>
            </a:r>
            <a:r>
              <a:rPr lang="ru-RU" altLang="zh-CN" sz="1600">
                <a:solidFill>
                  <a:srgbClr val="000066"/>
                </a:solidFill>
              </a:rPr>
              <a:t> </a:t>
            </a:r>
            <a:endParaRPr lang="ru-RU" sz="1600">
              <a:solidFill>
                <a:srgbClr val="000066"/>
              </a:solidFill>
            </a:endParaRPr>
          </a:p>
        </p:txBody>
      </p:sp>
      <p:sp>
        <p:nvSpPr>
          <p:cNvPr id="22543" name="Text Box 32"/>
          <p:cNvSpPr txBox="1">
            <a:spLocks noChangeArrowheads="1"/>
          </p:cNvSpPr>
          <p:nvPr/>
        </p:nvSpPr>
        <p:spPr bwMode="auto">
          <a:xfrm>
            <a:off x="0" y="908050"/>
            <a:ext cx="2124075" cy="2554545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ko-KR" sz="1600" b="1" dirty="0">
                <a:solidFill>
                  <a:srgbClr val="000066"/>
                </a:solidFill>
              </a:rPr>
              <a:t>Технологические связи </a:t>
            </a:r>
            <a:r>
              <a:rPr lang="ru-RU" altLang="ko-KR" sz="1600" b="1" dirty="0" err="1">
                <a:solidFill>
                  <a:srgbClr val="000066"/>
                </a:solidFill>
              </a:rPr>
              <a:t>Газопере-рабатывающего</a:t>
            </a:r>
            <a:r>
              <a:rPr lang="ru-RU" altLang="ko-KR" sz="1600" b="1" dirty="0">
                <a:solidFill>
                  <a:srgbClr val="000066"/>
                </a:solidFill>
              </a:rPr>
              <a:t> комплекса с Газо-конденсатными месторождениями, </a:t>
            </a:r>
            <a:br>
              <a:rPr lang="ru-RU" altLang="ko-KR" sz="1600" b="1" dirty="0">
                <a:solidFill>
                  <a:srgbClr val="000066"/>
                </a:solidFill>
              </a:rPr>
            </a:br>
            <a:r>
              <a:rPr lang="ru-RU" altLang="ko-KR" sz="1600" b="1" dirty="0">
                <a:solidFill>
                  <a:srgbClr val="000066"/>
                </a:solidFill>
              </a:rPr>
              <a:t>Нефтехимическим заводом и заводом </a:t>
            </a:r>
            <a:endParaRPr lang="en-US" altLang="ko-KR" sz="1600" b="1" dirty="0">
              <a:solidFill>
                <a:srgbClr val="000066"/>
              </a:solidFill>
              <a:ea typeface="Gulim" pitchFamily="34" charset="-127"/>
            </a:endParaRPr>
          </a:p>
          <a:p>
            <a:pPr algn="ctr" eaLnBrk="1" hangingPunct="1"/>
            <a:r>
              <a:rPr lang="ru-RU" altLang="ru-RU" sz="1600" b="1" dirty="0">
                <a:solidFill>
                  <a:srgbClr val="000066"/>
                </a:solidFill>
              </a:rPr>
              <a:t>Оргсинтеза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3555" name="Rectangle 56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bg1"/>
                </a:solidFill>
              </a:rPr>
              <a:t>ПРОИЗВОДСТВО ХЛАДАГЕНТОВ 4-ГО ПОКОЛЕНИЯ </a:t>
            </a:r>
            <a:br>
              <a:rPr lang="ru-RU" sz="2000" b="1">
                <a:solidFill>
                  <a:schemeClr val="bg1"/>
                </a:solidFill>
              </a:rPr>
            </a:br>
            <a:r>
              <a:rPr lang="ru-RU" sz="2000" b="1">
                <a:solidFill>
                  <a:schemeClr val="bg1"/>
                </a:solidFill>
              </a:rPr>
              <a:t>ИЗ ПРОДУКТОВ ПЕРЕРАБОТКИ ГАЗА НА ГЕЛИЕВОМ ЗАВОДЕ</a:t>
            </a:r>
          </a:p>
        </p:txBody>
      </p:sp>
      <p:sp>
        <p:nvSpPr>
          <p:cNvPr id="23556" name="Rectangle 5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200"/>
          </a:p>
        </p:txBody>
      </p:sp>
      <p:sp>
        <p:nvSpPr>
          <p:cNvPr id="23557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55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55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5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561" name="Text Box 27"/>
          <p:cNvSpPr txBox="1">
            <a:spLocks noChangeArrowheads="1"/>
          </p:cNvSpPr>
          <p:nvPr/>
        </p:nvSpPr>
        <p:spPr bwMode="auto">
          <a:xfrm>
            <a:off x="179387" y="3283546"/>
            <a:ext cx="5184775" cy="33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zh-CN" sz="1400" b="1" dirty="0">
                <a:solidFill>
                  <a:srgbClr val="000066"/>
                </a:solidFill>
              </a:rPr>
              <a:t>Автомобильные кондиционеры</a:t>
            </a:r>
            <a:r>
              <a:rPr lang="en-US" altLang="zh-CN" sz="1400" b="1" dirty="0">
                <a:solidFill>
                  <a:srgbClr val="000066"/>
                </a:solidFill>
              </a:rPr>
              <a:t> -</a:t>
            </a:r>
            <a:r>
              <a:rPr lang="ru-RU" altLang="zh-CN" sz="1400" b="1" dirty="0">
                <a:solidFill>
                  <a:srgbClr val="000066"/>
                </a:solidFill>
              </a:rPr>
              <a:t> </a:t>
            </a:r>
            <a:r>
              <a:rPr lang="en-US" altLang="zh-CN" sz="1600" b="1" dirty="0" smtClean="0">
                <a:solidFill>
                  <a:srgbClr val="000066"/>
                </a:solidFill>
              </a:rPr>
              <a:t>R-1234yf</a:t>
            </a:r>
            <a:endParaRPr lang="ru-RU" altLang="zh-CN" sz="1600" b="1" dirty="0">
              <a:solidFill>
                <a:srgbClr val="000066"/>
              </a:solidFill>
            </a:endParaRPr>
          </a:p>
          <a:p>
            <a:r>
              <a:rPr lang="ru-RU" altLang="zh-CN" sz="1400" b="1" dirty="0" smtClean="0">
                <a:solidFill>
                  <a:srgbClr val="000066"/>
                </a:solidFill>
              </a:rPr>
              <a:t>Стационарные</a:t>
            </a:r>
            <a:r>
              <a:rPr lang="en-US" altLang="zh-CN" sz="1400" b="1" dirty="0" smtClean="0">
                <a:solidFill>
                  <a:srgbClr val="000066"/>
                </a:solidFill>
              </a:rPr>
              <a:t> </a:t>
            </a:r>
            <a:r>
              <a:rPr lang="ru-RU" altLang="zh-CN" sz="1400" b="1" dirty="0">
                <a:solidFill>
                  <a:srgbClr val="000066"/>
                </a:solidFill>
              </a:rPr>
              <a:t>кондиционеры</a:t>
            </a:r>
            <a:r>
              <a:rPr lang="en-US" altLang="zh-CN" sz="1400" b="1" dirty="0">
                <a:solidFill>
                  <a:srgbClr val="000066"/>
                </a:solidFill>
              </a:rPr>
              <a:t> </a:t>
            </a:r>
            <a:r>
              <a:rPr lang="en-US" altLang="zh-CN" sz="1600" b="1" dirty="0">
                <a:solidFill>
                  <a:srgbClr val="000066"/>
                </a:solidFill>
              </a:rPr>
              <a:t>- </a:t>
            </a:r>
            <a:r>
              <a:rPr lang="en-US" altLang="zh-CN" sz="1600" b="1" dirty="0" smtClean="0">
                <a:solidFill>
                  <a:srgbClr val="000066"/>
                </a:solidFill>
              </a:rPr>
              <a:t>R-1234yf</a:t>
            </a:r>
            <a:endParaRPr lang="ru-RU" altLang="zh-CN" sz="1600" b="1" dirty="0" smtClean="0">
              <a:solidFill>
                <a:srgbClr val="000066"/>
              </a:solidFill>
            </a:endParaRPr>
          </a:p>
          <a:p>
            <a:r>
              <a:rPr lang="ru-RU" altLang="zh-CN" sz="1400" b="1" dirty="0" smtClean="0">
                <a:solidFill>
                  <a:srgbClr val="000066"/>
                </a:solidFill>
              </a:rPr>
              <a:t>Тепловые </a:t>
            </a:r>
            <a:r>
              <a:rPr lang="ru-RU" altLang="zh-CN" sz="1400" b="1" dirty="0">
                <a:solidFill>
                  <a:srgbClr val="000066"/>
                </a:solidFill>
              </a:rPr>
              <a:t>насосы</a:t>
            </a:r>
            <a:r>
              <a:rPr lang="en-US" altLang="zh-CN" sz="1400" b="1" dirty="0">
                <a:solidFill>
                  <a:srgbClr val="000066"/>
                </a:solidFill>
              </a:rPr>
              <a:t> </a:t>
            </a:r>
            <a:r>
              <a:rPr lang="en-US" altLang="zh-CN" sz="1600" b="1" dirty="0">
                <a:solidFill>
                  <a:srgbClr val="000066"/>
                </a:solidFill>
              </a:rPr>
              <a:t>– R-1243zf, R-1234ze(E), </a:t>
            </a:r>
            <a:r>
              <a:rPr lang="ru-RU" altLang="zh-CN" sz="1600" b="1" dirty="0" smtClean="0">
                <a:solidFill>
                  <a:srgbClr val="000066"/>
                </a:solidFill>
              </a:rPr>
              <a:t/>
            </a:r>
            <a:br>
              <a:rPr lang="ru-RU" altLang="zh-CN" sz="1600" b="1" dirty="0" smtClean="0">
                <a:solidFill>
                  <a:srgbClr val="000066"/>
                </a:solidFill>
              </a:rPr>
            </a:br>
            <a:r>
              <a:rPr lang="ru-RU" altLang="zh-CN" sz="1600" b="1" dirty="0" smtClean="0">
                <a:solidFill>
                  <a:srgbClr val="000066"/>
                </a:solidFill>
              </a:rPr>
              <a:t>                                </a:t>
            </a:r>
            <a:r>
              <a:rPr lang="en-US" altLang="zh-CN" sz="1600" b="1" dirty="0" smtClean="0">
                <a:solidFill>
                  <a:srgbClr val="000066"/>
                </a:solidFill>
              </a:rPr>
              <a:t>R-1234ze(Z</a:t>
            </a:r>
            <a:r>
              <a:rPr lang="en-US" altLang="zh-CN" sz="1600" b="1" dirty="0">
                <a:solidFill>
                  <a:srgbClr val="000066"/>
                </a:solidFill>
              </a:rPr>
              <a:t>), R-1234ye(E</a:t>
            </a:r>
            <a:r>
              <a:rPr lang="en-US" altLang="zh-CN" sz="1600" b="1" dirty="0" smtClean="0">
                <a:solidFill>
                  <a:srgbClr val="000066"/>
                </a:solidFill>
              </a:rPr>
              <a:t>)</a:t>
            </a:r>
            <a:endParaRPr lang="ru-RU" altLang="zh-CN" sz="1600" b="1" dirty="0" smtClean="0">
              <a:solidFill>
                <a:srgbClr val="000066"/>
              </a:solidFill>
            </a:endParaRPr>
          </a:p>
          <a:p>
            <a:r>
              <a:rPr lang="ru-RU" altLang="zh-CN" sz="1400" b="1" dirty="0" smtClean="0">
                <a:solidFill>
                  <a:srgbClr val="000066"/>
                </a:solidFill>
              </a:rPr>
              <a:t>Холодильные </a:t>
            </a:r>
            <a:r>
              <a:rPr lang="ru-RU" altLang="zh-CN" sz="1400" b="1" dirty="0">
                <a:solidFill>
                  <a:srgbClr val="000066"/>
                </a:solidFill>
              </a:rPr>
              <a:t>машины </a:t>
            </a:r>
            <a:r>
              <a:rPr lang="en-US" altLang="zh-CN" sz="1600" b="1" dirty="0">
                <a:solidFill>
                  <a:srgbClr val="000066"/>
                </a:solidFill>
              </a:rPr>
              <a:t>- R-1234yf, R-1243zf, </a:t>
            </a:r>
            <a:r>
              <a:rPr lang="ru-RU" altLang="zh-CN" sz="1600" b="1" dirty="0" smtClean="0">
                <a:solidFill>
                  <a:srgbClr val="000066"/>
                </a:solidFill>
              </a:rPr>
              <a:t/>
            </a:r>
            <a:br>
              <a:rPr lang="ru-RU" altLang="zh-CN" sz="1600" b="1" dirty="0" smtClean="0">
                <a:solidFill>
                  <a:srgbClr val="000066"/>
                </a:solidFill>
              </a:rPr>
            </a:br>
            <a:r>
              <a:rPr lang="ru-RU" altLang="zh-CN" sz="1600" b="1" dirty="0" smtClean="0">
                <a:solidFill>
                  <a:srgbClr val="000066"/>
                </a:solidFill>
              </a:rPr>
              <a:t>                                       </a:t>
            </a:r>
            <a:r>
              <a:rPr lang="en-US" altLang="zh-CN" sz="1600" b="1" dirty="0" smtClean="0">
                <a:solidFill>
                  <a:srgbClr val="000066"/>
                </a:solidFill>
              </a:rPr>
              <a:t>R-1234ze(E</a:t>
            </a:r>
            <a:r>
              <a:rPr lang="en-US" altLang="zh-CN" sz="1600" b="1" dirty="0">
                <a:solidFill>
                  <a:srgbClr val="000066"/>
                </a:solidFill>
              </a:rPr>
              <a:t>), R-1234ye(E</a:t>
            </a:r>
            <a:r>
              <a:rPr lang="en-US" altLang="zh-CN" sz="1600" b="1" dirty="0" smtClean="0">
                <a:solidFill>
                  <a:srgbClr val="000066"/>
                </a:solidFill>
              </a:rPr>
              <a:t>)</a:t>
            </a:r>
            <a:endParaRPr lang="ru-RU" altLang="zh-CN" sz="1600" b="1" dirty="0" smtClean="0">
              <a:solidFill>
                <a:srgbClr val="000066"/>
              </a:solidFill>
            </a:endParaRPr>
          </a:p>
          <a:p>
            <a:r>
              <a:rPr lang="ru-RU" altLang="zh-CN" sz="1400" b="1" dirty="0" smtClean="0">
                <a:solidFill>
                  <a:srgbClr val="000066"/>
                </a:solidFill>
              </a:rPr>
              <a:t>Средства </a:t>
            </a:r>
            <a:r>
              <a:rPr lang="ru-RU" altLang="zh-CN" sz="1400" b="1" dirty="0">
                <a:solidFill>
                  <a:srgbClr val="000066"/>
                </a:solidFill>
              </a:rPr>
              <a:t>пожаротушения </a:t>
            </a:r>
            <a:r>
              <a:rPr lang="ru-RU" altLang="zh-CN" sz="1600" b="1" dirty="0">
                <a:solidFill>
                  <a:srgbClr val="000066"/>
                </a:solidFill>
              </a:rPr>
              <a:t>– </a:t>
            </a:r>
            <a:r>
              <a:rPr lang="en-US" altLang="zh-CN" sz="1600" b="1" dirty="0">
                <a:solidFill>
                  <a:srgbClr val="000066"/>
                </a:solidFill>
              </a:rPr>
              <a:t>R-1234ze(E</a:t>
            </a:r>
            <a:r>
              <a:rPr lang="en-US" altLang="zh-CN" sz="1600" b="1" dirty="0" smtClean="0">
                <a:solidFill>
                  <a:srgbClr val="000066"/>
                </a:solidFill>
              </a:rPr>
              <a:t>)</a:t>
            </a:r>
            <a:endParaRPr lang="ru-RU" altLang="zh-CN" sz="1600" b="1" dirty="0" smtClean="0">
              <a:solidFill>
                <a:srgbClr val="000066"/>
              </a:solidFill>
            </a:endParaRPr>
          </a:p>
          <a:p>
            <a:r>
              <a:rPr lang="ru-RU" altLang="zh-CN" sz="1400" b="1" dirty="0" smtClean="0">
                <a:solidFill>
                  <a:srgbClr val="000066"/>
                </a:solidFill>
              </a:rPr>
              <a:t>Строительная </a:t>
            </a:r>
            <a:r>
              <a:rPr lang="ru-RU" altLang="zh-CN" sz="1400" b="1" dirty="0">
                <a:solidFill>
                  <a:srgbClr val="000066"/>
                </a:solidFill>
              </a:rPr>
              <a:t>пена</a:t>
            </a:r>
          </a:p>
          <a:p>
            <a:pPr marL="465138" lvl="1" indent="-285750"/>
            <a:endParaRPr lang="ru-RU" altLang="zh-CN" sz="1600" b="1" dirty="0">
              <a:solidFill>
                <a:srgbClr val="000066"/>
              </a:solidFill>
            </a:endParaRPr>
          </a:p>
          <a:p>
            <a:r>
              <a:rPr lang="ru-RU" altLang="zh-CN" b="1" dirty="0">
                <a:solidFill>
                  <a:srgbClr val="000066"/>
                </a:solidFill>
              </a:rPr>
              <a:t>Объем потенциального рынка </a:t>
            </a:r>
            <a:r>
              <a:rPr lang="ru-RU" altLang="zh-CN" b="1" dirty="0" smtClean="0">
                <a:solidFill>
                  <a:srgbClr val="000066"/>
                </a:solidFill>
              </a:rPr>
              <a:t/>
            </a:r>
            <a:br>
              <a:rPr lang="ru-RU" altLang="zh-CN" b="1" dirty="0" smtClean="0">
                <a:solidFill>
                  <a:srgbClr val="000066"/>
                </a:solidFill>
              </a:rPr>
            </a:br>
            <a:r>
              <a:rPr lang="ru-RU" altLang="zh-CN" b="1" dirty="0" smtClean="0">
                <a:solidFill>
                  <a:srgbClr val="000066"/>
                </a:solidFill>
              </a:rPr>
              <a:t>хладагентов </a:t>
            </a:r>
            <a:r>
              <a:rPr lang="ru-RU" altLang="zh-CN" b="1" dirty="0">
                <a:solidFill>
                  <a:srgbClr val="000066"/>
                </a:solidFill>
              </a:rPr>
              <a:t>4-го поколения – </a:t>
            </a:r>
            <a:r>
              <a:rPr lang="ru-RU" altLang="zh-CN" b="1" dirty="0" smtClean="0">
                <a:solidFill>
                  <a:srgbClr val="000066"/>
                </a:solidFill>
              </a:rPr>
              <a:t/>
            </a:r>
            <a:br>
              <a:rPr lang="ru-RU" altLang="zh-CN" b="1" dirty="0" smtClean="0">
                <a:solidFill>
                  <a:srgbClr val="000066"/>
                </a:solidFill>
              </a:rPr>
            </a:br>
            <a:r>
              <a:rPr lang="ru-RU" altLang="zh-CN" b="1" dirty="0" smtClean="0">
                <a:solidFill>
                  <a:srgbClr val="000066"/>
                </a:solidFill>
              </a:rPr>
              <a:t>более </a:t>
            </a:r>
            <a:r>
              <a:rPr lang="ru-RU" altLang="zh-CN" b="1" dirty="0">
                <a:solidFill>
                  <a:srgbClr val="000066"/>
                </a:solidFill>
              </a:rPr>
              <a:t>100 000 тонн фтористых </a:t>
            </a:r>
            <a:r>
              <a:rPr lang="ru-RU" altLang="zh-CN" b="1" dirty="0" smtClean="0">
                <a:solidFill>
                  <a:srgbClr val="000066"/>
                </a:solidFill>
              </a:rPr>
              <a:t/>
            </a:r>
            <a:br>
              <a:rPr lang="ru-RU" altLang="zh-CN" b="1" dirty="0" smtClean="0">
                <a:solidFill>
                  <a:srgbClr val="000066"/>
                </a:solidFill>
              </a:rPr>
            </a:br>
            <a:r>
              <a:rPr lang="ru-RU" altLang="zh-CN" b="1" dirty="0" smtClean="0">
                <a:solidFill>
                  <a:srgbClr val="000066"/>
                </a:solidFill>
              </a:rPr>
              <a:t>пропиленов </a:t>
            </a:r>
            <a:r>
              <a:rPr lang="ru-RU" altLang="zh-CN" b="1" dirty="0">
                <a:solidFill>
                  <a:srgbClr val="000066"/>
                </a:solidFill>
              </a:rPr>
              <a:t>в </a:t>
            </a:r>
            <a:r>
              <a:rPr lang="ru-RU" altLang="zh-CN" b="1" dirty="0" smtClean="0">
                <a:solidFill>
                  <a:srgbClr val="000066"/>
                </a:solidFill>
              </a:rPr>
              <a:t>год</a:t>
            </a:r>
            <a:endParaRPr lang="ru-RU" sz="1400" b="1" baseline="30000" dirty="0">
              <a:solidFill>
                <a:srgbClr val="000066"/>
              </a:solidFill>
            </a:endParaRPr>
          </a:p>
        </p:txBody>
      </p:sp>
      <p:sp>
        <p:nvSpPr>
          <p:cNvPr id="23562" name="Text Box 32"/>
          <p:cNvSpPr txBox="1">
            <a:spLocks noChangeArrowheads="1"/>
          </p:cNvSpPr>
          <p:nvPr/>
        </p:nvSpPr>
        <p:spPr bwMode="auto">
          <a:xfrm>
            <a:off x="468313" y="2781300"/>
            <a:ext cx="8101012" cy="369332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zh-CN" b="1" dirty="0">
                <a:solidFill>
                  <a:srgbClr val="000066"/>
                </a:solidFill>
                <a:latin typeface="Times New Roman" pitchFamily="18" charset="0"/>
              </a:rPr>
              <a:t>Потенциальный рынок хладагентов 4-го поколения</a:t>
            </a:r>
            <a:r>
              <a:rPr lang="ru-RU" altLang="zh-CN" dirty="0">
                <a:solidFill>
                  <a:srgbClr val="000066"/>
                </a:solidFill>
              </a:rPr>
              <a:t> </a:t>
            </a:r>
            <a:endParaRPr lang="ru-RU" dirty="0">
              <a:solidFill>
                <a:srgbClr val="000066"/>
              </a:solidFill>
            </a:endParaRPr>
          </a:p>
        </p:txBody>
      </p:sp>
      <p:sp>
        <p:nvSpPr>
          <p:cNvPr id="23563" name="Rectangle 37"/>
          <p:cNvSpPr>
            <a:spLocks noChangeArrowheads="1"/>
          </p:cNvSpPr>
          <p:nvPr/>
        </p:nvSpPr>
        <p:spPr bwMode="auto">
          <a:xfrm>
            <a:off x="0" y="2708275"/>
            <a:ext cx="9144000" cy="3960813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60520" name="Group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565791"/>
              </p:ext>
            </p:extLst>
          </p:nvPr>
        </p:nvGraphicFramePr>
        <p:xfrm>
          <a:off x="0" y="765175"/>
          <a:ext cx="9108504" cy="1847279"/>
        </p:xfrm>
        <a:graphic>
          <a:graphicData uri="http://schemas.openxmlformats.org/drawingml/2006/table">
            <a:tbl>
              <a:tblPr/>
              <a:tblGrid>
                <a:gridCol w="4101783"/>
                <a:gridCol w="804862"/>
                <a:gridCol w="950913"/>
                <a:gridCol w="950912"/>
                <a:gridCol w="1063625"/>
                <a:gridCol w="1236409"/>
              </a:tblGrid>
              <a:tr h="838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Наименование мероприятия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Кап.</a:t>
                      </a:r>
                      <a:b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</a:b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затраты, </a:t>
                      </a:r>
                      <a:b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</a:b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млн.руб.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Произв-во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хладаген-тов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/>
                      </a:r>
                      <a:b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</a:b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тыс.т/год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Снижение выбросов СО2,</a:t>
                      </a:r>
                      <a:b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</a:b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тыс.т/год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Экономи-ческий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эффект, млн.руб./год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Простой срок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окупа-емости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</a:b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лет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3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Производство хладагентов 4-го поколения из продуктов пере-работки газа на гелиевом заводе</a:t>
                      </a:r>
                      <a:endParaRPr kumimoji="0" lang="ru-RU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3 580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5,0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7500 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16 000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0,22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3590" name="Picture 105" descr="DSC041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625" y="3500438"/>
            <a:ext cx="3455988" cy="259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3869</TotalTime>
  <Words>711</Words>
  <Application>Microsoft Office PowerPoint</Application>
  <PresentationFormat>Экран (4:3)</PresentationFormat>
  <Paragraphs>171</Paragraphs>
  <Slides>21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Тема Office</vt:lpstr>
      <vt:lpstr>Точечный рисунок</vt:lpstr>
      <vt:lpstr>ПРИМЕНЕНИЕ ТЕПЛОВЫХ НАСОСОВ НА ГАЗОПЕРЕРАБАТЫВАЮЩИХ ПРЕДПРИЯТИЯХ И  ПРОИЗВОДСТВО ЭКОЛОГИЧНЫХ ХЛАДАГЕНТОВ</vt:lpstr>
      <vt:lpstr>Презентация PowerPoint</vt:lpstr>
      <vt:lpstr>ТОПЛИВНО-ЭНЕРГЕТИЧЕСКИЙ БАЛАНС ГПЗ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ПРОИЗВОДСТВО ЭЛЕКТРИЧЕСКОЙ И ТЕПЛОВОЙ ЭНЕРГИИ В ПГУ-ТЭЦ И ПРИМЕНЕНИЕ ТЕПЛОВЫХ НАСОСОВ НА ГАЗОПЕРЕРАБАТЫВАЮЩИХ ЗАВОДАХ</dc:title>
  <dc:creator>Пользователь</dc:creator>
  <cp:lastModifiedBy>Computer1</cp:lastModifiedBy>
  <cp:revision>83</cp:revision>
  <dcterms:created xsi:type="dcterms:W3CDTF">2012-05-31T15:24:55Z</dcterms:created>
  <dcterms:modified xsi:type="dcterms:W3CDTF">2015-02-04T11:17:11Z</dcterms:modified>
</cp:coreProperties>
</file>