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84" r:id="rId2"/>
    <p:sldId id="487" r:id="rId3"/>
    <p:sldId id="390" r:id="rId4"/>
    <p:sldId id="382" r:id="rId5"/>
    <p:sldId id="381" r:id="rId6"/>
    <p:sldId id="380" r:id="rId7"/>
    <p:sldId id="389" r:id="rId8"/>
    <p:sldId id="358" r:id="rId9"/>
    <p:sldId id="489" r:id="rId10"/>
    <p:sldId id="491" r:id="rId11"/>
    <p:sldId id="492" r:id="rId12"/>
    <p:sldId id="493" r:id="rId13"/>
    <p:sldId id="494" r:id="rId14"/>
    <p:sldId id="379" r:id="rId15"/>
    <p:sldId id="378" r:id="rId16"/>
    <p:sldId id="490" r:id="rId17"/>
    <p:sldId id="432" r:id="rId18"/>
    <p:sldId id="415" r:id="rId19"/>
    <p:sldId id="408" r:id="rId20"/>
    <p:sldId id="434" r:id="rId21"/>
    <p:sldId id="435" r:id="rId22"/>
    <p:sldId id="393" r:id="rId23"/>
    <p:sldId id="431" r:id="rId24"/>
    <p:sldId id="437" r:id="rId25"/>
    <p:sldId id="438" r:id="rId26"/>
    <p:sldId id="459" r:id="rId27"/>
    <p:sldId id="465" r:id="rId28"/>
    <p:sldId id="460" r:id="rId29"/>
    <p:sldId id="464" r:id="rId30"/>
    <p:sldId id="463" r:id="rId31"/>
    <p:sldId id="496" r:id="rId32"/>
    <p:sldId id="441" r:id="rId33"/>
    <p:sldId id="462" r:id="rId34"/>
    <p:sldId id="466" r:id="rId35"/>
    <p:sldId id="467" r:id="rId36"/>
    <p:sldId id="468" r:id="rId37"/>
    <p:sldId id="469" r:id="rId38"/>
    <p:sldId id="470" r:id="rId39"/>
    <p:sldId id="471" r:id="rId40"/>
    <p:sldId id="473" r:id="rId41"/>
    <p:sldId id="443" r:id="rId42"/>
    <p:sldId id="444" r:id="rId43"/>
    <p:sldId id="474" r:id="rId44"/>
    <p:sldId id="445" r:id="rId45"/>
    <p:sldId id="498" r:id="rId46"/>
    <p:sldId id="480" r:id="rId47"/>
    <p:sldId id="475" r:id="rId48"/>
    <p:sldId id="446" r:id="rId49"/>
    <p:sldId id="476" r:id="rId50"/>
    <p:sldId id="479" r:id="rId51"/>
    <p:sldId id="499" r:id="rId52"/>
    <p:sldId id="500" r:id="rId53"/>
    <p:sldId id="485" r:id="rId54"/>
    <p:sldId id="501" r:id="rId55"/>
    <p:sldId id="486" r:id="rId56"/>
    <p:sldId id="503" r:id="rId57"/>
    <p:sldId id="502" r:id="rId58"/>
    <p:sldId id="429" r:id="rId59"/>
    <p:sldId id="430" r:id="rId60"/>
  </p:sldIdLst>
  <p:sldSz cx="9144000" cy="6858000" type="screen4x3"/>
  <p:notesSz cx="6858000" cy="994727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78C4"/>
    <a:srgbClr val="3CACB2"/>
    <a:srgbClr val="369BA0"/>
    <a:srgbClr val="2895A0"/>
    <a:srgbClr val="227C86"/>
    <a:srgbClr val="43C2CF"/>
    <a:srgbClr val="298FE3"/>
    <a:srgbClr val="0A6FC2"/>
    <a:srgbClr val="1A86F2"/>
    <a:srgbClr val="446AC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22" autoAdjust="0"/>
    <p:restoredTop sz="85956" autoAdjust="0"/>
  </p:normalViewPr>
  <p:slideViewPr>
    <p:cSldViewPr>
      <p:cViewPr>
        <p:scale>
          <a:sx n="66" d="100"/>
          <a:sy n="66" d="100"/>
        </p:scale>
        <p:origin x="-1891" y="-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7BF486C-6190-4616-8538-6B635D1371D9}" type="datetimeFigureOut">
              <a:rPr lang="en-GB" altLang="pl-PL"/>
              <a:pPr>
                <a:defRPr/>
              </a:pPr>
              <a:t>06/02/2019</a:t>
            </a:fld>
            <a:endParaRPr lang="en-GB" alt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 smtClean="0"/>
              <a:t>Kliknij, aby edytować style wzorca tekstu</a:t>
            </a:r>
          </a:p>
          <a:p>
            <a:pPr lvl="1"/>
            <a:r>
              <a:rPr lang="pl-PL" altLang="pl-PL" noProof="0" smtClean="0"/>
              <a:t>Drugi poziom</a:t>
            </a:r>
          </a:p>
          <a:p>
            <a:pPr lvl="2"/>
            <a:r>
              <a:rPr lang="pl-PL" altLang="pl-PL" noProof="0" smtClean="0"/>
              <a:t>Trzeci poziom</a:t>
            </a:r>
          </a:p>
          <a:p>
            <a:pPr lvl="3"/>
            <a:r>
              <a:rPr lang="pl-PL" altLang="pl-PL" noProof="0" smtClean="0"/>
              <a:t>Czwarty poziom</a:t>
            </a:r>
          </a:p>
          <a:p>
            <a:pPr lvl="4"/>
            <a:r>
              <a:rPr lang="pl-PL" altLang="pl-PL" noProof="0" smtClean="0"/>
              <a:t>Piąty poziom</a:t>
            </a:r>
            <a:endParaRPr lang="en-GB" altLang="pl-PL" noProof="0" smtClean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99693A-9B5C-4081-AF19-CB324E025F5C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GB" altLang="pl-PL" smtClean="0"/>
          </a:p>
        </p:txBody>
      </p:sp>
      <p:sp>
        <p:nvSpPr>
          <p:cNvPr id="153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7D6A4C-9268-4A97-987D-6208C3E98B6E}" type="slidenum">
              <a:rPr lang="en-GB" altLang="pl-PL" smtClean="0"/>
              <a:pPr/>
              <a:t>1</a:t>
            </a:fld>
            <a:endParaRPr lang="en-GB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GB" altLang="pl-PL" smtClean="0"/>
          </a:p>
        </p:txBody>
      </p:sp>
      <p:sp>
        <p:nvSpPr>
          <p:cNvPr id="153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7D6A4C-9268-4A97-987D-6208C3E98B6E}" type="slidenum">
              <a:rPr lang="en-GB" altLang="pl-PL" smtClean="0"/>
              <a:pPr/>
              <a:t>2</a:t>
            </a:fld>
            <a:endParaRPr lang="en-GB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845717-0625-4D87-890E-7E61EA59DA26}" type="slidenum">
              <a:rPr lang="en-GB" altLang="pl-PL" smtClean="0"/>
              <a:pPr/>
              <a:t>3</a:t>
            </a:fld>
            <a:endParaRPr lang="en-GB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99693A-9B5C-4081-AF19-CB324E025F5C}" type="slidenum">
              <a:rPr lang="en-GB" altLang="pl-PL" smtClean="0"/>
              <a:pPr>
                <a:defRPr/>
              </a:pPr>
              <a:t>45</a:t>
            </a:fld>
            <a:endParaRPr lang="en-GB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22694-FDBD-42D1-8AC9-00284F9AA680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13242-0053-4E6D-B703-61BAE8C79D4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A4C58-B412-4215-B596-E9F036263380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7AA6A-E6C4-405C-A059-3B7AF85353A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FEE50-D8F0-482C-9149-3E5CEA28B946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02951-3280-44FD-ACC4-48526869E2C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0338D-0FDF-46BD-9940-3B1682E5BB17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084A4-B6D0-403E-9CCB-55C4DCB6D46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4E491-167D-46D8-9BC6-2DE7F9C27DE1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0B1F5-9EFE-4A93-A547-9161D9EEE26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5F7C5-A157-4150-B8F0-5E0EF3B93999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9DCE9-FB68-46F9-B973-580AE4EEC80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1579-70C1-4A0E-9B17-54AC732DF080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5072B-DAC9-4A2C-9BD8-C12D45CEE9B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27634-E444-4422-B79D-BC13F6F7D847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1981-1685-4462-82A8-4C51255B5BA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A00CC-2E54-4848-AC40-42DDDCB4C447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68F5-337B-40DE-AC60-55E9271A9B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630D-9732-4616-A8E1-3A6202B521E6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0A657-C106-4BBE-BEAC-36EDF68C6E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07572-7EC0-4E7A-9030-9E779C348F8F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5A770-48BE-471A-9A04-97873F0ABEF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EC75E3-22A7-4816-A401-607AC8EAF06E}" type="datetimeFigureOut">
              <a:rPr lang="pl-PL" altLang="pl-PL"/>
              <a:pPr>
                <a:defRPr/>
              </a:pPr>
              <a:t>06.02.2019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C5FB5F5-AA10-4015-BB10-9E3219F7FA8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ytuł 1"/>
          <p:cNvSpPr txBox="1">
            <a:spLocks/>
          </p:cNvSpPr>
          <p:nvPr/>
        </p:nvSpPr>
        <p:spPr bwMode="auto">
          <a:xfrm>
            <a:off x="0" y="5373688"/>
            <a:ext cx="91440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l-PL" altLang="pl-PL" sz="2000" b="1">
                <a:latin typeface="Calibri" pitchFamily="34" charset="0"/>
              </a:rPr>
              <a:t>www.sankom.net</a:t>
            </a:r>
            <a:endParaRPr lang="en-US" altLang="pl-PL" sz="2000" b="1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571612"/>
            <a:ext cx="792961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BIM- и BEM-моделирование при проектировании инженерных систем зданий и сооружений</a:t>
            </a:r>
          </a:p>
          <a:p>
            <a:pPr algn="ctr"/>
            <a:endParaRPr lang="en-US" sz="2000" dirty="0" smtClean="0"/>
          </a:p>
          <a:p>
            <a:pPr algn="ctr"/>
            <a:endParaRPr lang="en-US" sz="2000" b="1" i="1" dirty="0" smtClean="0"/>
          </a:p>
          <a:p>
            <a:pPr algn="ctr"/>
            <a:r>
              <a:rPr lang="ru-RU" sz="2000" b="1" dirty="0" smtClean="0"/>
              <a:t>Новый подход к BIM-проектированию.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Программы </a:t>
            </a:r>
            <a:r>
              <a:rPr lang="ru-RU" sz="2000" b="1" dirty="0" smtClean="0"/>
              <a:t>из серии </a:t>
            </a:r>
            <a:r>
              <a:rPr lang="ru-RU" sz="2000" b="1" dirty="0" err="1" smtClean="0"/>
              <a:t>Audytor</a:t>
            </a:r>
            <a:endParaRPr lang="ru-RU" sz="2000" dirty="0" smtClean="0"/>
          </a:p>
          <a:p>
            <a:pPr algn="ctr"/>
            <a:endParaRPr lang="en-US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14 февраля 2019 года </a:t>
            </a:r>
            <a:endParaRPr lang="ru-RU" sz="2000" dirty="0"/>
          </a:p>
        </p:txBody>
      </p:sp>
      <p:pic>
        <p:nvPicPr>
          <p:cNvPr id="4" name="Рисунок 3" descr="COK_logo-AT20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6143644"/>
            <a:ext cx="1000132" cy="318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922588"/>
            <a:ext cx="43148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ytuł 1"/>
          <p:cNvSpPr>
            <a:spLocks noGrp="1"/>
          </p:cNvSpPr>
          <p:nvPr>
            <p:ph type="ctrTitle" idx="4294967295"/>
          </p:nvPr>
        </p:nvSpPr>
        <p:spPr>
          <a:xfrm>
            <a:off x="0" y="1052513"/>
            <a:ext cx="9144000" cy="1519231"/>
          </a:xfrm>
        </p:spPr>
        <p:txBody>
          <a:bodyPr/>
          <a:lstStyle/>
          <a:p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>C</a:t>
            </a:r>
            <a:r>
              <a:rPr lang="ru-RU" sz="2700" b="1" dirty="0" err="1" smtClean="0"/>
              <a:t>овместная</a:t>
            </a:r>
            <a:r>
              <a:rPr lang="ru-RU" sz="2700" b="1" dirty="0" smtClean="0"/>
              <a:t> работа  программ </a:t>
            </a:r>
            <a:r>
              <a:rPr lang="ru-RU" sz="2700" b="1" dirty="0" err="1" smtClean="0"/>
              <a:t>Аutodesk</a:t>
            </a:r>
            <a:r>
              <a:rPr lang="ru-RU" sz="2700" b="1" dirty="0" smtClean="0"/>
              <a:t> </a:t>
            </a:r>
            <a:r>
              <a:rPr lang="en-US" sz="2700" b="1" dirty="0" smtClean="0"/>
              <a:t>R</a:t>
            </a:r>
            <a:r>
              <a:rPr lang="ru-RU" sz="2700" b="1" dirty="0" err="1" smtClean="0"/>
              <a:t>evit</a:t>
            </a:r>
            <a:r>
              <a:rPr lang="ru-RU" sz="2700" b="1" dirty="0" smtClean="0"/>
              <a:t> и </a:t>
            </a:r>
            <a:r>
              <a:rPr lang="en-US" sz="2700" b="1" dirty="0" err="1" smtClean="0"/>
              <a:t>Audytor</a:t>
            </a:r>
            <a:endParaRPr lang="ru-RU" sz="2700" dirty="0"/>
          </a:p>
        </p:txBody>
      </p:sp>
      <p:sp>
        <p:nvSpPr>
          <p:cNvPr id="2052" name="Tytuł 1"/>
          <p:cNvSpPr txBox="1">
            <a:spLocks/>
          </p:cNvSpPr>
          <p:nvPr/>
        </p:nvSpPr>
        <p:spPr bwMode="auto">
          <a:xfrm>
            <a:off x="3851275" y="3068638"/>
            <a:ext cx="2592388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ru-RU" altLang="pl-PL" sz="1600" b="1" dirty="0">
                <a:latin typeface="Calibri" pitchFamily="34" charset="0"/>
              </a:rPr>
              <a:t>Программное обеспечение для проектирования инженерных систем является одним из основных инструментов работы современного проектировщика.</a:t>
            </a:r>
            <a:endParaRPr lang="en-US" altLang="pl-PL" sz="1600" b="1" dirty="0">
              <a:latin typeface="Calibri" pitchFamily="34" charset="0"/>
            </a:endParaRPr>
          </a:p>
        </p:txBody>
      </p:sp>
      <p:sp>
        <p:nvSpPr>
          <p:cNvPr id="2053" name="Tytuł 1"/>
          <p:cNvSpPr txBox="1">
            <a:spLocks/>
          </p:cNvSpPr>
          <p:nvPr/>
        </p:nvSpPr>
        <p:spPr bwMode="auto">
          <a:xfrm>
            <a:off x="0" y="5373688"/>
            <a:ext cx="91440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l-PL" altLang="pl-PL" sz="2000" b="1">
                <a:latin typeface="Calibri" pitchFamily="34" charset="0"/>
              </a:rPr>
              <a:t>www.sankom.net</a:t>
            </a:r>
            <a:endParaRPr lang="en-US" altLang="pl-PL" sz="20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2500313"/>
            <a:ext cx="785812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3000375" y="714375"/>
            <a:ext cx="4143375" cy="862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+mj-lt"/>
              </a:rPr>
              <a:t>Фирма </a:t>
            </a:r>
            <a:r>
              <a:rPr lang="pl-PL" sz="3200" b="1" dirty="0" smtClean="0">
                <a:latin typeface="+mj-lt"/>
              </a:rPr>
              <a:t>SANKOM</a:t>
            </a:r>
            <a:endParaRPr lang="ru-RU" sz="3200" b="1" dirty="0">
              <a:latin typeface="+mj-lt"/>
            </a:endParaRPr>
          </a:p>
          <a:p>
            <a:pPr algn="ctr">
              <a:defRPr/>
            </a:pPr>
            <a:endParaRPr lang="pl-PL" dirty="0"/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714500"/>
            <a:ext cx="609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2071688" y="1714500"/>
            <a:ext cx="60721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Почти 30-летний опыт в области разработки программного обеспечения </a:t>
            </a:r>
            <a:endParaRPr lang="pl-PL" dirty="0">
              <a:latin typeface="+mn-lt"/>
            </a:endParaRPr>
          </a:p>
        </p:txBody>
      </p:sp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3357563"/>
            <a:ext cx="6762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ole tekstowe 9"/>
          <p:cNvSpPr txBox="1"/>
          <p:nvPr/>
        </p:nvSpPr>
        <p:spPr>
          <a:xfrm>
            <a:off x="2000250" y="3357563"/>
            <a:ext cx="50006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j-lt"/>
              </a:rPr>
              <a:t>Программное обеспечение в различных языковых версиях</a:t>
            </a:r>
            <a:endParaRPr lang="pl-PL" dirty="0">
              <a:latin typeface="+mj-lt"/>
            </a:endParaRPr>
          </a:p>
        </p:txBody>
      </p:sp>
      <p:pic>
        <p:nvPicPr>
          <p:cNvPr id="308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63" y="4214813"/>
            <a:ext cx="714375" cy="600075"/>
          </a:xfrm>
          <a:prstGeom prst="rect">
            <a:avLst/>
          </a:prstGeom>
          <a:noFill/>
          <a:ln w="9525">
            <a:solidFill>
              <a:srgbClr val="3374BA"/>
            </a:solidFill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2000250" y="4214813"/>
            <a:ext cx="50006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j-lt"/>
              </a:rPr>
              <a:t>Постоянное сотрудничество с ведущими научными институтами и ассоциациями</a:t>
            </a:r>
            <a:endParaRPr lang="pl-PL" dirty="0">
              <a:latin typeface="+mj-lt"/>
            </a:endParaRPr>
          </a:p>
        </p:txBody>
      </p:sp>
      <p:pic>
        <p:nvPicPr>
          <p:cNvPr id="308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3000" y="5000625"/>
            <a:ext cx="5429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ole tekstowe 12"/>
          <p:cNvSpPr txBox="1"/>
          <p:nvPr/>
        </p:nvSpPr>
        <p:spPr>
          <a:xfrm>
            <a:off x="2000250" y="5000625"/>
            <a:ext cx="46434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j-lt"/>
              </a:rPr>
              <a:t>Техническая поддержка</a:t>
            </a:r>
            <a:endParaRPr lang="pl-PL" dirty="0">
              <a:latin typeface="+mj-lt"/>
            </a:endParaRPr>
          </a:p>
        </p:txBody>
      </p:sp>
      <p:pic>
        <p:nvPicPr>
          <p:cNvPr id="3084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25" y="5643563"/>
            <a:ext cx="790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ole tekstowe 14"/>
          <p:cNvSpPr txBox="1"/>
          <p:nvPr/>
        </p:nvSpPr>
        <p:spPr>
          <a:xfrm>
            <a:off x="2000250" y="5643563"/>
            <a:ext cx="48577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Мастер-классы, презентации и семинары</a:t>
            </a:r>
            <a:endParaRPr lang="pl-PL" dirty="0">
              <a:latin typeface="+mn-lt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2000250" y="2643188"/>
            <a:ext cx="58578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Эксперты по теплоэнергетике, отопительной </a:t>
            </a:r>
            <a:r>
              <a:rPr lang="ru-RU" dirty="0" smtClean="0">
                <a:latin typeface="+mn-lt"/>
              </a:rPr>
              <a:t>технике</a:t>
            </a:r>
            <a:r>
              <a:rPr lang="ru-RU" dirty="0">
                <a:latin typeface="+mn-lt"/>
              </a:rPr>
              <a:t>, вентиляции, кондиционированию и водоснабжению     </a:t>
            </a:r>
            <a:endParaRPr lang="pl-PL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60363" y="2714620"/>
            <a:ext cx="3457575" cy="3702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315" name="pole tekstowe 12"/>
          <p:cNvSpPr txBox="1">
            <a:spLocks noChangeArrowheads="1"/>
          </p:cNvSpPr>
          <p:nvPr/>
        </p:nvSpPr>
        <p:spPr bwMode="auto">
          <a:xfrm>
            <a:off x="428597" y="2786058"/>
            <a:ext cx="314327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dirty="0">
                <a:latin typeface="Calibri" pitchFamily="34" charset="0"/>
              </a:rPr>
              <a:t>Интуитивно понятные </a:t>
            </a:r>
            <a:r>
              <a:rPr lang="pl-PL" altLang="pl-PL" dirty="0" smtClean="0">
                <a:latin typeface="Calibri" pitchFamily="34" charset="0"/>
              </a:rPr>
              <a:t>Web</a:t>
            </a:r>
            <a:r>
              <a:rPr lang="ru-RU" altLang="pl-PL" dirty="0" smtClean="0">
                <a:latin typeface="Calibri" pitchFamily="34" charset="0"/>
              </a:rPr>
              <a:t> приложения </a:t>
            </a:r>
            <a:r>
              <a:rPr lang="ru-RU" altLang="pl-PL" dirty="0">
                <a:latin typeface="Calibri" pitchFamily="34" charset="0"/>
              </a:rPr>
              <a:t>служат для </a:t>
            </a:r>
            <a:r>
              <a:rPr lang="ru-RU" altLang="pl-PL" dirty="0" smtClean="0">
                <a:latin typeface="Calibri" pitchFamily="34" charset="0"/>
              </a:rPr>
              <a:t>быстрого подбора радиаторов, </a:t>
            </a:r>
            <a:r>
              <a:rPr lang="ru-RU" altLang="pl-PL" dirty="0">
                <a:latin typeface="Calibri" pitchFamily="34" charset="0"/>
              </a:rPr>
              <a:t>а </a:t>
            </a:r>
            <a:r>
              <a:rPr lang="ru-RU" altLang="pl-PL" dirty="0" smtClean="0">
                <a:latin typeface="Calibri" pitchFamily="34" charset="0"/>
              </a:rPr>
              <a:t>также для </a:t>
            </a:r>
            <a:r>
              <a:rPr lang="ru-RU" altLang="pl-PL" dirty="0">
                <a:latin typeface="Calibri" pitchFamily="34" charset="0"/>
              </a:rPr>
              <a:t>расчета тепловой нагрузки помещений и всего здания</a:t>
            </a:r>
            <a:r>
              <a:rPr lang="pl-PL" altLang="pl-PL" dirty="0">
                <a:latin typeface="Calibri" pitchFamily="34" charset="0"/>
              </a:rPr>
              <a:t>. </a:t>
            </a:r>
            <a:r>
              <a:rPr lang="ru-RU" altLang="pl-PL" dirty="0">
                <a:latin typeface="Calibri" pitchFamily="34" charset="0"/>
              </a:rPr>
              <a:t>Как результат расчета приложение </a:t>
            </a:r>
            <a:r>
              <a:rPr lang="ru-RU" altLang="pl-PL" dirty="0" smtClean="0">
                <a:latin typeface="Calibri" pitchFamily="34" charset="0"/>
              </a:rPr>
              <a:t>отображает </a:t>
            </a:r>
            <a:r>
              <a:rPr lang="ru-RU" altLang="pl-PL" dirty="0">
                <a:latin typeface="Calibri" pitchFamily="34" charset="0"/>
              </a:rPr>
              <a:t>ведомость, содержащую </a:t>
            </a:r>
            <a:r>
              <a:rPr lang="ru-RU" altLang="pl-PL" dirty="0" smtClean="0">
                <a:latin typeface="Calibri" pitchFamily="34" charset="0"/>
              </a:rPr>
              <a:t>типоразмеры </a:t>
            </a:r>
            <a:r>
              <a:rPr lang="ru-RU" altLang="pl-PL" dirty="0">
                <a:latin typeface="Calibri" pitchFamily="34" charset="0"/>
              </a:rPr>
              <a:t>отопительных приборов, отвечающих входным данным</a:t>
            </a:r>
            <a:r>
              <a:rPr lang="pl-PL" altLang="pl-PL" dirty="0">
                <a:latin typeface="Calibri" pitchFamily="34" charset="0"/>
              </a:rPr>
              <a:t>.</a:t>
            </a:r>
            <a:endParaRPr lang="en-US" altLang="pl-PL" dirty="0">
              <a:latin typeface="Calibri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1428736"/>
            <a:ext cx="4822825" cy="2776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63" y="1412871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pole tekstowe 6"/>
          <p:cNvSpPr txBox="1">
            <a:spLocks noChangeArrowheads="1"/>
          </p:cNvSpPr>
          <p:nvPr/>
        </p:nvSpPr>
        <p:spPr bwMode="auto">
          <a:xfrm>
            <a:off x="971550" y="1800225"/>
            <a:ext cx="19081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l-PL" altLang="pl-PL" sz="2200" b="1">
                <a:solidFill>
                  <a:schemeClr val="bg1"/>
                </a:solidFill>
              </a:rPr>
              <a:t>Web</a:t>
            </a:r>
            <a:r>
              <a:rPr lang="ru-RU" altLang="pl-PL" sz="2200" b="1">
                <a:solidFill>
                  <a:schemeClr val="bg1"/>
                </a:solidFill>
              </a:rPr>
              <a:t/>
            </a:r>
            <a:br>
              <a:rPr lang="ru-RU" altLang="pl-PL" sz="2200" b="1">
                <a:solidFill>
                  <a:schemeClr val="bg1"/>
                </a:solidFill>
              </a:rPr>
            </a:br>
            <a:r>
              <a:rPr lang="ru-RU" altLang="pl-PL" sz="2200" b="1">
                <a:solidFill>
                  <a:schemeClr val="bg1"/>
                </a:solidFill>
              </a:rPr>
              <a:t>приложения</a:t>
            </a:r>
            <a:endParaRPr lang="pl-PL" altLang="pl-PL" sz="2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60363" y="2644759"/>
            <a:ext cx="3457575" cy="38211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291" name="pole tekstowe 12"/>
          <p:cNvSpPr txBox="1">
            <a:spLocks noChangeArrowheads="1"/>
          </p:cNvSpPr>
          <p:nvPr/>
        </p:nvSpPr>
        <p:spPr bwMode="auto">
          <a:xfrm>
            <a:off x="377825" y="2695559"/>
            <a:ext cx="333691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dirty="0">
                <a:latin typeface="Calibri" pitchFamily="34" charset="0"/>
              </a:rPr>
              <a:t>Многолетний опыт, высокая квалификация наших специалистов и знания в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>
                <a:latin typeface="Calibri" pitchFamily="34" charset="0"/>
              </a:rPr>
              <a:t>области разработки ПО, а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>
                <a:latin typeface="Calibri" pitchFamily="34" charset="0"/>
              </a:rPr>
              <a:t>также в смежных областях, позволяют нам разрабатывать любые программы согласно поставленным ТЗ. </a:t>
            </a:r>
            <a:br>
              <a:rPr lang="ru-RU" altLang="pl-PL" dirty="0">
                <a:latin typeface="Calibri" pitchFamily="34" charset="0"/>
              </a:rPr>
            </a:br>
            <a:r>
              <a:rPr lang="ru-RU" altLang="pl-PL" dirty="0">
                <a:latin typeface="Calibri" pitchFamily="34" charset="0"/>
              </a:rPr>
              <a:t>Мы разрабатываем новаторские решения для пользователей систем </a:t>
            </a:r>
            <a:r>
              <a:rPr lang="pl-PL" altLang="pl-PL" dirty="0">
                <a:latin typeface="Calibri" pitchFamily="34" charset="0"/>
              </a:rPr>
              <a:t>i</a:t>
            </a:r>
            <a:r>
              <a:rPr lang="ru-RU" altLang="pl-PL" dirty="0">
                <a:latin typeface="Calibri" pitchFamily="34" charset="0"/>
              </a:rPr>
              <a:t>OS и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 err="1">
                <a:latin typeface="Calibri" pitchFamily="34" charset="0"/>
              </a:rPr>
              <a:t>Android</a:t>
            </a:r>
            <a:r>
              <a:rPr lang="ru-RU" altLang="pl-PL" dirty="0">
                <a:latin typeface="Calibri" pitchFamily="34" charset="0"/>
              </a:rPr>
              <a:t>.</a:t>
            </a:r>
            <a:endParaRPr lang="en-US" altLang="pl-PL" dirty="0">
              <a:latin typeface="Calibri" pitchFamily="34" charset="0"/>
            </a:endParaRPr>
          </a:p>
        </p:txBody>
      </p:sp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214422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pole tekstowe 12"/>
          <p:cNvSpPr txBox="1">
            <a:spLocks noChangeArrowheads="1"/>
          </p:cNvSpPr>
          <p:nvPr/>
        </p:nvSpPr>
        <p:spPr bwMode="auto">
          <a:xfrm>
            <a:off x="971550" y="1574784"/>
            <a:ext cx="19081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altLang="pl-PL" sz="2200" b="1" dirty="0">
                <a:solidFill>
                  <a:schemeClr val="bg1"/>
                </a:solidFill>
              </a:rPr>
              <a:t>Мобильные</a:t>
            </a:r>
          </a:p>
          <a:p>
            <a:pPr eaLnBrk="0" hangingPunct="0"/>
            <a:r>
              <a:rPr lang="ru-RU" altLang="pl-PL" sz="2200" b="1" dirty="0">
                <a:solidFill>
                  <a:schemeClr val="bg1"/>
                </a:solidFill>
              </a:rPr>
              <a:t>приложения</a:t>
            </a:r>
            <a:endParaRPr lang="en-US" altLang="pl-PL" sz="2200" b="1" dirty="0">
              <a:solidFill>
                <a:schemeClr val="bg1"/>
              </a:solidFill>
            </a:endParaRPr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1214438"/>
            <a:ext cx="2857500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60363" y="2870200"/>
            <a:ext cx="3457575" cy="346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243" name="pole tekstowe 12"/>
          <p:cNvSpPr txBox="1">
            <a:spLocks noChangeArrowheads="1"/>
          </p:cNvSpPr>
          <p:nvPr/>
        </p:nvSpPr>
        <p:spPr bwMode="auto">
          <a:xfrm>
            <a:off x="377825" y="2921000"/>
            <a:ext cx="33369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sz="1700" dirty="0">
                <a:latin typeface="Calibri" pitchFamily="34" charset="0"/>
              </a:rPr>
              <a:t>Программа рекомендуется для быстрого подбора конвекционных и отопительных приборов. Программу особенно мы рекомендуем для быстрой подготовки ценовых предложений, а также предварительных расчетов отопительного оборудования в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системах отопления. </a:t>
            </a:r>
            <a:endParaRPr lang="en-US" altLang="pl-PL" sz="1700" dirty="0"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500174"/>
            <a:ext cx="4857750" cy="2724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24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63" y="1439863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60363" y="2870200"/>
            <a:ext cx="3457575" cy="346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267" name="pole tekstowe 12"/>
          <p:cNvSpPr txBox="1">
            <a:spLocks noChangeArrowheads="1"/>
          </p:cNvSpPr>
          <p:nvPr/>
        </p:nvSpPr>
        <p:spPr bwMode="auto">
          <a:xfrm>
            <a:off x="377825" y="2921000"/>
            <a:ext cx="3194043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>
              <a:spcAft>
                <a:spcPts val="600"/>
              </a:spcAft>
            </a:pPr>
            <a:r>
              <a:rPr lang="ru-RU" altLang="pl-PL" sz="1700" dirty="0">
                <a:latin typeface="Calibri" pitchFamily="34" charset="0"/>
              </a:rPr>
              <a:t>Программа для определения теплоэнергетических </a:t>
            </a:r>
            <a:r>
              <a:rPr lang="ru-RU" altLang="pl-PL" sz="1700" dirty="0" smtClean="0">
                <a:latin typeface="Calibri" pitchFamily="34" charset="0"/>
              </a:rPr>
              <a:t>характеристик тепловой </a:t>
            </a:r>
            <a:r>
              <a:rPr lang="ru-RU" altLang="pl-PL" sz="1700" dirty="0">
                <a:latin typeface="Calibri" pitchFamily="34" charset="0"/>
              </a:rPr>
              <a:t>защиты </a:t>
            </a:r>
            <a:r>
              <a:rPr lang="ru-RU" altLang="pl-PL" sz="1700" dirty="0" smtClean="0">
                <a:latin typeface="Calibri" pitchFamily="34" charset="0"/>
              </a:rPr>
              <a:t>вновь </a:t>
            </a:r>
            <a:r>
              <a:rPr lang="ru-RU" altLang="pl-PL" sz="1700" dirty="0">
                <a:latin typeface="Calibri" pitchFamily="34" charset="0"/>
              </a:rPr>
              <a:t>строящихся и реконструированных зданий </a:t>
            </a:r>
            <a:r>
              <a:rPr lang="ru-RU" altLang="pl-PL" sz="1700" dirty="0" smtClean="0">
                <a:latin typeface="Calibri" pitchFamily="34" charset="0"/>
              </a:rPr>
              <a:t>различного назначения</a:t>
            </a:r>
            <a:r>
              <a:rPr lang="ru-RU" altLang="pl-PL" sz="1700" dirty="0">
                <a:latin typeface="Calibri" pitchFamily="34" charset="0"/>
              </a:rPr>
              <a:t>. Итогом расчетов программы является теплоэнергетический </a:t>
            </a:r>
            <a:r>
              <a:rPr lang="ru-RU" altLang="pl-PL" sz="1700" dirty="0" smtClean="0">
                <a:latin typeface="Calibri" pitchFamily="34" charset="0"/>
              </a:rPr>
              <a:t>паспорт. </a:t>
            </a:r>
            <a:endParaRPr lang="en-US" altLang="pl-PL" sz="1700" dirty="0">
              <a:latin typeface="Calibri" pitchFamily="34" charset="0"/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39863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2475" y="3427413"/>
            <a:ext cx="190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36914" t="14416" r="38476" b="23958"/>
          <a:stretch>
            <a:fillRect/>
          </a:stretch>
        </p:blipFill>
        <p:spPr bwMode="auto">
          <a:xfrm>
            <a:off x="4643438" y="500042"/>
            <a:ext cx="3347298" cy="4714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60363" y="2870200"/>
            <a:ext cx="3457575" cy="346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71" name="pole tekstowe 12"/>
          <p:cNvSpPr txBox="1">
            <a:spLocks noChangeArrowheads="1"/>
          </p:cNvSpPr>
          <p:nvPr/>
        </p:nvSpPr>
        <p:spPr bwMode="auto">
          <a:xfrm>
            <a:off x="377825" y="2921000"/>
            <a:ext cx="326548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dirty="0">
                <a:latin typeface="Calibri" pitchFamily="34" charset="0"/>
              </a:rPr>
              <a:t>Программа для расчета потерь тепла как отдельными помещениями в здании, так и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>
                <a:latin typeface="Calibri" pitchFamily="34" charset="0"/>
              </a:rPr>
              <a:t>всем зданием, а также для расчета теплового баланса за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>
                <a:latin typeface="Calibri" pitchFamily="34" charset="0"/>
              </a:rPr>
              <a:t>отопительный сезон жилых зданий. Программа дает возможность вводить конструкцию здания в</a:t>
            </a:r>
            <a:r>
              <a:rPr lang="pl-PL" altLang="pl-PL" dirty="0">
                <a:latin typeface="Calibri" pitchFamily="34" charset="0"/>
              </a:rPr>
              <a:t> </a:t>
            </a:r>
            <a:r>
              <a:rPr lang="ru-RU" altLang="pl-PL" dirty="0">
                <a:latin typeface="Calibri" pitchFamily="34" charset="0"/>
              </a:rPr>
              <a:t>трехмерном графическом виде.</a:t>
            </a:r>
            <a:endParaRPr lang="en-US" altLang="pl-PL" sz="2000" dirty="0">
              <a:latin typeface="Calibri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1500174"/>
            <a:ext cx="4578350" cy="323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63" y="1439863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57158" y="2500306"/>
            <a:ext cx="3429023" cy="3786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71" name="pole tekstowe 12"/>
          <p:cNvSpPr txBox="1">
            <a:spLocks noChangeArrowheads="1"/>
          </p:cNvSpPr>
          <p:nvPr/>
        </p:nvSpPr>
        <p:spPr bwMode="auto">
          <a:xfrm>
            <a:off x="285720" y="2571744"/>
            <a:ext cx="3336919" cy="380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pl-PL" dirty="0" smtClean="0">
                <a:latin typeface="+mn-lt"/>
              </a:rPr>
              <a:t>Audytor </a:t>
            </a:r>
            <a:r>
              <a:rPr lang="pl-PL" dirty="0" smtClean="0">
                <a:latin typeface="+mn-lt"/>
              </a:rPr>
              <a:t>SET – </a:t>
            </a:r>
            <a:r>
              <a:rPr lang="ru-RU" dirty="0" smtClean="0">
                <a:latin typeface="+mn-lt"/>
              </a:rPr>
              <a:t>новая программа из серии </a:t>
            </a:r>
            <a:r>
              <a:rPr lang="en-US" dirty="0" err="1" smtClean="0">
                <a:latin typeface="+mn-lt"/>
              </a:rPr>
              <a:t>Audy</a:t>
            </a:r>
            <a:r>
              <a:rPr lang="pl-PL" dirty="0" smtClean="0">
                <a:latin typeface="+mn-lt"/>
              </a:rPr>
              <a:t>to</a:t>
            </a:r>
            <a:r>
              <a:rPr lang="en-US" dirty="0" smtClean="0">
                <a:latin typeface="+mn-lt"/>
              </a:rPr>
              <a:t>r,</a:t>
            </a:r>
            <a:r>
              <a:rPr lang="ru-RU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объединяющая в одном проекте расчеты систем отопления, водоснабжения и</a:t>
            </a:r>
            <a:r>
              <a:rPr lang="pl-PL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холодоснабжения. Программа имеет автоматический </a:t>
            </a:r>
            <a:r>
              <a:rPr lang="ru-RU" dirty="0" smtClean="0">
                <a:latin typeface="+mn-lt"/>
              </a:rPr>
              <a:t>механизм создания аксонометрической схемы </a:t>
            </a:r>
            <a:r>
              <a:rPr lang="ru-RU" dirty="0" smtClean="0">
                <a:latin typeface="+mn-lt"/>
              </a:rPr>
              <a:t>системы, позволяющий </a:t>
            </a:r>
            <a:r>
              <a:rPr lang="ru-RU" dirty="0" smtClean="0">
                <a:latin typeface="+mn-lt"/>
              </a:rPr>
              <a:t>создать полную проектную документацию.</a:t>
            </a: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latin typeface="+mj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57158" y="1285860"/>
            <a:ext cx="3429024" cy="1285884"/>
            <a:chOff x="357158" y="1357298"/>
            <a:chExt cx="3429024" cy="128588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57158" y="1357298"/>
              <a:ext cx="3429024" cy="1285884"/>
            </a:xfrm>
            <a:prstGeom prst="rect">
              <a:avLst/>
            </a:prstGeom>
            <a:solidFill>
              <a:srgbClr val="3CACB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l-PL" sz="2000" b="1" dirty="0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         </a:t>
              </a:r>
              <a:r>
                <a:rPr lang="ru-RU" sz="2000" b="1" dirty="0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 </a:t>
              </a:r>
              <a:r>
                <a:rPr lang="en-US" sz="2400" b="1" dirty="0" err="1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Audytor</a:t>
              </a:r>
              <a:endParaRPr lang="ru-RU" sz="2400" b="1" dirty="0"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ый треугольник 7"/>
            <p:cNvSpPr/>
            <p:nvPr/>
          </p:nvSpPr>
          <p:spPr>
            <a:xfrm rot="5400000">
              <a:off x="392877" y="1321579"/>
              <a:ext cx="428628" cy="50006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rot="16200000">
              <a:off x="392877" y="1321579"/>
              <a:ext cx="428628" cy="500066"/>
            </a:xfrm>
            <a:prstGeom prst="rtTriangle">
              <a:avLst/>
            </a:prstGeom>
            <a:gradFill flip="none" rotWithShape="1">
              <a:gsLst>
                <a:gs pos="0">
                  <a:srgbClr val="43C2CF">
                    <a:tint val="66000"/>
                    <a:satMod val="160000"/>
                  </a:srgbClr>
                </a:gs>
                <a:gs pos="50000">
                  <a:srgbClr val="43C2CF">
                    <a:tint val="44500"/>
                    <a:satMod val="160000"/>
                  </a:srgbClr>
                </a:gs>
                <a:gs pos="100000">
                  <a:srgbClr val="43C2CF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>
              <a:off x="392877" y="1750207"/>
              <a:ext cx="428628" cy="500066"/>
            </a:xfrm>
            <a:prstGeom prst="rtTriangle">
              <a:avLst/>
            </a:prstGeom>
            <a:solidFill>
              <a:srgbClr val="2895A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audytor_set_main_page.png"/>
            <p:cNvPicPr>
              <a:picLocks noChangeAspect="1"/>
            </p:cNvPicPr>
            <p:nvPr/>
          </p:nvPicPr>
          <p:blipFill>
            <a:blip r:embed="rId2"/>
            <a:srcRect l="57931"/>
            <a:stretch>
              <a:fillRect/>
            </a:stretch>
          </p:blipFill>
          <p:spPr>
            <a:xfrm>
              <a:off x="2357422" y="1571612"/>
              <a:ext cx="726291" cy="659778"/>
            </a:xfrm>
            <a:prstGeom prst="rect">
              <a:avLst/>
            </a:prstGeom>
          </p:spPr>
        </p:pic>
      </p:grpSp>
      <p:pic>
        <p:nvPicPr>
          <p:cNvPr id="14" name="Содержимое 4" descr="audytor_cc_main_p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5000636"/>
            <a:ext cx="2401200" cy="773539"/>
          </a:xfrm>
          <a:prstGeom prst="rect">
            <a:avLst/>
          </a:prstGeom>
        </p:spPr>
      </p:pic>
      <p:pic>
        <p:nvPicPr>
          <p:cNvPr id="15" name="Рисунок 14" descr="audytor_co_main_p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353" y="1857364"/>
            <a:ext cx="2400005" cy="720000"/>
          </a:xfrm>
          <a:prstGeom prst="rect">
            <a:avLst/>
          </a:prstGeom>
        </p:spPr>
      </p:pic>
      <p:pic>
        <p:nvPicPr>
          <p:cNvPr id="16" name="Рисунок 15" descr="audytor_h2o_main_p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3429000"/>
            <a:ext cx="2500330" cy="653681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714876" y="1714488"/>
          <a:ext cx="2928958" cy="425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</a:tblGrid>
              <a:tr h="9493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+</a:t>
                      </a:r>
                      <a:endParaRPr lang="ru-RU" sz="40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93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/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93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57158" y="2571744"/>
            <a:ext cx="3429023" cy="33575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71" name="pole tekstowe 12"/>
          <p:cNvSpPr txBox="1">
            <a:spLocks noChangeArrowheads="1"/>
          </p:cNvSpPr>
          <p:nvPr/>
        </p:nvSpPr>
        <p:spPr bwMode="auto">
          <a:xfrm>
            <a:off x="142844" y="2714620"/>
            <a:ext cx="364333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22288" indent="-3429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Возможность проектирования одной или нескольких систем в одном файле</a:t>
            </a:r>
          </a:p>
          <a:p>
            <a:pPr marL="522288" indent="-3429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Создание 3</a:t>
            </a:r>
            <a:r>
              <a:rPr lang="en-US" dirty="0" smtClean="0">
                <a:latin typeface="+mn-lt"/>
              </a:rPr>
              <a:t>D </a:t>
            </a:r>
            <a:r>
              <a:rPr lang="ru-RU" dirty="0" smtClean="0">
                <a:latin typeface="+mn-lt"/>
              </a:rPr>
              <a:t>модели системы </a:t>
            </a:r>
          </a:p>
          <a:p>
            <a:pPr marL="522288" indent="-3429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Автоматическое создание </a:t>
            </a:r>
            <a:r>
              <a:rPr lang="ru-RU" dirty="0" smtClean="0">
                <a:latin typeface="+mn-lt"/>
              </a:rPr>
              <a:t>аксонометрической схемы </a:t>
            </a:r>
            <a:r>
              <a:rPr lang="ru-RU" dirty="0" smtClean="0">
                <a:latin typeface="+mn-lt"/>
              </a:rPr>
              <a:t>системы</a:t>
            </a:r>
          </a:p>
          <a:p>
            <a:pPr marL="522288" indent="-3429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Разделение схемы системы по этажам и типам</a:t>
            </a: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latin typeface="+mj-lt"/>
            </a:endParaRPr>
          </a:p>
        </p:txBody>
      </p:sp>
      <p:grpSp>
        <p:nvGrpSpPr>
          <p:cNvPr id="2" name="Группа 12"/>
          <p:cNvGrpSpPr/>
          <p:nvPr/>
        </p:nvGrpSpPr>
        <p:grpSpPr>
          <a:xfrm>
            <a:off x="357158" y="1357298"/>
            <a:ext cx="3429024" cy="1285884"/>
            <a:chOff x="357158" y="1357298"/>
            <a:chExt cx="3429024" cy="128588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57158" y="1357298"/>
              <a:ext cx="3429024" cy="1285884"/>
            </a:xfrm>
            <a:prstGeom prst="rect">
              <a:avLst/>
            </a:prstGeom>
            <a:solidFill>
              <a:srgbClr val="3CACB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l-PL" sz="2000" b="1" dirty="0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         </a:t>
              </a:r>
              <a:r>
                <a:rPr lang="ru-RU" sz="2000" b="1" dirty="0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 </a:t>
              </a:r>
              <a:r>
                <a:rPr lang="en-US" sz="2400" b="1" dirty="0" err="1" smtClean="0">
                  <a:latin typeface="Arial" pitchFamily="34" charset="0"/>
                  <a:ea typeface="Tahoma" pitchFamily="34" charset="0"/>
                  <a:cs typeface="Arial" pitchFamily="34" charset="0"/>
                </a:rPr>
                <a:t>Audytor</a:t>
              </a:r>
              <a:endParaRPr lang="ru-RU" sz="2400" b="1" dirty="0"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ый треугольник 7"/>
            <p:cNvSpPr/>
            <p:nvPr/>
          </p:nvSpPr>
          <p:spPr>
            <a:xfrm rot="5400000">
              <a:off x="392877" y="1321579"/>
              <a:ext cx="428628" cy="50006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rot="16200000">
              <a:off x="392877" y="1321579"/>
              <a:ext cx="428628" cy="500066"/>
            </a:xfrm>
            <a:prstGeom prst="rtTriangle">
              <a:avLst/>
            </a:prstGeom>
            <a:gradFill flip="none" rotWithShape="1">
              <a:gsLst>
                <a:gs pos="0">
                  <a:srgbClr val="43C2CF">
                    <a:tint val="66000"/>
                    <a:satMod val="160000"/>
                  </a:srgbClr>
                </a:gs>
                <a:gs pos="50000">
                  <a:srgbClr val="43C2CF">
                    <a:tint val="44500"/>
                    <a:satMod val="160000"/>
                  </a:srgbClr>
                </a:gs>
                <a:gs pos="100000">
                  <a:srgbClr val="43C2CF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5400000">
              <a:off x="392877" y="1750207"/>
              <a:ext cx="428628" cy="500066"/>
            </a:xfrm>
            <a:prstGeom prst="rtTriangle">
              <a:avLst/>
            </a:prstGeom>
            <a:solidFill>
              <a:srgbClr val="2895A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audytor_set_main_page.png"/>
            <p:cNvPicPr>
              <a:picLocks noChangeAspect="1"/>
            </p:cNvPicPr>
            <p:nvPr/>
          </p:nvPicPr>
          <p:blipFill>
            <a:blip r:embed="rId2"/>
            <a:srcRect l="57931"/>
            <a:stretch>
              <a:fillRect/>
            </a:stretch>
          </p:blipFill>
          <p:spPr>
            <a:xfrm>
              <a:off x="2357422" y="1571612"/>
              <a:ext cx="726291" cy="659778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9375" t="17708" r="31445" b="10416"/>
          <a:stretch>
            <a:fillRect/>
          </a:stretch>
        </p:blipFill>
        <p:spPr bwMode="auto">
          <a:xfrm>
            <a:off x="3929058" y="1428736"/>
            <a:ext cx="5019296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 l="9375" t="17708" r="31445" b="10416"/>
          <a:stretch>
            <a:fillRect/>
          </a:stretch>
        </p:blipFill>
        <p:spPr bwMode="auto">
          <a:xfrm>
            <a:off x="714348" y="928670"/>
            <a:ext cx="8019692" cy="5478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102" t="25000" r="20312" b="20833"/>
          <a:stretch>
            <a:fillRect/>
          </a:stretch>
        </p:blipFill>
        <p:spPr bwMode="auto">
          <a:xfrm>
            <a:off x="50272" y="1428736"/>
            <a:ext cx="902232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1641" t="19791" r="45507" b="9375"/>
          <a:stretch>
            <a:fillRect/>
          </a:stretch>
        </p:blipFill>
        <p:spPr bwMode="auto">
          <a:xfrm>
            <a:off x="2786050" y="357165"/>
            <a:ext cx="3571900" cy="622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60363" y="2573321"/>
            <a:ext cx="3457575" cy="38052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219" name="pole tekstowe 12"/>
          <p:cNvSpPr txBox="1">
            <a:spLocks noChangeArrowheads="1"/>
          </p:cNvSpPr>
          <p:nvPr/>
        </p:nvSpPr>
        <p:spPr bwMode="auto">
          <a:xfrm>
            <a:off x="377825" y="2624121"/>
            <a:ext cx="3265481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sz="1700" dirty="0">
                <a:latin typeface="Calibri" pitchFamily="34" charset="0"/>
              </a:rPr>
              <a:t>Графическая программа для проектирования систем холодного и горячего водоснабжения, а также циркуляции. Программа выполняет полный комплекс гидравлических и тепловых расчетов. Итоги расчетов представляются в виде графической схемы, таблиц и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ведомостей материалов. Программа дает возможность выполнять проекты больших размеров. </a:t>
            </a:r>
            <a:endParaRPr lang="en-US" altLang="pl-PL" sz="1700" dirty="0">
              <a:latin typeface="Calibri" pitchFamily="34" charset="0"/>
            </a:endParaRPr>
          </a:p>
        </p:txBody>
      </p:sp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142984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5273" t="10416" r="18554" b="12500"/>
          <a:stretch>
            <a:fillRect/>
          </a:stretch>
        </p:blipFill>
        <p:spPr bwMode="auto">
          <a:xfrm>
            <a:off x="4071934" y="1571612"/>
            <a:ext cx="4582651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60363" y="2552720"/>
            <a:ext cx="3457575" cy="38052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195" name="pole tekstowe 12"/>
          <p:cNvSpPr txBox="1">
            <a:spLocks noChangeArrowheads="1"/>
          </p:cNvSpPr>
          <p:nvPr/>
        </p:nvSpPr>
        <p:spPr bwMode="auto">
          <a:xfrm>
            <a:off x="377825" y="2603520"/>
            <a:ext cx="3336919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ru-RU" altLang="pl-PL" sz="1700" dirty="0">
                <a:latin typeface="Calibri" pitchFamily="34" charset="0"/>
              </a:rPr>
              <a:t>Графическая программа с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трехмерной визуализацией системы, помогающая проектировать и регулировать системы конвекционного и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напольного отопления, а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также системы охлаждения. Программа выполняет полный комплекс гидравлических и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тепловых расчетов. Итоги расчетов представляются в виде графической схемы системы и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планов, таблиц и</a:t>
            </a:r>
            <a:r>
              <a:rPr lang="pl-PL" altLang="pl-PL" sz="1700" dirty="0">
                <a:latin typeface="Calibri" pitchFamily="34" charset="0"/>
              </a:rPr>
              <a:t> </a:t>
            </a:r>
            <a:r>
              <a:rPr lang="ru-RU" altLang="pl-PL" sz="1700" dirty="0">
                <a:latin typeface="Calibri" pitchFamily="34" charset="0"/>
              </a:rPr>
              <a:t>ведомостей материалов. </a:t>
            </a:r>
            <a:endParaRPr lang="en-US" altLang="pl-PL" sz="1700" dirty="0">
              <a:latin typeface="Calibri" pitchFamily="34" charset="0"/>
            </a:endParaRPr>
          </a:p>
        </p:txBody>
      </p:sp>
      <p:pic>
        <p:nvPicPr>
          <p:cNvPr id="5127" name="Symbol zastępczy zawartości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500174"/>
            <a:ext cx="4546600" cy="440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819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63" y="1122383"/>
            <a:ext cx="345757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57158" y="2571744"/>
            <a:ext cx="3429023" cy="3786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71" name="pole tekstowe 12"/>
          <p:cNvSpPr txBox="1">
            <a:spLocks noChangeArrowheads="1"/>
          </p:cNvSpPr>
          <p:nvPr/>
        </p:nvSpPr>
        <p:spPr bwMode="auto">
          <a:xfrm>
            <a:off x="285720" y="2643182"/>
            <a:ext cx="3336919" cy="380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pl-PL" dirty="0" smtClean="0">
                <a:latin typeface="+mn-lt"/>
              </a:rPr>
              <a:t>Audytor </a:t>
            </a:r>
            <a:r>
              <a:rPr lang="pl-PL" dirty="0" smtClean="0">
                <a:latin typeface="+mn-lt"/>
              </a:rPr>
              <a:t>SET – </a:t>
            </a:r>
            <a:r>
              <a:rPr lang="ru-RU" dirty="0" smtClean="0">
                <a:latin typeface="+mn-lt"/>
              </a:rPr>
              <a:t>новая программа из серии </a:t>
            </a:r>
            <a:r>
              <a:rPr lang="en-US" dirty="0" err="1" smtClean="0">
                <a:latin typeface="+mn-lt"/>
              </a:rPr>
              <a:t>Audy</a:t>
            </a:r>
            <a:r>
              <a:rPr lang="pl-PL" dirty="0" smtClean="0">
                <a:latin typeface="+mn-lt"/>
              </a:rPr>
              <a:t>to</a:t>
            </a:r>
            <a:r>
              <a:rPr lang="en-US" dirty="0" smtClean="0">
                <a:latin typeface="+mn-lt"/>
              </a:rPr>
              <a:t>r,</a:t>
            </a:r>
            <a:r>
              <a:rPr lang="ru-RU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объединяющая в одном проекте расчеты систем отопления, водоснабжения и</a:t>
            </a:r>
            <a:r>
              <a:rPr lang="pl-PL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холодоснабжения. Программа имеет автоматический </a:t>
            </a:r>
            <a:r>
              <a:rPr lang="ru-RU" dirty="0" smtClean="0">
                <a:latin typeface="+mn-lt"/>
              </a:rPr>
              <a:t>механизм создания аксонометрической схемы </a:t>
            </a:r>
            <a:r>
              <a:rPr lang="ru-RU" dirty="0" smtClean="0">
                <a:latin typeface="+mn-lt"/>
              </a:rPr>
              <a:t>системы, позволяющий </a:t>
            </a:r>
            <a:r>
              <a:rPr lang="ru-RU" dirty="0" smtClean="0">
                <a:latin typeface="+mn-lt"/>
              </a:rPr>
              <a:t>создать полную проектную документацию.</a:t>
            </a: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3429024" cy="12858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ea typeface="Tahoma" pitchFamily="34" charset="0"/>
                <a:cs typeface="Arial" pitchFamily="34" charset="0"/>
              </a:rPr>
              <a:t>Audytor</a:t>
            </a:r>
            <a:endParaRPr lang="ru-RU" sz="2400" b="1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5400000">
            <a:off x="392877" y="1321579"/>
            <a:ext cx="428628" cy="500066"/>
          </a:xfrm>
          <a:prstGeom prst="rtTriangl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rot="16200000">
            <a:off x="392877" y="1321579"/>
            <a:ext cx="428628" cy="50006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rot="5400000">
            <a:off x="392877" y="1750207"/>
            <a:ext cx="428628" cy="50006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Содержимое 4" descr="audytor_cc_main_page.png"/>
          <p:cNvPicPr>
            <a:picLocks noChangeAspect="1"/>
          </p:cNvPicPr>
          <p:nvPr/>
        </p:nvPicPr>
        <p:blipFill>
          <a:blip r:embed="rId2"/>
          <a:srcRect l="59502"/>
          <a:stretch>
            <a:fillRect/>
          </a:stretch>
        </p:blipFill>
        <p:spPr>
          <a:xfrm>
            <a:off x="2285984" y="1643050"/>
            <a:ext cx="857256" cy="68191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4648" t="16666" r="22656" b="5208"/>
          <a:stretch>
            <a:fillRect/>
          </a:stretch>
        </p:blipFill>
        <p:spPr bwMode="auto">
          <a:xfrm>
            <a:off x="4071934" y="1857364"/>
            <a:ext cx="4586320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Овал 30"/>
          <p:cNvSpPr/>
          <p:nvPr/>
        </p:nvSpPr>
        <p:spPr>
          <a:xfrm>
            <a:off x="428596" y="2285992"/>
            <a:ext cx="1643074" cy="1571636"/>
          </a:xfrm>
          <a:prstGeom prst="ellipse">
            <a:avLst/>
          </a:prstGeom>
          <a:solidFill>
            <a:srgbClr val="087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17</a:t>
            </a:fld>
            <a:r>
              <a:rPr lang="pl-PL" dirty="0" smtClean="0"/>
              <a:t>/24</a:t>
            </a:r>
            <a:endParaRPr lang="pl-PL" dirty="0"/>
          </a:p>
        </p:txBody>
      </p:sp>
      <p:sp>
        <p:nvSpPr>
          <p:cNvPr id="24" name="Prostokąt 9"/>
          <p:cNvSpPr/>
          <p:nvPr/>
        </p:nvSpPr>
        <p:spPr>
          <a:xfrm>
            <a:off x="2214546" y="1821784"/>
            <a:ext cx="6643734" cy="2714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" name="pole tekstowe 12"/>
          <p:cNvSpPr txBox="1">
            <a:spLocks noChangeArrowheads="1"/>
          </p:cNvSpPr>
          <p:nvPr/>
        </p:nvSpPr>
        <p:spPr bwMode="auto">
          <a:xfrm>
            <a:off x="2428860" y="1964660"/>
            <a:ext cx="635798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+mn-lt"/>
              </a:rPr>
              <a:t>C </a:t>
            </a:r>
            <a:r>
              <a:rPr lang="ru-RU" dirty="0" smtClean="0">
                <a:latin typeface="+mn-lt"/>
              </a:rPr>
              <a:t>01 </a:t>
            </a:r>
            <a:r>
              <a:rPr lang="ru-RU" dirty="0" smtClean="0">
                <a:latin typeface="+mn-lt"/>
              </a:rPr>
              <a:t>ноября 2017 года произошло разделение </a:t>
            </a:r>
            <a:r>
              <a:rPr lang="ru-RU" dirty="0" smtClean="0">
                <a:latin typeface="+mn-lt"/>
              </a:rPr>
              <a:t>программ </a:t>
            </a:r>
            <a:r>
              <a:rPr lang="ru-RU" dirty="0" smtClean="0">
                <a:latin typeface="+mn-lt"/>
              </a:rPr>
              <a:t>из серии на </a:t>
            </a:r>
            <a:r>
              <a:rPr lang="ru-RU" dirty="0" smtClean="0">
                <a:latin typeface="+mn-lt"/>
              </a:rPr>
              <a:t>версии </a:t>
            </a:r>
            <a:r>
              <a:rPr lang="ru-RU" dirty="0" err="1" smtClean="0">
                <a:latin typeface="+mn-lt"/>
              </a:rPr>
              <a:t>Basic</a:t>
            </a:r>
            <a:r>
              <a:rPr lang="ru-RU" dirty="0" smtClean="0">
                <a:latin typeface="+mn-lt"/>
              </a:rPr>
              <a:t> и </a:t>
            </a:r>
            <a:r>
              <a:rPr lang="ru-RU" dirty="0" err="1" smtClean="0">
                <a:latin typeface="+mn-lt"/>
              </a:rPr>
              <a:t>Pro</a:t>
            </a:r>
            <a:r>
              <a:rPr lang="ru-RU" dirty="0" smtClean="0">
                <a:latin typeface="+mn-lt"/>
              </a:rPr>
              <a:t>.</a:t>
            </a:r>
          </a:p>
          <a:p>
            <a:pPr algn="just"/>
            <a:r>
              <a:rPr lang="ru-RU" dirty="0" smtClean="0">
                <a:latin typeface="+mn-lt"/>
              </a:rPr>
              <a:t> </a:t>
            </a:r>
          </a:p>
          <a:p>
            <a:pPr algn="just"/>
            <a:r>
              <a:rPr lang="ru-RU" dirty="0" smtClean="0">
                <a:latin typeface="+mn-lt"/>
              </a:rPr>
              <a:t>Отличие версии </a:t>
            </a:r>
            <a:r>
              <a:rPr lang="ru-RU" dirty="0" err="1" smtClean="0">
                <a:latin typeface="+mn-lt"/>
              </a:rPr>
              <a:t>Pro</a:t>
            </a:r>
            <a:r>
              <a:rPr lang="ru-RU" dirty="0" smtClean="0">
                <a:latin typeface="+mn-lt"/>
              </a:rPr>
              <a:t> от </a:t>
            </a:r>
            <a:r>
              <a:rPr lang="ru-RU" dirty="0" err="1" smtClean="0">
                <a:latin typeface="+mn-lt"/>
              </a:rPr>
              <a:t>Basic</a:t>
            </a:r>
            <a:r>
              <a:rPr lang="ru-RU" dirty="0" smtClean="0">
                <a:latin typeface="+mn-lt"/>
              </a:rPr>
              <a:t> заключается в возможности импорта модели здания из программы </a:t>
            </a:r>
            <a:r>
              <a:rPr lang="ru-RU" dirty="0" err="1" smtClean="0">
                <a:latin typeface="+mn-lt"/>
              </a:rPr>
              <a:t>Autodesk</a:t>
            </a:r>
            <a:r>
              <a:rPr lang="ru-RU" dirty="0" smtClean="0">
                <a:latin typeface="+mn-lt"/>
              </a:rPr>
              <a:t>® </a:t>
            </a:r>
            <a:r>
              <a:rPr lang="ru-RU" dirty="0" err="1" smtClean="0">
                <a:latin typeface="+mn-lt"/>
              </a:rPr>
              <a:t>Revit®в</a:t>
            </a:r>
            <a:r>
              <a:rPr lang="ru-RU" dirty="0" smtClean="0">
                <a:latin typeface="+mn-lt"/>
              </a:rPr>
              <a:t> программу </a:t>
            </a:r>
            <a:r>
              <a:rPr lang="ru-RU" dirty="0" err="1" smtClean="0">
                <a:latin typeface="+mn-lt"/>
              </a:rPr>
              <a:t>Audytor</a:t>
            </a:r>
            <a:r>
              <a:rPr lang="ru-RU" dirty="0" smtClean="0">
                <a:latin typeface="+mn-lt"/>
              </a:rPr>
              <a:t> OZC 6.9 </a:t>
            </a:r>
            <a:r>
              <a:rPr lang="ru-RU" dirty="0" err="1" smtClean="0">
                <a:latin typeface="+mn-lt"/>
              </a:rPr>
              <a:t>Pro</a:t>
            </a:r>
            <a:r>
              <a:rPr lang="ru-RU" dirty="0" smtClean="0">
                <a:latin typeface="+mn-lt"/>
              </a:rPr>
              <a:t> и экспорта запроектированной системы из программы </a:t>
            </a:r>
            <a:r>
              <a:rPr lang="ru-RU" dirty="0" err="1" smtClean="0">
                <a:latin typeface="+mn-lt"/>
              </a:rPr>
              <a:t>Audytor</a:t>
            </a:r>
            <a:r>
              <a:rPr lang="ru-RU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SET 7.1 </a:t>
            </a:r>
            <a:r>
              <a:rPr lang="ru-RU" dirty="0" err="1" smtClean="0">
                <a:latin typeface="+mn-lt"/>
              </a:rPr>
              <a:t>Pro</a:t>
            </a:r>
            <a:r>
              <a:rPr lang="ru-RU" dirty="0" smtClean="0">
                <a:latin typeface="+mn-lt"/>
              </a:rPr>
              <a:t> в программу </a:t>
            </a:r>
            <a:r>
              <a:rPr lang="ru-RU" dirty="0" err="1" smtClean="0">
                <a:latin typeface="+mn-lt"/>
              </a:rPr>
              <a:t>Autodesk</a:t>
            </a:r>
            <a:r>
              <a:rPr lang="ru-RU" dirty="0" smtClean="0">
                <a:latin typeface="+mn-lt"/>
              </a:rPr>
              <a:t>® </a:t>
            </a:r>
            <a:r>
              <a:rPr lang="ru-RU" dirty="0" err="1" smtClean="0">
                <a:latin typeface="+mn-lt"/>
              </a:rPr>
              <a:t>Revit</a:t>
            </a:r>
            <a:r>
              <a:rPr lang="ru-RU" dirty="0" smtClean="0">
                <a:latin typeface="+mn-lt"/>
              </a:rPr>
              <a:t>®. Файлы, созданные в версиях </a:t>
            </a:r>
            <a:r>
              <a:rPr lang="ru-RU" dirty="0" err="1" smtClean="0">
                <a:latin typeface="+mn-lt"/>
              </a:rPr>
              <a:t>Basic</a:t>
            </a:r>
            <a:r>
              <a:rPr lang="ru-RU" dirty="0" smtClean="0">
                <a:latin typeface="+mn-lt"/>
              </a:rPr>
              <a:t>, будут открываться в версиях </a:t>
            </a:r>
            <a:r>
              <a:rPr lang="ru-RU" dirty="0" err="1" smtClean="0">
                <a:latin typeface="+mn-lt"/>
              </a:rPr>
              <a:t>Pro</a:t>
            </a:r>
            <a:r>
              <a:rPr lang="ru-RU" dirty="0" smtClean="0">
                <a:latin typeface="+mn-lt"/>
              </a:rPr>
              <a:t>.</a:t>
            </a: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pole tekstowe 12"/>
          <p:cNvSpPr txBox="1">
            <a:spLocks noChangeArrowheads="1"/>
          </p:cNvSpPr>
          <p:nvPr/>
        </p:nvSpPr>
        <p:spPr bwMode="auto">
          <a:xfrm>
            <a:off x="857224" y="2138456"/>
            <a:ext cx="85725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pl-PL" sz="11500" b="1" dirty="0" err="1" smtClean="0">
                <a:solidFill>
                  <a:schemeClr val="bg1"/>
                </a:solidFill>
                <a:latin typeface="Monotype Corsiva" pitchFamily="66" charset="0"/>
              </a:rPr>
              <a:t>i</a:t>
            </a:r>
            <a:endParaRPr lang="en-US" altLang="pl-PL" sz="115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356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3971540" y="946574"/>
            <a:ext cx="1562429" cy="1562429"/>
            <a:chOff x="3269235" y="1507"/>
            <a:chExt cx="1562429" cy="1562429"/>
          </a:xfrm>
          <a:solidFill>
            <a:srgbClr val="0878C4"/>
          </a:solidFill>
        </p:grpSpPr>
        <p:sp>
          <p:nvSpPr>
            <p:cNvPr id="4" name="Elipsa 3"/>
            <p:cNvSpPr/>
            <p:nvPr/>
          </p:nvSpPr>
          <p:spPr>
            <a:xfrm>
              <a:off x="3269235" y="1507"/>
              <a:ext cx="1562429" cy="1562429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Elipsa 4"/>
            <p:cNvSpPr/>
            <p:nvPr/>
          </p:nvSpPr>
          <p:spPr>
            <a:xfrm>
              <a:off x="3498047" y="230319"/>
              <a:ext cx="1104805" cy="110480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600" b="1" kern="1200" dirty="0" err="1" smtClean="0"/>
                <a:t>Revit</a:t>
              </a:r>
              <a:r>
                <a:rPr lang="pl-PL" sz="3600" b="1" kern="1200" dirty="0" smtClean="0"/>
                <a:t> </a:t>
              </a:r>
              <a:endParaRPr lang="pl-PL" sz="3600" b="1" kern="1200" dirty="0"/>
            </a:p>
          </p:txBody>
        </p:sp>
      </p:grpSp>
      <p:grpSp>
        <p:nvGrpSpPr>
          <p:cNvPr id="6" name="Grupa 12"/>
          <p:cNvGrpSpPr/>
          <p:nvPr/>
        </p:nvGrpSpPr>
        <p:grpSpPr>
          <a:xfrm>
            <a:off x="5728342" y="1785926"/>
            <a:ext cx="415294" cy="527319"/>
            <a:chOff x="4782272" y="1201627"/>
            <a:chExt cx="415294" cy="527319"/>
          </a:xfrm>
        </p:grpSpPr>
        <p:sp>
          <p:nvSpPr>
            <p:cNvPr id="17" name="Strzałka w prawo 16"/>
            <p:cNvSpPr/>
            <p:nvPr/>
          </p:nvSpPr>
          <p:spPr>
            <a:xfrm rot="1448070">
              <a:off x="4782272" y="1201627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Strzałka w prawo 4"/>
            <p:cNvSpPr/>
            <p:nvPr/>
          </p:nvSpPr>
          <p:spPr>
            <a:xfrm rot="2160000">
              <a:off x="4794169" y="1270476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grpSp>
        <p:nvGrpSpPr>
          <p:cNvPr id="7" name="Grupa 18"/>
          <p:cNvGrpSpPr/>
          <p:nvPr/>
        </p:nvGrpSpPr>
        <p:grpSpPr>
          <a:xfrm>
            <a:off x="6699976" y="3453067"/>
            <a:ext cx="527319" cy="415294"/>
            <a:chOff x="5325901" y="3058435"/>
            <a:chExt cx="527319" cy="415294"/>
          </a:xfrm>
        </p:grpSpPr>
        <p:sp>
          <p:nvSpPr>
            <p:cNvPr id="23" name="Strzałka w prawo 22"/>
            <p:cNvSpPr/>
            <p:nvPr/>
          </p:nvSpPr>
          <p:spPr>
            <a:xfrm rot="5400000">
              <a:off x="5381914" y="3002422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Strzałka w prawo 4"/>
            <p:cNvSpPr/>
            <p:nvPr/>
          </p:nvSpPr>
          <p:spPr>
            <a:xfrm rot="17280000">
              <a:off x="5463458" y="3048641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grpSp>
        <p:nvGrpSpPr>
          <p:cNvPr id="8" name="Grupa 24"/>
          <p:cNvGrpSpPr/>
          <p:nvPr/>
        </p:nvGrpSpPr>
        <p:grpSpPr>
          <a:xfrm rot="843554">
            <a:off x="5607115" y="5046720"/>
            <a:ext cx="415294" cy="527319"/>
            <a:chOff x="3854556" y="4129192"/>
            <a:chExt cx="415294" cy="527319"/>
          </a:xfrm>
        </p:grpSpPr>
        <p:sp>
          <p:nvSpPr>
            <p:cNvPr id="29" name="Strzałka w prawo 28"/>
            <p:cNvSpPr/>
            <p:nvPr/>
          </p:nvSpPr>
          <p:spPr>
            <a:xfrm rot="8607481">
              <a:off x="3854556" y="4129192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Strzałka w prawo 4"/>
            <p:cNvSpPr/>
            <p:nvPr/>
          </p:nvSpPr>
          <p:spPr>
            <a:xfrm rot="21600000">
              <a:off x="3979144" y="4234656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grpSp>
        <p:nvGrpSpPr>
          <p:cNvPr id="9" name="Grupa 30"/>
          <p:cNvGrpSpPr/>
          <p:nvPr/>
        </p:nvGrpSpPr>
        <p:grpSpPr>
          <a:xfrm rot="18762806">
            <a:off x="3481867" y="5092019"/>
            <a:ext cx="527319" cy="415294"/>
            <a:chOff x="2254941" y="3080792"/>
            <a:chExt cx="527319" cy="415294"/>
          </a:xfrm>
        </p:grpSpPr>
        <p:sp>
          <p:nvSpPr>
            <p:cNvPr id="35" name="Strzałka w prawo 34"/>
            <p:cNvSpPr/>
            <p:nvPr/>
          </p:nvSpPr>
          <p:spPr>
            <a:xfrm rot="15120000">
              <a:off x="2310954" y="3024779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Strzałka w prawo 4"/>
            <p:cNvSpPr/>
            <p:nvPr/>
          </p:nvSpPr>
          <p:spPr>
            <a:xfrm rot="25920000">
              <a:off x="2392498" y="3189488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grpSp>
        <p:nvGrpSpPr>
          <p:cNvPr id="10" name="Grupa 36"/>
          <p:cNvGrpSpPr/>
          <p:nvPr/>
        </p:nvGrpSpPr>
        <p:grpSpPr>
          <a:xfrm>
            <a:off x="2469506" y="3446685"/>
            <a:ext cx="527319" cy="415294"/>
            <a:chOff x="2828302" y="1271457"/>
            <a:chExt cx="527319" cy="415294"/>
          </a:xfrm>
        </p:grpSpPr>
        <p:sp>
          <p:nvSpPr>
            <p:cNvPr id="38" name="Strzałka w prawo 37"/>
            <p:cNvSpPr/>
            <p:nvPr/>
          </p:nvSpPr>
          <p:spPr>
            <a:xfrm rot="16200000">
              <a:off x="2884315" y="1215444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Strzałka w prawo 4"/>
            <p:cNvSpPr/>
            <p:nvPr/>
          </p:nvSpPr>
          <p:spPr>
            <a:xfrm rot="19440000">
              <a:off x="2896212" y="1357523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18</a:t>
            </a:fld>
            <a:r>
              <a:rPr lang="pl-PL" dirty="0" smtClean="0"/>
              <a:t>/24</a:t>
            </a:r>
            <a:endParaRPr lang="pl-PL" dirty="0"/>
          </a:p>
        </p:txBody>
      </p:sp>
      <p:grpSp>
        <p:nvGrpSpPr>
          <p:cNvPr id="11" name="Grupa 43"/>
          <p:cNvGrpSpPr/>
          <p:nvPr/>
        </p:nvGrpSpPr>
        <p:grpSpPr>
          <a:xfrm rot="314339">
            <a:off x="3419118" y="1732347"/>
            <a:ext cx="415294" cy="527319"/>
            <a:chOff x="2884315" y="1215444"/>
            <a:chExt cx="415294" cy="527319"/>
          </a:xfrm>
        </p:grpSpPr>
        <p:sp>
          <p:nvSpPr>
            <p:cNvPr id="45" name="Strzałka w prawo 44"/>
            <p:cNvSpPr/>
            <p:nvPr/>
          </p:nvSpPr>
          <p:spPr>
            <a:xfrm rot="20190341">
              <a:off x="2884315" y="1215444"/>
              <a:ext cx="415294" cy="52731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Strzałka w prawo 4"/>
            <p:cNvSpPr/>
            <p:nvPr/>
          </p:nvSpPr>
          <p:spPr>
            <a:xfrm rot="19440000">
              <a:off x="2896212" y="1357523"/>
              <a:ext cx="290706" cy="3163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000" kern="1200"/>
            </a:p>
          </p:txBody>
        </p:sp>
      </p:grpSp>
      <p:sp>
        <p:nvSpPr>
          <p:cNvPr id="47" name="Elipsa 46"/>
          <p:cNvSpPr/>
          <p:nvPr/>
        </p:nvSpPr>
        <p:spPr>
          <a:xfrm>
            <a:off x="3816754" y="791788"/>
            <a:ext cx="1872000" cy="1872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1325" y="2753925"/>
            <a:ext cx="2142858" cy="214285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" name="Grupa 47"/>
          <p:cNvGrpSpPr/>
          <p:nvPr/>
        </p:nvGrpSpPr>
        <p:grpSpPr>
          <a:xfrm>
            <a:off x="6145157" y="1571612"/>
            <a:ext cx="1784429" cy="1731927"/>
            <a:chOff x="5167192" y="1380454"/>
            <a:chExt cx="1562429" cy="1562429"/>
          </a:xfrm>
          <a:solidFill>
            <a:srgbClr val="0878C4"/>
          </a:solidFill>
        </p:grpSpPr>
        <p:sp>
          <p:nvSpPr>
            <p:cNvPr id="49" name="Elipsa 48"/>
            <p:cNvSpPr/>
            <p:nvPr/>
          </p:nvSpPr>
          <p:spPr>
            <a:xfrm>
              <a:off x="5167192" y="1380454"/>
              <a:ext cx="1562429" cy="1562429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Elipsa 6"/>
            <p:cNvSpPr/>
            <p:nvPr/>
          </p:nvSpPr>
          <p:spPr>
            <a:xfrm>
              <a:off x="5396003" y="1642091"/>
              <a:ext cx="1104805" cy="110480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b="1" kern="1200" dirty="0" smtClean="0"/>
                <a:t>Audytor OZC</a:t>
              </a:r>
              <a:br>
                <a:rPr lang="pl-PL" sz="1500" b="1" kern="1200" dirty="0" smtClean="0"/>
              </a:br>
              <a:r>
                <a:rPr lang="pl-PL" sz="1500" dirty="0"/>
                <a:t>– </a:t>
              </a:r>
              <a:r>
                <a:rPr lang="ru-RU" sz="1200" dirty="0" smtClean="0"/>
                <a:t>импорт модели здания из </a:t>
              </a:r>
              <a:r>
                <a:rPr lang="en-US" sz="1200" dirty="0" err="1" smtClean="0"/>
                <a:t>Revit</a:t>
              </a:r>
              <a:endParaRPr lang="en-US" sz="1200" dirty="0"/>
            </a:p>
          </p:txBody>
        </p:sp>
      </p:grpSp>
      <p:grpSp>
        <p:nvGrpSpPr>
          <p:cNvPr id="13" name="Grupa 50"/>
          <p:cNvGrpSpPr/>
          <p:nvPr/>
        </p:nvGrpSpPr>
        <p:grpSpPr>
          <a:xfrm>
            <a:off x="6000760" y="3857629"/>
            <a:ext cx="1726075" cy="1713906"/>
            <a:chOff x="4442237" y="3611637"/>
            <a:chExt cx="1562429" cy="1562429"/>
          </a:xfrm>
          <a:solidFill>
            <a:srgbClr val="0878C4"/>
          </a:solidFill>
        </p:grpSpPr>
        <p:sp>
          <p:nvSpPr>
            <p:cNvPr id="52" name="Elipsa 51"/>
            <p:cNvSpPr/>
            <p:nvPr/>
          </p:nvSpPr>
          <p:spPr>
            <a:xfrm>
              <a:off x="4442237" y="3611637"/>
              <a:ext cx="1562429" cy="15624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Elipsa 6"/>
            <p:cNvSpPr/>
            <p:nvPr/>
          </p:nvSpPr>
          <p:spPr>
            <a:xfrm>
              <a:off x="4671049" y="3840449"/>
              <a:ext cx="1104805" cy="110480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b="1" kern="1200" dirty="0" smtClean="0"/>
                <a:t>Audytor OZC</a:t>
              </a:r>
              <a:r>
                <a:rPr lang="pl-PL" sz="1200" b="1" kern="1200" dirty="0" smtClean="0"/>
                <a:t/>
              </a:r>
              <a:br>
                <a:rPr lang="pl-PL" sz="1200" b="1" kern="1200" dirty="0" smtClean="0"/>
              </a:br>
              <a:r>
                <a:rPr lang="pl-PL" sz="1200" dirty="0" smtClean="0"/>
                <a:t>–</a:t>
              </a:r>
              <a:r>
                <a:rPr lang="en-US" sz="1200" kern="1200" dirty="0" smtClean="0"/>
                <a:t> </a:t>
              </a:r>
              <a:r>
                <a:rPr lang="ru-RU" sz="1200" kern="1200" dirty="0" smtClean="0"/>
                <a:t>создание расчетной модели</a:t>
              </a:r>
              <a:endParaRPr lang="en-US" sz="1200" dirty="0"/>
            </a:p>
          </p:txBody>
        </p:sp>
      </p:grpSp>
      <p:grpSp>
        <p:nvGrpSpPr>
          <p:cNvPr id="14" name="Grupa 53"/>
          <p:cNvGrpSpPr/>
          <p:nvPr/>
        </p:nvGrpSpPr>
        <p:grpSpPr>
          <a:xfrm>
            <a:off x="3971540" y="4971916"/>
            <a:ext cx="1562429" cy="1562429"/>
            <a:chOff x="2096233" y="3611637"/>
            <a:chExt cx="1562429" cy="1562429"/>
          </a:xfrm>
          <a:solidFill>
            <a:srgbClr val="0878C4"/>
          </a:solidFill>
        </p:grpSpPr>
        <p:sp>
          <p:nvSpPr>
            <p:cNvPr id="55" name="Elipsa 54"/>
            <p:cNvSpPr/>
            <p:nvPr/>
          </p:nvSpPr>
          <p:spPr>
            <a:xfrm>
              <a:off x="2096233" y="3611637"/>
              <a:ext cx="1562429" cy="15624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Elipsa 6"/>
            <p:cNvSpPr/>
            <p:nvPr/>
          </p:nvSpPr>
          <p:spPr>
            <a:xfrm>
              <a:off x="2325045" y="3726043"/>
              <a:ext cx="1104805" cy="133361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b="1" kern="1200" dirty="0" smtClean="0"/>
                <a:t>Audytor </a:t>
              </a:r>
              <a:r>
                <a:rPr lang="en-US" sz="1500" b="1" kern="1200" dirty="0" smtClean="0"/>
                <a:t>SET</a:t>
              </a:r>
              <a:r>
                <a:rPr lang="pl-PL" sz="1500" b="1" kern="1200" dirty="0" smtClean="0"/>
                <a:t/>
              </a:r>
              <a:br>
                <a:rPr lang="pl-PL" sz="1500" b="1" kern="1200" dirty="0" smtClean="0"/>
              </a:br>
              <a:r>
                <a:rPr lang="pl-PL" sz="1200" dirty="0"/>
                <a:t>–</a:t>
              </a:r>
              <a:r>
                <a:rPr lang="pl-PL" sz="1200" kern="1200" dirty="0" smtClean="0"/>
                <a:t> </a:t>
              </a:r>
              <a:r>
                <a:rPr lang="ru-RU" sz="1200" kern="1200" dirty="0" smtClean="0"/>
                <a:t>импорт расчета тепловой нагрузки из </a:t>
              </a:r>
              <a:r>
                <a:rPr lang="en-US" sz="1200" dirty="0" smtClean="0"/>
                <a:t>  </a:t>
              </a:r>
              <a:r>
                <a:rPr lang="en-US" sz="1200" dirty="0" err="1" smtClean="0"/>
                <a:t>Audytor</a:t>
              </a:r>
              <a:r>
                <a:rPr lang="ru-RU" sz="1200" dirty="0" smtClean="0"/>
                <a:t> </a:t>
              </a:r>
              <a:r>
                <a:rPr lang="pl-PL" sz="1200" dirty="0" smtClean="0"/>
                <a:t>OZC</a:t>
              </a:r>
              <a:r>
                <a:rPr lang="en-US" sz="1200" dirty="0" smtClean="0"/>
                <a:t> </a:t>
              </a:r>
              <a:r>
                <a:rPr lang="pl-PL" sz="1200" dirty="0" smtClean="0"/>
                <a:t> </a:t>
              </a:r>
              <a:r>
                <a:rPr lang="ru-RU" sz="1200" dirty="0" smtClean="0"/>
                <a:t>в</a:t>
              </a:r>
              <a:r>
                <a:rPr lang="en-US" sz="1200" dirty="0" smtClean="0"/>
                <a:t>  </a:t>
              </a:r>
              <a:r>
                <a:rPr lang="en-US" sz="1200" dirty="0" err="1"/>
                <a:t>Audytor</a:t>
              </a:r>
              <a:r>
                <a:rPr lang="en-US" sz="1200" dirty="0"/>
                <a:t> </a:t>
              </a:r>
              <a:r>
                <a:rPr lang="en-US" sz="1200" dirty="0" smtClean="0"/>
                <a:t>C.</a:t>
              </a:r>
              <a:r>
                <a:rPr lang="ru-RU" sz="1200" dirty="0" smtClean="0"/>
                <a:t>О</a:t>
              </a:r>
              <a:r>
                <a:rPr lang="en-US" sz="1200" dirty="0" smtClean="0"/>
                <a:t>.</a:t>
              </a:r>
              <a:endParaRPr lang="en-US" sz="1200" dirty="0"/>
            </a:p>
          </p:txBody>
        </p:sp>
      </p:grpSp>
      <p:grpSp>
        <p:nvGrpSpPr>
          <p:cNvPr id="15" name="Grupa 59"/>
          <p:cNvGrpSpPr/>
          <p:nvPr/>
        </p:nvGrpSpPr>
        <p:grpSpPr>
          <a:xfrm>
            <a:off x="1714480" y="4143380"/>
            <a:ext cx="1776743" cy="1776743"/>
            <a:chOff x="1308456" y="1380454"/>
            <a:chExt cx="1562429" cy="1562429"/>
          </a:xfrm>
          <a:solidFill>
            <a:srgbClr val="0878C4"/>
          </a:solidFill>
        </p:grpSpPr>
        <p:sp>
          <p:nvSpPr>
            <p:cNvPr id="61" name="Elipsa 60"/>
            <p:cNvSpPr/>
            <p:nvPr/>
          </p:nvSpPr>
          <p:spPr>
            <a:xfrm>
              <a:off x="1308456" y="1380454"/>
              <a:ext cx="1562429" cy="1562429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Elipsa 6"/>
            <p:cNvSpPr/>
            <p:nvPr/>
          </p:nvSpPr>
          <p:spPr>
            <a:xfrm>
              <a:off x="1600089" y="1609266"/>
              <a:ext cx="1104805" cy="110480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b="1" kern="1200" dirty="0" smtClean="0"/>
                <a:t>Audytor </a:t>
              </a:r>
              <a:r>
                <a:rPr lang="en-US" sz="1500" b="1" dirty="0" smtClean="0"/>
                <a:t>SET</a:t>
              </a:r>
              <a:r>
                <a:rPr lang="pl-PL" sz="1500" b="1" kern="1200" dirty="0" smtClean="0"/>
                <a:t/>
              </a:r>
              <a:br>
                <a:rPr lang="pl-PL" sz="1500" b="1" kern="1200" dirty="0" smtClean="0"/>
              </a:br>
              <a:r>
                <a:rPr lang="pl-PL" sz="1200" dirty="0"/>
                <a:t>–</a:t>
              </a:r>
              <a:r>
                <a:rPr lang="pl-PL" sz="1200" kern="1200" dirty="0" smtClean="0"/>
                <a:t> </a:t>
              </a:r>
              <a:r>
                <a:rPr lang="ru-RU" sz="1200" dirty="0" smtClean="0"/>
                <a:t>создание проекта системы отопления </a:t>
              </a:r>
              <a:r>
                <a:rPr lang="en-US" sz="1200" dirty="0" smtClean="0"/>
                <a:t>/</a:t>
              </a:r>
              <a:r>
                <a:rPr lang="ru-RU" sz="1200" dirty="0" smtClean="0"/>
                <a:t>охлаждения/ внутреннего водоснабжения</a:t>
              </a:r>
              <a:endParaRPr lang="en-US" sz="1200" dirty="0"/>
            </a:p>
          </p:txBody>
        </p:sp>
      </p:grpSp>
      <p:grpSp>
        <p:nvGrpSpPr>
          <p:cNvPr id="16" name="Grupa 62"/>
          <p:cNvGrpSpPr/>
          <p:nvPr/>
        </p:nvGrpSpPr>
        <p:grpSpPr>
          <a:xfrm>
            <a:off x="1950490" y="1773934"/>
            <a:ext cx="1562429" cy="1562429"/>
            <a:chOff x="1371277" y="1380454"/>
            <a:chExt cx="1562429" cy="1562429"/>
          </a:xfrm>
          <a:solidFill>
            <a:srgbClr val="0878C4"/>
          </a:solidFill>
        </p:grpSpPr>
        <p:sp>
          <p:nvSpPr>
            <p:cNvPr id="64" name="Elipsa 63"/>
            <p:cNvSpPr/>
            <p:nvPr/>
          </p:nvSpPr>
          <p:spPr>
            <a:xfrm>
              <a:off x="1371277" y="1380454"/>
              <a:ext cx="1562429" cy="1562429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Elipsa 6"/>
            <p:cNvSpPr/>
            <p:nvPr/>
          </p:nvSpPr>
          <p:spPr>
            <a:xfrm>
              <a:off x="1600089" y="1609266"/>
              <a:ext cx="1104805" cy="110480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b="1" kern="1200" dirty="0" smtClean="0"/>
                <a:t>Audytor </a:t>
              </a:r>
              <a:r>
                <a:rPr lang="en-US" sz="1500" b="1" kern="1200" dirty="0" smtClean="0"/>
                <a:t>SET</a:t>
              </a:r>
              <a:r>
                <a:rPr lang="pl-PL" sz="1500" b="1" kern="1200" dirty="0" smtClean="0"/>
                <a:t/>
              </a:r>
              <a:br>
                <a:rPr lang="pl-PL" sz="1500" b="1" kern="1200" dirty="0" smtClean="0"/>
              </a:br>
              <a:r>
                <a:rPr lang="pl-PL" sz="1200" dirty="0"/>
                <a:t>–</a:t>
              </a:r>
              <a:r>
                <a:rPr lang="pl-PL" sz="1200" kern="1200" dirty="0" smtClean="0"/>
                <a:t> </a:t>
              </a:r>
              <a:r>
                <a:rPr lang="ru-RU" sz="1200" dirty="0" smtClean="0"/>
                <a:t>экспорт системы отопления</a:t>
              </a:r>
              <a:r>
                <a:rPr lang="en-US" sz="1200" dirty="0" smtClean="0"/>
                <a:t>  /</a:t>
              </a:r>
              <a:r>
                <a:rPr lang="ru-RU" sz="1200" dirty="0" smtClean="0"/>
                <a:t>охлаждения/ в </a:t>
              </a:r>
              <a:r>
                <a:rPr lang="en-US" sz="1200" dirty="0" err="1" smtClean="0"/>
                <a:t>Revit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645971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19</a:t>
            </a:fld>
            <a:r>
              <a:rPr lang="pl-PL" dirty="0" smtClean="0"/>
              <a:t>/24</a:t>
            </a:r>
            <a:endParaRPr lang="pl-PL" dirty="0"/>
          </a:p>
        </p:txBody>
      </p:sp>
      <p:grpSp>
        <p:nvGrpSpPr>
          <p:cNvPr id="11" name="Grupa 2"/>
          <p:cNvGrpSpPr>
            <a:grpSpLocks/>
          </p:cNvGrpSpPr>
          <p:nvPr/>
        </p:nvGrpSpPr>
        <p:grpSpPr bwMode="auto">
          <a:xfrm>
            <a:off x="857224" y="1571612"/>
            <a:ext cx="7429552" cy="3429024"/>
            <a:chOff x="360363" y="1439863"/>
            <a:chExt cx="3457575" cy="1444625"/>
          </a:xfrm>
        </p:grpSpPr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363" y="1439863"/>
              <a:ext cx="3457575" cy="144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pole tekstowe 2"/>
            <p:cNvSpPr txBox="1">
              <a:spLocks noChangeArrowheads="1"/>
            </p:cNvSpPr>
            <p:nvPr/>
          </p:nvSpPr>
          <p:spPr bwMode="auto">
            <a:xfrm>
              <a:off x="971922" y="1600924"/>
              <a:ext cx="1660763" cy="1089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altLang="pl-PL" sz="5400" b="1" dirty="0">
                  <a:solidFill>
                    <a:schemeClr val="bg1"/>
                  </a:solidFill>
                </a:rPr>
                <a:t>Обмен </a:t>
              </a:r>
            </a:p>
            <a:p>
              <a:pPr eaLnBrk="0" hangingPunct="0"/>
              <a:r>
                <a:rPr lang="ru-RU" altLang="pl-PL" sz="5400" b="1" dirty="0">
                  <a:solidFill>
                    <a:schemeClr val="bg1"/>
                  </a:solidFill>
                </a:rPr>
                <a:t>данными </a:t>
              </a:r>
              <a:endParaRPr lang="pl-PL" altLang="pl-PL" sz="5400" b="1" dirty="0">
                <a:solidFill>
                  <a:schemeClr val="bg1"/>
                </a:solidFill>
              </a:endParaRPr>
            </a:p>
            <a:p>
              <a:pPr eaLnBrk="0" hangingPunct="0"/>
              <a:r>
                <a:rPr lang="ru-RU" altLang="pl-PL" sz="5400" b="1" dirty="0">
                  <a:solidFill>
                    <a:schemeClr val="bg1"/>
                  </a:solidFill>
                </a:rPr>
                <a:t>с</a:t>
              </a:r>
              <a:r>
                <a:rPr lang="pl-PL" altLang="pl-PL" sz="5400" b="1" dirty="0">
                  <a:solidFill>
                    <a:schemeClr val="bg1"/>
                  </a:solidFill>
                </a:rPr>
                <a:t> </a:t>
              </a:r>
              <a:r>
                <a:rPr lang="pl-PL" altLang="pl-PL" sz="5400" b="1" noProof="1">
                  <a:solidFill>
                    <a:schemeClr val="bg1"/>
                  </a:solidFill>
                </a:rPr>
                <a:t>Revit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25388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20</a:t>
            </a:fld>
            <a:r>
              <a:rPr lang="pl-PL" dirty="0" smtClean="0"/>
              <a:t>/24</a:t>
            </a:r>
            <a:endParaRPr lang="pl-PL" dirty="0"/>
          </a:p>
        </p:txBody>
      </p:sp>
      <p:grpSp>
        <p:nvGrpSpPr>
          <p:cNvPr id="2" name="Grupa 2"/>
          <p:cNvGrpSpPr>
            <a:grpSpLocks/>
          </p:cNvGrpSpPr>
          <p:nvPr/>
        </p:nvGrpSpPr>
        <p:grpSpPr bwMode="auto">
          <a:xfrm>
            <a:off x="428596" y="1412871"/>
            <a:ext cx="3457575" cy="1444625"/>
            <a:chOff x="360363" y="1439863"/>
            <a:chExt cx="3457575" cy="1444625"/>
          </a:xfrm>
        </p:grpSpPr>
        <p:pic>
          <p:nvPicPr>
            <p:cNvPr id="22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363" y="1439863"/>
              <a:ext cx="3457575" cy="144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pole tekstowe 2"/>
            <p:cNvSpPr txBox="1">
              <a:spLocks noChangeArrowheads="1"/>
            </p:cNvSpPr>
            <p:nvPr/>
          </p:nvSpPr>
          <p:spPr bwMode="auto">
            <a:xfrm>
              <a:off x="1000100" y="1714488"/>
              <a:ext cx="147829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altLang="pl-PL" sz="2200" b="1" noProof="1" smtClean="0">
                  <a:solidFill>
                    <a:schemeClr val="bg1"/>
                  </a:solidFill>
                </a:rPr>
                <a:t>Плагины</a:t>
              </a:r>
            </a:p>
            <a:p>
              <a:pPr eaLnBrk="0" hangingPunct="0"/>
              <a:r>
                <a:rPr lang="ru-RU" altLang="pl-PL" sz="2200" b="1" noProof="1" smtClean="0">
                  <a:solidFill>
                    <a:schemeClr val="bg1"/>
                  </a:solidFill>
                </a:rPr>
                <a:t>для </a:t>
              </a:r>
              <a:r>
                <a:rPr lang="pl-PL" altLang="pl-PL" sz="2200" b="1" noProof="1" smtClean="0">
                  <a:solidFill>
                    <a:schemeClr val="bg1"/>
                  </a:solidFill>
                </a:rPr>
                <a:t>Revit</a:t>
              </a:r>
              <a:endParaRPr lang="pl-PL" altLang="pl-PL" sz="2200" b="1" noProof="1">
                <a:solidFill>
                  <a:schemeClr val="bg1"/>
                </a:solidFill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 l="16992" t="23958" r="30273" b="47917"/>
          <a:stretch>
            <a:fillRect/>
          </a:stretch>
        </p:blipFill>
        <p:spPr bwMode="auto">
          <a:xfrm>
            <a:off x="4214810" y="3000372"/>
            <a:ext cx="4429156" cy="1328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Prostokąt 9"/>
          <p:cNvSpPr/>
          <p:nvPr/>
        </p:nvSpPr>
        <p:spPr>
          <a:xfrm>
            <a:off x="428596" y="2857496"/>
            <a:ext cx="3457575" cy="346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" name="pole tekstowe 12"/>
          <p:cNvSpPr txBox="1">
            <a:spLocks noChangeArrowheads="1"/>
          </p:cNvSpPr>
          <p:nvPr/>
        </p:nvSpPr>
        <p:spPr bwMode="auto">
          <a:xfrm>
            <a:off x="377825" y="2921000"/>
            <a:ext cx="3265481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en-US" altLang="pl-PL" b="1" dirty="0" err="1" smtClean="0">
                <a:latin typeface="Calibri" pitchFamily="34" charset="0"/>
              </a:rPr>
              <a:t>Audytor</a:t>
            </a:r>
            <a:r>
              <a:rPr lang="en-US" altLang="pl-PL" b="1" dirty="0" smtClean="0">
                <a:latin typeface="Calibri" pitchFamily="34" charset="0"/>
              </a:rPr>
              <a:t> </a:t>
            </a:r>
            <a:r>
              <a:rPr lang="en-US" altLang="pl-PL" b="1" dirty="0" err="1" smtClean="0">
                <a:latin typeface="Calibri" pitchFamily="34" charset="0"/>
              </a:rPr>
              <a:t>gbXML</a:t>
            </a:r>
            <a:r>
              <a:rPr lang="en-US" altLang="pl-PL" dirty="0" smtClean="0">
                <a:latin typeface="Calibri" pitchFamily="34" charset="0"/>
              </a:rPr>
              <a:t> – </a:t>
            </a:r>
            <a:r>
              <a:rPr lang="ru-RU" altLang="pl-PL" dirty="0" err="1" smtClean="0">
                <a:latin typeface="Calibri" pitchFamily="34" charset="0"/>
              </a:rPr>
              <a:t>плагин</a:t>
            </a:r>
            <a:r>
              <a:rPr lang="ru-RU" altLang="pl-PL" dirty="0" smtClean="0">
                <a:latin typeface="Calibri" pitchFamily="34" charset="0"/>
              </a:rPr>
              <a:t> позволяющий осуществить перенос модели здания из программы </a:t>
            </a:r>
            <a:r>
              <a:rPr lang="ru-RU" dirty="0" err="1" smtClean="0">
                <a:latin typeface="+mn-lt"/>
              </a:rPr>
              <a:t>Autodesk</a:t>
            </a:r>
            <a:r>
              <a:rPr lang="ru-RU" dirty="0" smtClean="0">
                <a:latin typeface="+mn-lt"/>
              </a:rPr>
              <a:t>® </a:t>
            </a:r>
            <a:r>
              <a:rPr lang="ru-RU" dirty="0" err="1" smtClean="0">
                <a:latin typeface="+mn-lt"/>
              </a:rPr>
              <a:t>Revit</a:t>
            </a:r>
            <a:r>
              <a:rPr lang="ru-RU" dirty="0" smtClean="0">
                <a:latin typeface="+mn-lt"/>
              </a:rPr>
              <a:t>®, </a:t>
            </a:r>
            <a:r>
              <a:rPr lang="ru-RU" altLang="pl-PL" dirty="0" smtClean="0">
                <a:latin typeface="Calibri" pitchFamily="34" charset="0"/>
              </a:rPr>
              <a:t>в программу </a:t>
            </a:r>
            <a:r>
              <a:rPr lang="en-US" altLang="pl-PL" dirty="0" err="1" smtClean="0">
                <a:latin typeface="Calibri" pitchFamily="34" charset="0"/>
              </a:rPr>
              <a:t>Audytor</a:t>
            </a:r>
            <a:r>
              <a:rPr lang="en-US" altLang="pl-PL" dirty="0" smtClean="0">
                <a:latin typeface="Calibri" pitchFamily="34" charset="0"/>
              </a:rPr>
              <a:t> OZC 6.9 Pro </a:t>
            </a:r>
            <a:r>
              <a:rPr lang="ru-RU" altLang="pl-PL" dirty="0" smtClean="0">
                <a:latin typeface="Calibri" pitchFamily="34" charset="0"/>
              </a:rPr>
              <a:t>с сохранением всех  слоев ограждений и автоматическим заполнением термических параметров материалов. </a:t>
            </a:r>
            <a:r>
              <a:rPr lang="ru-RU" dirty="0" smtClean="0"/>
              <a:t> </a:t>
            </a:r>
            <a:endParaRPr lang="ru-RU" altLang="pl-PL" dirty="0" smtClean="0">
              <a:latin typeface="Calibri" pitchFamily="34" charset="0"/>
            </a:endParaRP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356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21</a:t>
            </a:fld>
            <a:r>
              <a:rPr lang="pl-PL" dirty="0" smtClean="0"/>
              <a:t>/24</a:t>
            </a:r>
            <a:endParaRPr lang="pl-PL" dirty="0"/>
          </a:p>
        </p:txBody>
      </p:sp>
      <p:grpSp>
        <p:nvGrpSpPr>
          <p:cNvPr id="2" name="Grupa 2"/>
          <p:cNvGrpSpPr>
            <a:grpSpLocks/>
          </p:cNvGrpSpPr>
          <p:nvPr/>
        </p:nvGrpSpPr>
        <p:grpSpPr bwMode="auto">
          <a:xfrm>
            <a:off x="428596" y="1428736"/>
            <a:ext cx="3457575" cy="1444625"/>
            <a:chOff x="360363" y="1439863"/>
            <a:chExt cx="3457575" cy="1444625"/>
          </a:xfrm>
        </p:grpSpPr>
        <p:pic>
          <p:nvPicPr>
            <p:cNvPr id="22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363" y="1439863"/>
              <a:ext cx="3457575" cy="144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pole tekstowe 2"/>
            <p:cNvSpPr txBox="1">
              <a:spLocks noChangeArrowheads="1"/>
            </p:cNvSpPr>
            <p:nvPr/>
          </p:nvSpPr>
          <p:spPr bwMode="auto">
            <a:xfrm>
              <a:off x="1000100" y="1714488"/>
              <a:ext cx="147829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altLang="pl-PL" sz="2200" b="1" noProof="1" smtClean="0">
                  <a:solidFill>
                    <a:schemeClr val="bg1"/>
                  </a:solidFill>
                </a:rPr>
                <a:t>Плагины</a:t>
              </a:r>
            </a:p>
            <a:p>
              <a:pPr eaLnBrk="0" hangingPunct="0"/>
              <a:r>
                <a:rPr lang="ru-RU" altLang="pl-PL" sz="2200" b="1" noProof="1" smtClean="0">
                  <a:solidFill>
                    <a:schemeClr val="bg1"/>
                  </a:solidFill>
                </a:rPr>
                <a:t>для </a:t>
              </a:r>
              <a:r>
                <a:rPr lang="pl-PL" altLang="pl-PL" sz="2200" b="1" noProof="1" smtClean="0">
                  <a:solidFill>
                    <a:schemeClr val="bg1"/>
                  </a:solidFill>
                </a:rPr>
                <a:t>Revit</a:t>
              </a:r>
              <a:endParaRPr lang="pl-PL" altLang="pl-PL" sz="22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24" name="Prostokąt 9"/>
          <p:cNvSpPr/>
          <p:nvPr/>
        </p:nvSpPr>
        <p:spPr>
          <a:xfrm>
            <a:off x="428596" y="2857496"/>
            <a:ext cx="3457575" cy="346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" name="pole tekstowe 12"/>
          <p:cNvSpPr txBox="1">
            <a:spLocks noChangeArrowheads="1"/>
          </p:cNvSpPr>
          <p:nvPr/>
        </p:nvSpPr>
        <p:spPr bwMode="auto">
          <a:xfrm>
            <a:off x="377825" y="2921000"/>
            <a:ext cx="3265481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algn="just">
              <a:spcAft>
                <a:spcPts val="600"/>
              </a:spcAft>
            </a:pPr>
            <a:r>
              <a:rPr lang="en-US" altLang="pl-PL" b="1" dirty="0" err="1" smtClean="0">
                <a:latin typeface="Calibri" pitchFamily="34" charset="0"/>
              </a:rPr>
              <a:t>Audytor</a:t>
            </a:r>
            <a:r>
              <a:rPr lang="en-US" altLang="pl-PL" b="1" dirty="0" smtClean="0">
                <a:latin typeface="Calibri" pitchFamily="34" charset="0"/>
              </a:rPr>
              <a:t> </a:t>
            </a:r>
            <a:r>
              <a:rPr lang="pl-PL" altLang="pl-PL" b="1" dirty="0" smtClean="0">
                <a:latin typeface="Calibri" pitchFamily="34" charset="0"/>
              </a:rPr>
              <a:t>SET</a:t>
            </a:r>
            <a:r>
              <a:rPr lang="ru-RU" altLang="pl-PL" b="1" dirty="0" smtClean="0">
                <a:latin typeface="Calibri" pitchFamily="34" charset="0"/>
              </a:rPr>
              <a:t> </a:t>
            </a:r>
            <a:r>
              <a:rPr lang="en-US" altLang="pl-PL" b="1" dirty="0" smtClean="0">
                <a:latin typeface="Calibri" pitchFamily="34" charset="0"/>
              </a:rPr>
              <a:t>for </a:t>
            </a:r>
            <a:r>
              <a:rPr lang="en-US" altLang="pl-PL" b="1" dirty="0" err="1" smtClean="0">
                <a:latin typeface="Calibri" pitchFamily="34" charset="0"/>
              </a:rPr>
              <a:t>Revit</a:t>
            </a:r>
            <a:r>
              <a:rPr lang="en-US" altLang="pl-PL" b="1" dirty="0" smtClean="0">
                <a:latin typeface="Calibri" pitchFamily="34" charset="0"/>
              </a:rPr>
              <a:t> </a:t>
            </a:r>
            <a:r>
              <a:rPr lang="en-US" altLang="pl-PL" dirty="0" smtClean="0">
                <a:latin typeface="Calibri" pitchFamily="34" charset="0"/>
              </a:rPr>
              <a:t>– </a:t>
            </a:r>
            <a:r>
              <a:rPr lang="ru-RU" altLang="pl-PL" dirty="0" err="1" smtClean="0">
                <a:latin typeface="Calibri" pitchFamily="34" charset="0"/>
              </a:rPr>
              <a:t>плагин</a:t>
            </a:r>
            <a:r>
              <a:rPr lang="ru-RU" altLang="pl-PL" dirty="0" smtClean="0">
                <a:latin typeface="Calibri" pitchFamily="34" charset="0"/>
              </a:rPr>
              <a:t> позволяющий </a:t>
            </a:r>
            <a:r>
              <a:rPr lang="ru-RU" dirty="0" smtClean="0">
                <a:latin typeface="+mn-lt"/>
              </a:rPr>
              <a:t>импортировать проект системы отопления из программы </a:t>
            </a:r>
            <a:r>
              <a:rPr lang="ru-RU" dirty="0" err="1" smtClean="0">
                <a:latin typeface="+mn-lt"/>
              </a:rPr>
              <a:t>Audytor</a:t>
            </a:r>
            <a:r>
              <a:rPr lang="ru-RU" dirty="0" smtClean="0">
                <a:latin typeface="+mn-lt"/>
              </a:rPr>
              <a:t> </a:t>
            </a:r>
            <a:r>
              <a:rPr lang="pl-PL" dirty="0" smtClean="0">
                <a:latin typeface="+mn-lt"/>
              </a:rPr>
              <a:t>SET 7.1 </a:t>
            </a:r>
            <a:r>
              <a:rPr lang="ru-RU" dirty="0" err="1" smtClean="0">
                <a:latin typeface="+mn-lt"/>
              </a:rPr>
              <a:t>Prо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в программу  </a:t>
            </a:r>
            <a:r>
              <a:rPr lang="ru-RU" dirty="0" err="1" smtClean="0">
                <a:latin typeface="+mn-lt"/>
              </a:rPr>
              <a:t>Autodesk</a:t>
            </a:r>
            <a:r>
              <a:rPr lang="ru-RU" dirty="0" smtClean="0">
                <a:latin typeface="+mn-lt"/>
              </a:rPr>
              <a:t>®  </a:t>
            </a:r>
            <a:r>
              <a:rPr lang="ru-RU" dirty="0" err="1" smtClean="0">
                <a:latin typeface="+mn-lt"/>
              </a:rPr>
              <a:t>Revit</a:t>
            </a:r>
            <a:r>
              <a:rPr lang="ru-RU" dirty="0" smtClean="0">
                <a:latin typeface="+mn-lt"/>
              </a:rPr>
              <a:t>®.</a:t>
            </a:r>
            <a:endParaRPr lang="ru-RU" altLang="pl-PL" dirty="0" smtClean="0">
              <a:latin typeface="+mn-lt"/>
            </a:endParaRPr>
          </a:p>
          <a:p>
            <a:pPr marL="179388" algn="just">
              <a:spcAft>
                <a:spcPts val="600"/>
              </a:spcAft>
            </a:pPr>
            <a:endParaRPr lang="en-US" altLang="pl-PL" sz="2000" dirty="0">
              <a:latin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6445" t="36458" r="62500" b="46875"/>
          <a:stretch>
            <a:fillRect/>
          </a:stretch>
        </p:blipFill>
        <p:spPr bwMode="auto">
          <a:xfrm>
            <a:off x="4357686" y="2714620"/>
            <a:ext cx="4496129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78356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9"/>
          <p:cNvSpPr/>
          <p:nvPr/>
        </p:nvSpPr>
        <p:spPr>
          <a:xfrm>
            <a:off x="357158" y="2214554"/>
            <a:ext cx="8429684" cy="2857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9" name="Рисунок 8" descr="Revit-2017-OZC.6.9.Pro-CO.6.0.Pro-Revit-2017-рис3.png"/>
          <p:cNvPicPr>
            <a:picLocks noChangeAspect="1"/>
          </p:cNvPicPr>
          <p:nvPr/>
        </p:nvPicPr>
        <p:blipFill>
          <a:blip r:embed="rId2"/>
          <a:srcRect l="60057" t="-1708" r="30621" b="91161"/>
          <a:stretch>
            <a:fillRect/>
          </a:stretch>
        </p:blipFill>
        <p:spPr>
          <a:xfrm>
            <a:off x="6000760" y="2857496"/>
            <a:ext cx="2245194" cy="1428760"/>
          </a:xfrm>
          <a:prstGeom prst="rect">
            <a:avLst/>
          </a:prstGeom>
          <a:ln w="38100" cap="sq">
            <a:solidFill>
              <a:srgbClr val="0878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Strzałka w prawo 28"/>
          <p:cNvSpPr/>
          <p:nvPr/>
        </p:nvSpPr>
        <p:spPr>
          <a:xfrm rot="2568780">
            <a:off x="409062" y="2782861"/>
            <a:ext cx="2028024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b="81121"/>
          <a:stretch>
            <a:fillRect/>
          </a:stretch>
        </p:blipFill>
        <p:spPr bwMode="auto">
          <a:xfrm>
            <a:off x="357158" y="1319370"/>
            <a:ext cx="8429684" cy="89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Strzałka w prawo 28"/>
          <p:cNvSpPr/>
          <p:nvPr/>
        </p:nvSpPr>
        <p:spPr>
          <a:xfrm rot="3017943">
            <a:off x="5620701" y="1957160"/>
            <a:ext cx="1249790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 t="5584" r="91797" b="82002"/>
          <a:stretch>
            <a:fillRect/>
          </a:stretch>
        </p:blipFill>
        <p:spPr bwMode="auto">
          <a:xfrm>
            <a:off x="2357422" y="2786058"/>
            <a:ext cx="2769596" cy="2357454"/>
          </a:xfrm>
          <a:prstGeom prst="rect">
            <a:avLst/>
          </a:prstGeom>
          <a:noFill/>
          <a:ln w="38100">
            <a:solidFill>
              <a:srgbClr val="0878C4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23</a:t>
            </a:fld>
            <a:r>
              <a:rPr lang="pl-PL" dirty="0" smtClean="0"/>
              <a:t>/24</a:t>
            </a:r>
            <a:endParaRPr lang="pl-PL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14612" y="357166"/>
            <a:ext cx="3857652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Архитектурная модель в </a:t>
            </a:r>
            <a:r>
              <a:rPr lang="pl-PL" sz="2000" b="1" dirty="0" err="1" smtClean="0"/>
              <a:t>Revit</a:t>
            </a:r>
            <a:endParaRPr lang="pl-PL" sz="20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25388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2214546" y="357166"/>
            <a:ext cx="2928958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Включить </a:t>
            </a:r>
            <a:r>
              <a:rPr lang="en-US" sz="2000" b="1" dirty="0" smtClean="0"/>
              <a:t>3D </a:t>
            </a:r>
            <a:r>
              <a:rPr lang="ru-RU" sz="2000" b="1" dirty="0" smtClean="0"/>
              <a:t>вид в </a:t>
            </a:r>
            <a:r>
              <a:rPr lang="en-US" sz="2000" b="1" dirty="0" err="1" smtClean="0"/>
              <a:t>Revit</a:t>
            </a:r>
            <a:endParaRPr lang="pl-PL" sz="2000" b="1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071670" y="357166"/>
            <a:ext cx="378621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679998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071670" y="357166"/>
            <a:ext cx="3857652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8255058" cy="4643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071670" y="357166"/>
            <a:ext cx="4929222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 l="39640" t="39611" r="39709" b="40313"/>
          <a:stretch>
            <a:fillRect/>
          </a:stretch>
        </p:blipFill>
        <p:spPr bwMode="auto">
          <a:xfrm>
            <a:off x="1000100" y="2786058"/>
            <a:ext cx="4572032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928794" y="285728"/>
            <a:ext cx="4357718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000232" y="357166"/>
            <a:ext cx="3929090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/>
          <a:srcRect l="24640" t="16150" r="24268" b="17998"/>
          <a:stretch>
            <a:fillRect/>
          </a:stretch>
        </p:blipFill>
        <p:spPr bwMode="auto">
          <a:xfrm>
            <a:off x="1500166" y="1428736"/>
            <a:ext cx="5572164" cy="38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Revit-2017-OZC.6.9.Pro-CO.6.0.Pro-Revit-2017-рис3.png"/>
          <p:cNvPicPr>
            <a:picLocks noChangeAspect="1"/>
          </p:cNvPicPr>
          <p:nvPr/>
        </p:nvPicPr>
        <p:blipFill>
          <a:blip r:embed="rId2"/>
          <a:srcRect l="60057" t="-1708" r="30621" b="91161"/>
          <a:stretch>
            <a:fillRect/>
          </a:stretch>
        </p:blipFill>
        <p:spPr>
          <a:xfrm>
            <a:off x="5000628" y="2786058"/>
            <a:ext cx="2245194" cy="1428760"/>
          </a:xfrm>
          <a:prstGeom prst="rect">
            <a:avLst/>
          </a:prstGeom>
          <a:ln w="38100" cap="sq">
            <a:solidFill>
              <a:srgbClr val="298FE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Strzałka w prawo 28"/>
          <p:cNvSpPr/>
          <p:nvPr/>
        </p:nvSpPr>
        <p:spPr>
          <a:xfrm rot="3201474">
            <a:off x="499586" y="2315840"/>
            <a:ext cx="1051633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000232" y="357166"/>
            <a:ext cx="414340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sp>
        <p:nvSpPr>
          <p:cNvPr id="38" name="Strzałka w prawo 28"/>
          <p:cNvSpPr/>
          <p:nvPr/>
        </p:nvSpPr>
        <p:spPr>
          <a:xfrm rot="4534235">
            <a:off x="4763243" y="1845626"/>
            <a:ext cx="1122221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Prostokąt 9"/>
          <p:cNvSpPr/>
          <p:nvPr/>
        </p:nvSpPr>
        <p:spPr>
          <a:xfrm>
            <a:off x="357158" y="2214554"/>
            <a:ext cx="8429684" cy="2857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3" name="Рисунок 12" descr="Revit-2017-OZC.6.9.Pro-CO.6.0.Pro-Revit-2017-рис3.png"/>
          <p:cNvPicPr>
            <a:picLocks noChangeAspect="1"/>
          </p:cNvPicPr>
          <p:nvPr/>
        </p:nvPicPr>
        <p:blipFill>
          <a:blip r:embed="rId2"/>
          <a:srcRect l="60057" t="-1708" r="30621" b="91161"/>
          <a:stretch>
            <a:fillRect/>
          </a:stretch>
        </p:blipFill>
        <p:spPr>
          <a:xfrm>
            <a:off x="6000760" y="2857496"/>
            <a:ext cx="2245194" cy="1428760"/>
          </a:xfrm>
          <a:prstGeom prst="rect">
            <a:avLst/>
          </a:prstGeom>
          <a:ln w="38100" cap="sq">
            <a:solidFill>
              <a:srgbClr val="0878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 b="81121"/>
          <a:stretch>
            <a:fillRect/>
          </a:stretch>
        </p:blipFill>
        <p:spPr bwMode="auto">
          <a:xfrm>
            <a:off x="357158" y="1319370"/>
            <a:ext cx="8429684" cy="89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trzałka w prawo 28"/>
          <p:cNvSpPr/>
          <p:nvPr/>
        </p:nvSpPr>
        <p:spPr>
          <a:xfrm rot="3017943">
            <a:off x="5620701" y="1957160"/>
            <a:ext cx="1249790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Revit-2017-OZC.6.9.Pro-CO.6.0.Pro-Revit-2017-рис3.png"/>
          <p:cNvPicPr>
            <a:picLocks noChangeAspect="1"/>
          </p:cNvPicPr>
          <p:nvPr/>
        </p:nvPicPr>
        <p:blipFill>
          <a:blip r:embed="rId2"/>
          <a:srcRect l="60057" t="-1708" r="30621" b="91161"/>
          <a:stretch>
            <a:fillRect/>
          </a:stretch>
        </p:blipFill>
        <p:spPr>
          <a:xfrm>
            <a:off x="5000628" y="2786058"/>
            <a:ext cx="2245194" cy="1428760"/>
          </a:xfrm>
          <a:prstGeom prst="rect">
            <a:avLst/>
          </a:prstGeom>
          <a:ln w="38100" cap="sq">
            <a:solidFill>
              <a:srgbClr val="298FE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Strzałka w prawo 28"/>
          <p:cNvSpPr/>
          <p:nvPr/>
        </p:nvSpPr>
        <p:spPr>
          <a:xfrm rot="3201474">
            <a:off x="499586" y="2315840"/>
            <a:ext cx="1051633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000232" y="357166"/>
            <a:ext cx="414340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в файл </a:t>
            </a:r>
            <a:r>
              <a:rPr lang="en-US" sz="2000" b="1" dirty="0" err="1" smtClean="0"/>
              <a:t>gbXML</a:t>
            </a:r>
            <a:endParaRPr lang="pl-PL" sz="2000" b="1" dirty="0" smtClean="0"/>
          </a:p>
        </p:txBody>
      </p:sp>
      <p:sp>
        <p:nvSpPr>
          <p:cNvPr id="38" name="Strzałka w prawo 28"/>
          <p:cNvSpPr/>
          <p:nvPr/>
        </p:nvSpPr>
        <p:spPr>
          <a:xfrm rot="4534235">
            <a:off x="4763243" y="1845626"/>
            <a:ext cx="1122221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Prostokąt 9"/>
          <p:cNvSpPr/>
          <p:nvPr/>
        </p:nvSpPr>
        <p:spPr>
          <a:xfrm>
            <a:off x="357158" y="2214554"/>
            <a:ext cx="8429684" cy="2857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3" name="Рисунок 12" descr="Revit-2017-OZC.6.9.Pro-CO.6.0.Pro-Revit-2017-рис3.png"/>
          <p:cNvPicPr>
            <a:picLocks noChangeAspect="1"/>
          </p:cNvPicPr>
          <p:nvPr/>
        </p:nvPicPr>
        <p:blipFill>
          <a:blip r:embed="rId2"/>
          <a:srcRect l="60057" t="-1708" r="30621" b="91161"/>
          <a:stretch>
            <a:fillRect/>
          </a:stretch>
        </p:blipFill>
        <p:spPr>
          <a:xfrm>
            <a:off x="6000760" y="2857496"/>
            <a:ext cx="2245194" cy="1428760"/>
          </a:xfrm>
          <a:prstGeom prst="rect">
            <a:avLst/>
          </a:prstGeom>
          <a:ln w="38100" cap="sq">
            <a:solidFill>
              <a:srgbClr val="0878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 b="81121"/>
          <a:stretch>
            <a:fillRect/>
          </a:stretch>
        </p:blipFill>
        <p:spPr bwMode="auto">
          <a:xfrm>
            <a:off x="357158" y="1319370"/>
            <a:ext cx="8429684" cy="89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trzałka w prawo 28"/>
          <p:cNvSpPr/>
          <p:nvPr/>
        </p:nvSpPr>
        <p:spPr>
          <a:xfrm rot="3017943">
            <a:off x="5620701" y="1957160"/>
            <a:ext cx="1249790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5214" t="8607" r="91211" b="81250"/>
          <a:stretch>
            <a:fillRect/>
          </a:stretch>
        </p:blipFill>
        <p:spPr bwMode="auto">
          <a:xfrm>
            <a:off x="2071670" y="2500306"/>
            <a:ext cx="1469691" cy="2286016"/>
          </a:xfrm>
          <a:prstGeom prst="rect">
            <a:avLst/>
          </a:prstGeom>
          <a:ln w="38100" cap="sq">
            <a:solidFill>
              <a:srgbClr val="0878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Strzałka w prawo 28"/>
          <p:cNvSpPr/>
          <p:nvPr/>
        </p:nvSpPr>
        <p:spPr>
          <a:xfrm rot="2568780">
            <a:off x="728715" y="2350419"/>
            <a:ext cx="1237257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8178012" cy="46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5786446" y="4643446"/>
            <a:ext cx="2286016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357166"/>
            <a:ext cx="6000792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 файла </a:t>
            </a:r>
            <a:r>
              <a:rPr lang="en-US" sz="2000" b="1" dirty="0" err="1" smtClean="0"/>
              <a:t>gbXML</a:t>
            </a:r>
            <a:r>
              <a:rPr lang="ru-RU" sz="2000" b="1" dirty="0" smtClean="0"/>
              <a:t> в программу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6000760" y="4572008"/>
            <a:ext cx="2304000" cy="7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214290"/>
            <a:ext cx="5000660" cy="706432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Каталог строительных материалов </a:t>
            </a:r>
            <a:r>
              <a:rPr lang="en-US" sz="2000" b="1" dirty="0" err="1" smtClean="0"/>
              <a:t>gbXML</a:t>
            </a:r>
            <a:r>
              <a:rPr lang="ru-RU" sz="2000" b="1" dirty="0" smtClean="0"/>
              <a:t> в 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719" t="5682" r="28692" b="13819"/>
          <a:stretch>
            <a:fillRect/>
          </a:stretch>
        </p:blipFill>
        <p:spPr bwMode="auto">
          <a:xfrm>
            <a:off x="785786" y="1214422"/>
            <a:ext cx="7143800" cy="4857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5500694" y="5143512"/>
            <a:ext cx="2286016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357166"/>
            <a:ext cx="6215106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Каталог  ограждений </a:t>
            </a:r>
            <a:r>
              <a:rPr lang="en-US" sz="2000" b="1" dirty="0" err="1" smtClean="0"/>
              <a:t>gbXML</a:t>
            </a:r>
            <a:r>
              <a:rPr lang="ru-RU" sz="2000" b="1" dirty="0" smtClean="0"/>
              <a:t> в 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768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142852"/>
            <a:ext cx="6858048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Данные об импортированных помещениях в </a:t>
            </a:r>
          </a:p>
          <a:p>
            <a:pPr>
              <a:buNone/>
              <a:defRPr/>
            </a:pPr>
            <a:r>
              <a:rPr lang="ru-RU" sz="2000" b="1" dirty="0" smtClean="0"/>
              <a:t>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928794" y="142852"/>
            <a:ext cx="628654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Визуализация текущего этажа в программе </a:t>
            </a:r>
          </a:p>
          <a:p>
            <a:pPr>
              <a:buNone/>
              <a:defRPr/>
            </a:pP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785786" y="4643446"/>
            <a:ext cx="2286016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214290"/>
            <a:ext cx="6357982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Визуализация текущего помещения  в </a:t>
            </a:r>
          </a:p>
          <a:p>
            <a:pPr>
              <a:buNone/>
              <a:defRPr/>
            </a:pPr>
            <a:r>
              <a:rPr lang="ru-RU" sz="2000" b="1" dirty="0" smtClean="0"/>
              <a:t>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5072066" y="4714884"/>
            <a:ext cx="2286016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357166"/>
            <a:ext cx="5072098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Итоги расчетов в 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OZC</a:t>
            </a:r>
            <a:endParaRPr lang="pl-PL" sz="2000" b="1" dirty="0" smtClean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/>
          <a:srcRect l="5273" t="57292" r="75977" b="32291"/>
          <a:stretch>
            <a:fillRect/>
          </a:stretch>
        </p:blipFill>
        <p:spPr bwMode="auto">
          <a:xfrm>
            <a:off x="5786446" y="4643446"/>
            <a:ext cx="2286016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6992" t="7292" r="26171" b="15625"/>
          <a:stretch>
            <a:fillRect/>
          </a:stretch>
        </p:blipFill>
        <p:spPr bwMode="auto">
          <a:xfrm>
            <a:off x="1000100" y="1357298"/>
            <a:ext cx="6500858" cy="4959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857356" y="214290"/>
            <a:ext cx="5429288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 строительных подоснов из</a:t>
            </a:r>
            <a:r>
              <a:rPr lang="en-US" sz="2000" b="1" dirty="0" smtClean="0"/>
              <a:t> </a:t>
            </a:r>
            <a:endParaRPr lang="ru-RU" sz="2000" b="1" dirty="0" smtClean="0"/>
          </a:p>
          <a:p>
            <a:pPr>
              <a:buNone/>
              <a:defRPr/>
            </a:pPr>
            <a:r>
              <a:rPr lang="ru-RU" sz="2000" b="1" dirty="0" smtClean="0"/>
              <a:t>файла </a:t>
            </a:r>
            <a:r>
              <a:rPr lang="en-US" sz="2000" b="1" dirty="0" err="1" smtClean="0"/>
              <a:t>gbXML</a:t>
            </a:r>
            <a:r>
              <a:rPr lang="en-US" sz="2000" b="1" dirty="0" smtClean="0"/>
              <a:t> </a:t>
            </a:r>
            <a:r>
              <a:rPr lang="ru-RU" sz="2000" b="1" dirty="0" smtClean="0"/>
              <a:t>в программу </a:t>
            </a:r>
            <a:r>
              <a:rPr lang="en-US" sz="2000" b="1" dirty="0" err="1" smtClean="0"/>
              <a:t>Audytor</a:t>
            </a:r>
            <a:r>
              <a:rPr lang="ru-RU" sz="2000" b="1" dirty="0" smtClean="0"/>
              <a:t> </a:t>
            </a:r>
            <a:r>
              <a:rPr lang="en-US" sz="2000" b="1" dirty="0" smtClean="0"/>
              <a:t>SET</a:t>
            </a:r>
            <a:endParaRPr lang="pl-PL" sz="20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9375" t="24305" r="55469" b="53125"/>
          <a:stretch>
            <a:fillRect/>
          </a:stretch>
        </p:blipFill>
        <p:spPr bwMode="auto">
          <a:xfrm>
            <a:off x="5357818" y="5357826"/>
            <a:ext cx="2071702" cy="748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000232" y="142852"/>
            <a:ext cx="4857784" cy="1075764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 строительных подоснов из</a:t>
            </a:r>
            <a:r>
              <a:rPr lang="en-US" sz="2000" b="1" dirty="0" smtClean="0"/>
              <a:t> </a:t>
            </a:r>
            <a:r>
              <a:rPr lang="ru-RU" sz="2000" b="1" dirty="0" smtClean="0"/>
              <a:t>файла </a:t>
            </a:r>
            <a:r>
              <a:rPr lang="en-US" sz="2000" b="1" dirty="0" err="1" smtClean="0"/>
              <a:t>gbXML</a:t>
            </a:r>
            <a:r>
              <a:rPr lang="en-US" sz="2000" b="1" dirty="0" smtClean="0"/>
              <a:t> </a:t>
            </a:r>
            <a:r>
              <a:rPr lang="ru-RU" sz="2000" b="1" dirty="0" smtClean="0"/>
              <a:t>в программу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pl-PL" sz="2000" b="1" dirty="0" smtClean="0"/>
              <a:t>SET</a:t>
            </a:r>
            <a:endParaRPr lang="pl-PL" sz="2000" b="1" dirty="0" smtClean="0"/>
          </a:p>
          <a:p>
            <a:pPr>
              <a:buNone/>
              <a:defRPr/>
            </a:pPr>
            <a:endParaRPr lang="pl-PL" sz="2000" b="1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9375" t="5208" r="25000" b="16666"/>
          <a:stretch>
            <a:fillRect/>
          </a:stretch>
        </p:blipFill>
        <p:spPr bwMode="auto">
          <a:xfrm>
            <a:off x="285720" y="1142984"/>
            <a:ext cx="7286676" cy="4879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9375" t="24305" r="55469" b="53125"/>
          <a:stretch>
            <a:fillRect/>
          </a:stretch>
        </p:blipFill>
        <p:spPr bwMode="auto">
          <a:xfrm>
            <a:off x="5357818" y="5143512"/>
            <a:ext cx="2071702" cy="748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1857356" y="285728"/>
            <a:ext cx="6286544" cy="1075764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Проект </a:t>
            </a:r>
            <a:r>
              <a:rPr lang="ru-RU" sz="2000" b="1" dirty="0" smtClean="0"/>
              <a:t>систем</a:t>
            </a:r>
            <a:r>
              <a:rPr lang="pl-PL" sz="2000" b="1" dirty="0" smtClean="0"/>
              <a:t> </a:t>
            </a:r>
            <a:r>
              <a:rPr lang="ru-RU" sz="2000" b="1" dirty="0" smtClean="0"/>
              <a:t>отопления</a:t>
            </a:r>
            <a:r>
              <a:rPr lang="pl-PL" sz="2000" b="1" dirty="0" smtClean="0"/>
              <a:t>, </a:t>
            </a:r>
            <a:r>
              <a:rPr lang="ru-RU" sz="2000" b="1" dirty="0" smtClean="0"/>
              <a:t>водоснабжения и холодоснабжения </a:t>
            </a:r>
            <a:r>
              <a:rPr lang="ru-RU" sz="2000" b="1" dirty="0" smtClean="0"/>
              <a:t> </a:t>
            </a:r>
            <a:r>
              <a:rPr lang="ru-RU" sz="2000" b="1" dirty="0" smtClean="0"/>
              <a:t>в 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en-US" sz="2000" b="1" dirty="0" smtClean="0"/>
              <a:t>SET</a:t>
            </a:r>
            <a:endParaRPr lang="pl-PL" sz="2000" b="1" dirty="0" smtClean="0"/>
          </a:p>
          <a:p>
            <a:pPr>
              <a:buNone/>
              <a:defRPr/>
            </a:pPr>
            <a:endParaRPr lang="pl-PL" sz="2000" b="1" dirty="0" smtClean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 l="9570" t="5208" r="24805" b="16666"/>
          <a:stretch>
            <a:fillRect/>
          </a:stretch>
        </p:blipFill>
        <p:spPr bwMode="auto">
          <a:xfrm>
            <a:off x="428596" y="1071546"/>
            <a:ext cx="7467653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9375" t="24305" r="55469" b="53125"/>
          <a:stretch>
            <a:fillRect/>
          </a:stretch>
        </p:blipFill>
        <p:spPr bwMode="auto">
          <a:xfrm>
            <a:off x="5715008" y="5072074"/>
            <a:ext cx="2071702" cy="748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57356" y="500042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en-US" sz="2000" b="1" dirty="0" smtClean="0"/>
              <a:t>3D </a:t>
            </a:r>
            <a:r>
              <a:rPr lang="ru-RU" sz="2000" b="1" dirty="0" smtClean="0"/>
              <a:t>визуализация  </a:t>
            </a:r>
            <a:r>
              <a:rPr lang="ru-RU" sz="2000" b="1" dirty="0" smtClean="0"/>
              <a:t>систем в </a:t>
            </a:r>
            <a:r>
              <a:rPr lang="ru-RU" sz="2000" b="1" dirty="0" smtClean="0"/>
              <a:t>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pl-PL" sz="2000" b="1" dirty="0" smtClean="0"/>
              <a:t>SET</a:t>
            </a:r>
            <a:endParaRPr lang="pl-PL" sz="2000" b="1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7929618" cy="4460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57356" y="357166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en-US" sz="2000" b="1" dirty="0" smtClean="0"/>
              <a:t>3D </a:t>
            </a:r>
            <a:r>
              <a:rPr lang="ru-RU" sz="2000" b="1" dirty="0" smtClean="0"/>
              <a:t>визуализация  системы </a:t>
            </a:r>
            <a:r>
              <a:rPr lang="ru-RU" sz="2000" b="1" dirty="0" smtClean="0"/>
              <a:t>в</a:t>
            </a:r>
            <a:r>
              <a:rPr lang="en-US" sz="2000" b="1" dirty="0" smtClean="0"/>
              <a:t> </a:t>
            </a:r>
            <a:r>
              <a:rPr lang="ru-RU" sz="2000" b="1" dirty="0" smtClean="0"/>
              <a:t>программе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en-US" sz="2000" b="1" dirty="0" smtClean="0"/>
              <a:t>SET</a:t>
            </a:r>
            <a:endParaRPr lang="pl-PL" sz="2000" b="1" dirty="0" smtClean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00232" y="357166"/>
            <a:ext cx="628654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 итогов расчетов  из программы </a:t>
            </a:r>
            <a:endParaRPr lang="en-US" sz="2000" b="1" dirty="0" smtClean="0"/>
          </a:p>
          <a:p>
            <a:pPr>
              <a:buNone/>
              <a:defRPr/>
            </a:pP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pl-PL" sz="2000" b="1" dirty="0" smtClean="0"/>
              <a:t>SET </a:t>
            </a:r>
            <a:r>
              <a:rPr lang="ru-RU" sz="2000" b="1" dirty="0" smtClean="0"/>
              <a:t>в </a:t>
            </a:r>
            <a:r>
              <a:rPr lang="ru-RU" sz="2000" b="1" dirty="0" smtClean="0"/>
              <a:t>файл </a:t>
            </a:r>
            <a:r>
              <a:rPr lang="en-US" sz="2000" b="1" dirty="0" err="1" smtClean="0"/>
              <a:t>Revit</a:t>
            </a:r>
            <a:endParaRPr lang="pl-PL" sz="2000" b="1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9961" t="5208" r="25000" b="16666"/>
          <a:stretch>
            <a:fillRect/>
          </a:stretch>
        </p:blipFill>
        <p:spPr bwMode="auto">
          <a:xfrm>
            <a:off x="500033" y="1285860"/>
            <a:ext cx="7295219" cy="492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Revit-2017-OZC.6.9.Pro-CO.6.0.Pro-Revit-2017-рис3.png"/>
          <p:cNvPicPr>
            <a:picLocks noChangeAspect="1"/>
          </p:cNvPicPr>
          <p:nvPr/>
        </p:nvPicPr>
        <p:blipFill>
          <a:blip r:embed="rId3"/>
          <a:srcRect l="60057" t="-1708" r="30621" b="91161"/>
          <a:stretch>
            <a:fillRect/>
          </a:stretch>
        </p:blipFill>
        <p:spPr>
          <a:xfrm>
            <a:off x="5000628" y="2786058"/>
            <a:ext cx="2245194" cy="1428760"/>
          </a:xfrm>
          <a:prstGeom prst="rect">
            <a:avLst/>
          </a:prstGeom>
          <a:ln w="38100" cap="sq">
            <a:solidFill>
              <a:srgbClr val="298FE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Strzałka w prawo 28"/>
          <p:cNvSpPr/>
          <p:nvPr/>
        </p:nvSpPr>
        <p:spPr>
          <a:xfrm rot="3201474">
            <a:off x="499586" y="2315840"/>
            <a:ext cx="1051633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000232" y="357166"/>
            <a:ext cx="414340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Экспорт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модели </a:t>
            </a:r>
            <a:r>
              <a:rPr lang="ru-RU" sz="2000" b="1" dirty="0" smtClean="0"/>
              <a:t>системы в </a:t>
            </a:r>
            <a:r>
              <a:rPr lang="en-US" sz="2000" b="1" dirty="0" err="1" smtClean="0"/>
              <a:t>Revit</a:t>
            </a:r>
            <a:endParaRPr lang="pl-PL" sz="2000" b="1" dirty="0" smtClean="0"/>
          </a:p>
        </p:txBody>
      </p:sp>
      <p:sp>
        <p:nvSpPr>
          <p:cNvPr id="38" name="Strzałka w prawo 28"/>
          <p:cNvSpPr/>
          <p:nvPr/>
        </p:nvSpPr>
        <p:spPr>
          <a:xfrm rot="4534235">
            <a:off x="4763243" y="1845626"/>
            <a:ext cx="1122221" cy="527319"/>
          </a:xfrm>
          <a:prstGeom prst="rightArrow">
            <a:avLst>
              <a:gd name="adj1" fmla="val 600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Prostokąt 9"/>
          <p:cNvSpPr/>
          <p:nvPr/>
        </p:nvSpPr>
        <p:spPr>
          <a:xfrm>
            <a:off x="357158" y="2214554"/>
            <a:ext cx="8429684" cy="2857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/>
          <a:srcRect b="81121"/>
          <a:stretch>
            <a:fillRect/>
          </a:stretch>
        </p:blipFill>
        <p:spPr bwMode="auto">
          <a:xfrm>
            <a:off x="357158" y="1319370"/>
            <a:ext cx="8429684" cy="89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/>
          <a:srcRect l="9375" t="12500" r="66016" b="31250"/>
          <a:stretch>
            <a:fillRect/>
          </a:stretch>
        </p:blipFill>
        <p:spPr bwMode="auto">
          <a:xfrm>
            <a:off x="2714612" y="1500174"/>
            <a:ext cx="300039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28794" y="214290"/>
            <a:ext cx="628654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 трех систем из </a:t>
            </a:r>
            <a:r>
              <a:rPr lang="ru-RU" sz="2000" b="1" dirty="0" smtClean="0"/>
              <a:t>программы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SET </a:t>
            </a:r>
            <a:endParaRPr lang="ru-RU" sz="2000" b="1" dirty="0" smtClean="0"/>
          </a:p>
          <a:p>
            <a:pPr>
              <a:buNone/>
              <a:defRPr/>
            </a:pPr>
            <a:r>
              <a:rPr lang="ru-RU" sz="2000" b="1" dirty="0" smtClean="0"/>
              <a:t>в </a:t>
            </a:r>
            <a:r>
              <a:rPr lang="ru-RU" sz="2000" b="1" dirty="0" smtClean="0"/>
              <a:t>программу </a:t>
            </a:r>
            <a:r>
              <a:rPr lang="en-US" sz="2000" b="1" dirty="0" err="1" smtClean="0"/>
              <a:t>Revit</a:t>
            </a:r>
            <a:r>
              <a:rPr lang="ru-RU" sz="2000" b="1" dirty="0" smtClean="0"/>
              <a:t> </a:t>
            </a:r>
            <a:endParaRPr lang="pl-PL" sz="2000" b="1" dirty="0" smtClean="0"/>
          </a:p>
        </p:txBody>
      </p:sp>
      <p:pic>
        <p:nvPicPr>
          <p:cNvPr id="4" name="Рисунок 3" descr="revit-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214422"/>
            <a:ext cx="8122050" cy="4576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00232" y="357166"/>
            <a:ext cx="6286544" cy="706432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Импортированная </a:t>
            </a:r>
            <a:r>
              <a:rPr lang="ru-RU" sz="2000" b="1" dirty="0" smtClean="0"/>
              <a:t>система отопления из программы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pl-PL" sz="2000" b="1" dirty="0" smtClean="0"/>
              <a:t> SET </a:t>
            </a:r>
            <a:r>
              <a:rPr lang="ru-RU" sz="2000" b="1" dirty="0" smtClean="0"/>
              <a:t>в </a:t>
            </a:r>
            <a:r>
              <a:rPr lang="ru-RU" sz="2000" b="1" dirty="0" smtClean="0"/>
              <a:t>программу </a:t>
            </a:r>
            <a:r>
              <a:rPr lang="en-US" sz="2000" b="1" dirty="0" err="1" smtClean="0"/>
              <a:t>Revit</a:t>
            </a:r>
            <a:r>
              <a:rPr lang="ru-RU" sz="2000" b="1" dirty="0" smtClean="0"/>
              <a:t> </a:t>
            </a:r>
            <a:endParaRPr lang="pl-PL" sz="2000" b="1" dirty="0" smtClean="0"/>
          </a:p>
        </p:txBody>
      </p:sp>
      <p:pic>
        <p:nvPicPr>
          <p:cNvPr id="6" name="Содержимое 5" descr="Revit-2017-OZC.6.9.Pro-CO.6.0.Pro-Revit-2017-рис4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00232" y="357166"/>
            <a:ext cx="6286544" cy="706432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Импортированная </a:t>
            </a:r>
            <a:r>
              <a:rPr lang="ru-RU" sz="2000" b="1" dirty="0" smtClean="0"/>
              <a:t>система отопления из программы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pl-PL" sz="2000" b="1" dirty="0" smtClean="0"/>
              <a:t>SET </a:t>
            </a:r>
            <a:r>
              <a:rPr lang="ru-RU" sz="2000" b="1" dirty="0" smtClean="0"/>
              <a:t>в </a:t>
            </a:r>
            <a:r>
              <a:rPr lang="ru-RU" sz="2000" b="1" dirty="0" smtClean="0"/>
              <a:t>программу </a:t>
            </a:r>
            <a:r>
              <a:rPr lang="en-US" sz="2000" b="1" dirty="0" err="1" smtClean="0"/>
              <a:t>Revit</a:t>
            </a:r>
            <a:r>
              <a:rPr lang="ru-RU" sz="2000" b="1" dirty="0" smtClean="0"/>
              <a:t> </a:t>
            </a:r>
            <a:endParaRPr lang="pl-PL" sz="2000" b="1" dirty="0" smtClean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3"/>
            <a:ext cx="7239050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00232" y="357166"/>
            <a:ext cx="6286544" cy="706432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Импортированная система отопления из программы </a:t>
            </a:r>
            <a:r>
              <a:rPr lang="en-US" sz="2000" b="1" dirty="0" err="1" smtClean="0"/>
              <a:t>Audytor</a:t>
            </a:r>
            <a:r>
              <a:rPr lang="en-US" sz="2000" b="1" dirty="0" smtClean="0"/>
              <a:t> </a:t>
            </a:r>
            <a:r>
              <a:rPr lang="en-US" sz="2000" b="1" dirty="0" smtClean="0"/>
              <a:t>SET </a:t>
            </a:r>
            <a:r>
              <a:rPr lang="ru-RU" sz="2000" b="1" dirty="0" smtClean="0"/>
              <a:t>в </a:t>
            </a:r>
            <a:r>
              <a:rPr lang="ru-RU" sz="2000" b="1" dirty="0" smtClean="0"/>
              <a:t>программу </a:t>
            </a:r>
            <a:r>
              <a:rPr lang="en-US" sz="2000" b="1" dirty="0" err="1" smtClean="0"/>
              <a:t>Revit</a:t>
            </a:r>
            <a:r>
              <a:rPr lang="ru-RU" sz="2000" b="1" dirty="0" smtClean="0"/>
              <a:t> </a:t>
            </a:r>
            <a:endParaRPr lang="pl-PL" sz="2000" b="1" dirty="0" smtClean="0"/>
          </a:p>
        </p:txBody>
      </p:sp>
      <p:pic>
        <p:nvPicPr>
          <p:cNvPr id="7" name="Содержимое 6" descr="Revit-2017-OZC.6.9.Pro-CO.6.0.Pro-Revit-2017-рис4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3" y="1600201"/>
            <a:ext cx="7594978" cy="427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818"/>
          <a:stretch>
            <a:fillRect/>
          </a:stretch>
        </p:blipFill>
        <p:spPr>
          <a:xfrm>
            <a:off x="642910" y="2357430"/>
            <a:ext cx="3357586" cy="3825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572000" y="2643182"/>
            <a:ext cx="3429024" cy="2891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ru-RU" sz="2000" b="1" dirty="0" smtClean="0"/>
              <a:t>Легкое и интуитивно понятное управление семействами</a:t>
            </a:r>
            <a:endParaRPr lang="pl-PL" sz="2000" b="1" dirty="0" smtClean="0"/>
          </a:p>
          <a:p>
            <a:pPr>
              <a:spcAft>
                <a:spcPts val="1200"/>
              </a:spcAft>
              <a:defRPr/>
            </a:pPr>
            <a:r>
              <a:rPr lang="ru-RU" sz="2000" b="1" dirty="0" smtClean="0"/>
              <a:t>Быстрый поиск продукции</a:t>
            </a:r>
            <a:endParaRPr lang="pl-PL" sz="2000" b="1" dirty="0" smtClean="0"/>
          </a:p>
          <a:p>
            <a:pPr>
              <a:spcAft>
                <a:spcPts val="1200"/>
              </a:spcAft>
              <a:defRPr/>
            </a:pPr>
            <a:r>
              <a:rPr lang="ru-RU" sz="2000" b="1" dirty="0" smtClean="0"/>
              <a:t>Рисование как в программах </a:t>
            </a:r>
            <a:r>
              <a:rPr lang="pl-PL" sz="2000" b="1" dirty="0" smtClean="0"/>
              <a:t>Audytor</a:t>
            </a:r>
          </a:p>
          <a:p>
            <a:pPr>
              <a:spcAft>
                <a:spcPts val="1200"/>
              </a:spcAft>
              <a:buNone/>
              <a:defRPr/>
            </a:pPr>
            <a:endParaRPr lang="en-US" sz="2000" b="1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28794" y="142852"/>
            <a:ext cx="735811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Семейства </a:t>
            </a:r>
            <a:r>
              <a:rPr lang="en-US" sz="2000" b="1" dirty="0" err="1" smtClean="0">
                <a:ea typeface="Tahoma" pitchFamily="34" charset="0"/>
                <a:cs typeface="Tahoma" pitchFamily="34" charset="0"/>
              </a:rPr>
              <a:t>Revit</a:t>
            </a:r>
            <a:r>
              <a:rPr lang="en-US" sz="20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 подробными техническими </a:t>
            </a:r>
          </a:p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характеристиками</a:t>
            </a:r>
            <a:endParaRPr lang="en-US" sz="2000" b="1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ribb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214422"/>
            <a:ext cx="8143900" cy="1087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28794" y="142852"/>
            <a:ext cx="735811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Семейства </a:t>
            </a:r>
            <a:r>
              <a:rPr lang="en-US" sz="2000" b="1" dirty="0" err="1" smtClean="0">
                <a:ea typeface="Tahoma" pitchFamily="34" charset="0"/>
                <a:cs typeface="Tahoma" pitchFamily="34" charset="0"/>
              </a:rPr>
              <a:t>Revit</a:t>
            </a:r>
            <a:r>
              <a:rPr lang="en-US" sz="20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 подробными техническими </a:t>
            </a:r>
          </a:p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характеристиками</a:t>
            </a:r>
            <a:endParaRPr lang="en-US" sz="2000" b="1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ribb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214422"/>
            <a:ext cx="8143900" cy="1087353"/>
          </a:xfrm>
          <a:prstGeom prst="rect">
            <a:avLst/>
          </a:prstGeom>
        </p:spPr>
      </p:pic>
      <p:pic>
        <p:nvPicPr>
          <p:cNvPr id="6" name="Рисунок 5" descr="pip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2428868"/>
            <a:ext cx="3571900" cy="3786214"/>
          </a:xfrm>
          <a:prstGeom prst="rect">
            <a:avLst/>
          </a:prstGeom>
        </p:spPr>
      </p:pic>
      <p:pic>
        <p:nvPicPr>
          <p:cNvPr id="7" name="Рисунок 6" descr="armatu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9" y="2428868"/>
            <a:ext cx="3786214" cy="3786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28794" y="142852"/>
            <a:ext cx="7358114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Семейства </a:t>
            </a:r>
            <a:r>
              <a:rPr lang="en-US" sz="2000" b="1" dirty="0" err="1" smtClean="0">
                <a:ea typeface="Tahoma" pitchFamily="34" charset="0"/>
                <a:cs typeface="Tahoma" pitchFamily="34" charset="0"/>
              </a:rPr>
              <a:t>Revit</a:t>
            </a:r>
            <a:r>
              <a:rPr lang="en-US" sz="20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 подробными техническими </a:t>
            </a:r>
          </a:p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характеристиками</a:t>
            </a:r>
            <a:endParaRPr lang="en-US" sz="2000" b="1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 descr="zaw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571612"/>
            <a:ext cx="8429652" cy="2593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rojnik-not-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071546"/>
            <a:ext cx="5929354" cy="4947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00232" y="285728"/>
            <a:ext cx="6858048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Т-образное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соединение с большой  разницей диаметров</a:t>
            </a:r>
            <a:endParaRPr lang="en-US" sz="20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00232" y="285728"/>
            <a:ext cx="6858048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Т-образное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соединение с большой  разницей диаметров</a:t>
            </a:r>
            <a:endParaRPr lang="en-US" sz="20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57884" y="1500174"/>
            <a:ext cx="2286016" cy="1494340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После корректировки</a:t>
            </a:r>
          </a:p>
          <a:p>
            <a:pPr>
              <a:buNone/>
              <a:defRPr/>
            </a:pPr>
            <a:r>
              <a:rPr lang="en-US" sz="1600" b="1" dirty="0" smtClean="0"/>
              <a:t>(</a:t>
            </a:r>
            <a:r>
              <a:rPr lang="ru-RU" sz="1600" b="1" dirty="0" smtClean="0"/>
              <a:t>с дополнительным отрезком трубы </a:t>
            </a:r>
            <a:br>
              <a:rPr lang="ru-RU" sz="1600" b="1" dirty="0" smtClean="0"/>
            </a:br>
            <a:r>
              <a:rPr lang="ru-RU" sz="1600" b="1" dirty="0" smtClean="0"/>
              <a:t>и с редукцией</a:t>
            </a:r>
            <a:r>
              <a:rPr lang="en-US" sz="1600" b="1" dirty="0" smtClean="0"/>
              <a:t>)</a:t>
            </a:r>
          </a:p>
        </p:txBody>
      </p:sp>
      <p:pic>
        <p:nvPicPr>
          <p:cNvPr id="9" name="Рисунок 8" descr="trojnik-f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000108"/>
            <a:ext cx="3714776" cy="496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00232" y="357166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Соединение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трубы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вентилем</a:t>
            </a:r>
            <a:endParaRPr lang="en-US" sz="2000" b="1" dirty="0" smtClean="0"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valve-not-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285860"/>
            <a:ext cx="5496550" cy="3928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71670" y="357166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ea typeface="Tahoma" pitchFamily="34" charset="0"/>
                <a:cs typeface="Tahoma" pitchFamily="34" charset="0"/>
              </a:rPr>
              <a:t>Соединение трубы с вентилем</a:t>
            </a:r>
            <a:endParaRPr lang="en-US" sz="2000" b="1" dirty="0" smtClean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valve-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428736"/>
            <a:ext cx="5229955" cy="4429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28794" y="357166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Соединение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трубы и ниппельного отвода</a:t>
            </a:r>
            <a:endParaRPr lang="en-US" sz="2000" b="1" dirty="0" smtClean="0"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1142984"/>
            <a:ext cx="7600028" cy="4275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57158" y="5572140"/>
            <a:ext cx="5967195" cy="767987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Стандартное соединение в </a:t>
            </a:r>
            <a:r>
              <a:rPr lang="en-US" sz="2000" b="1" dirty="0" err="1" smtClean="0"/>
              <a:t>Revit</a:t>
            </a:r>
            <a:endParaRPr lang="en-US" sz="2000" b="1" dirty="0" smtClean="0"/>
          </a:p>
          <a:p>
            <a:pPr>
              <a:buNone/>
              <a:defRPr/>
            </a:pPr>
            <a:r>
              <a:rPr lang="en-US" sz="2000" b="1" dirty="0" smtClean="0"/>
              <a:t>(</a:t>
            </a:r>
            <a:r>
              <a:rPr lang="ru-RU" sz="2000" b="1" dirty="0" smtClean="0"/>
              <a:t>в действительности это невозможно</a:t>
            </a:r>
            <a:r>
              <a:rPr lang="en-US" sz="2000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3" y="1500174"/>
            <a:ext cx="6429420" cy="3616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00892" y="2000240"/>
            <a:ext cx="1928794" cy="1309674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ru-RU" sz="2000" b="1" dirty="0" smtClean="0"/>
              <a:t>После</a:t>
            </a:r>
            <a:endParaRPr lang="en-US" sz="2000" b="1" dirty="0" smtClean="0"/>
          </a:p>
          <a:p>
            <a:pPr>
              <a:buNone/>
              <a:defRPr/>
            </a:pPr>
            <a:r>
              <a:rPr lang="ru-RU" sz="2000" b="1" dirty="0" smtClean="0"/>
              <a:t>корректировки</a:t>
            </a:r>
            <a:endParaRPr lang="en-US" sz="2000" b="1" dirty="0" smtClean="0"/>
          </a:p>
          <a:p>
            <a:pPr>
              <a:buNone/>
              <a:defRPr/>
            </a:pPr>
            <a:r>
              <a:rPr lang="en-US" sz="1600" b="1" dirty="0" smtClean="0"/>
              <a:t>(</a:t>
            </a:r>
            <a:r>
              <a:rPr lang="ru-RU" sz="1600" b="1" dirty="0" smtClean="0"/>
              <a:t>с дополнительной муфтой</a:t>
            </a:r>
            <a:r>
              <a:rPr lang="en-US" sz="1600" b="1" dirty="0" smtClean="0"/>
              <a:t>)</a:t>
            </a:r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58</a:t>
            </a:fld>
            <a:r>
              <a:rPr lang="pl-PL" dirty="0" smtClean="0"/>
              <a:t>/24</a:t>
            </a:r>
            <a:endParaRPr lang="pl-PL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071670" y="285728"/>
            <a:ext cx="6286544" cy="398655"/>
          </a:xfrm>
          <a:prstGeom prst="rect">
            <a:avLst/>
          </a:prstGeom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Соединение </a:t>
            </a:r>
            <a:r>
              <a:rPr lang="ru-RU" sz="2000" b="1" dirty="0" smtClean="0">
                <a:latin typeface="+mn-lt"/>
                <a:ea typeface="Tahoma" pitchFamily="34" charset="0"/>
                <a:cs typeface="Tahoma" pitchFamily="34" charset="0"/>
              </a:rPr>
              <a:t>трубы и ниппельного отвода</a:t>
            </a:r>
            <a:endParaRPr lang="en-US" sz="2000" b="1" dirty="0" smtClean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3048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158" y="2643182"/>
            <a:ext cx="8572527" cy="1014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200"/>
              </a:spcAft>
              <a:buNone/>
              <a:defRPr/>
            </a:pPr>
            <a:r>
              <a:rPr lang="ru-RU" sz="6000" b="1" dirty="0" smtClean="0"/>
              <a:t>СПАСИБО ЗА ВНИМАНИЕ</a:t>
            </a:r>
            <a:endParaRPr lang="en-US" sz="6000" b="1" dirty="0" smtClean="0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7AF7CF4-EF77-4876-960C-74FB10B02816}" type="slidenum">
              <a:rPr lang="pl-PL" smtClean="0"/>
              <a:pPr/>
              <a:t>59</a:t>
            </a:fld>
            <a:r>
              <a:rPr lang="pl-PL" dirty="0" smtClean="0"/>
              <a:t>/24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639116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11269</TotalTime>
  <Words>700</Words>
  <Application>Microsoft Office PowerPoint</Application>
  <PresentationFormat>Экран (4:3)</PresentationFormat>
  <Paragraphs>129</Paragraphs>
  <Slides>59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Motyw pakietu Office</vt:lpstr>
      <vt:lpstr>Слайд 1</vt:lpstr>
      <vt:lpstr> Cовместная работа  программ Аutodesk Revit и Audytor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cp:lastModifiedBy>admin</cp:lastModifiedBy>
  <cp:revision>584</cp:revision>
  <dcterms:created xsi:type="dcterms:W3CDTF">2011-07-07T12:21:41Z</dcterms:created>
  <dcterms:modified xsi:type="dcterms:W3CDTF">2019-02-06T20:37:07Z</dcterms:modified>
</cp:coreProperties>
</file>